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19"/>
  </p:notesMasterIdLst>
  <p:handoutMasterIdLst>
    <p:handoutMasterId r:id="rId20"/>
  </p:handoutMasterIdLst>
  <p:sldIdLst>
    <p:sldId id="322" r:id="rId2"/>
    <p:sldId id="323" r:id="rId3"/>
    <p:sldId id="324" r:id="rId4"/>
    <p:sldId id="325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40" r:id="rId13"/>
    <p:sldId id="329" r:id="rId14"/>
    <p:sldId id="341" r:id="rId15"/>
    <p:sldId id="342" r:id="rId16"/>
    <p:sldId id="343" r:id="rId17"/>
    <p:sldId id="34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4" d="100"/>
          <a:sy n="94" d="100"/>
        </p:scale>
        <p:origin x="-5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image from</a:t>
            </a:r>
            <a:r>
              <a:rPr lang="en-US" baseline="0" dirty="0" smtClean="0"/>
              <a:t> slides from presentation I made with these objects: </a:t>
            </a:r>
            <a:r>
              <a:rPr lang="en-US" baseline="0" dirty="0" err="1" smtClean="0"/>
              <a:t>loadBalancingBasics_SMD.pptx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4D5E-EC34-BC40-81FA-0B854D990F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2231-87AC-6D4C-985F-023319A7D9A2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9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Utility for Multi-cores, Many-cores, Accelerators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846082"/>
            <a:ext cx="8615360" cy="2347160"/>
          </a:xfrm>
        </p:spPr>
        <p:txBody>
          <a:bodyPr/>
          <a:lstStyle/>
          <a:p>
            <a:r>
              <a:rPr lang="en-US" dirty="0"/>
              <a:t>Objects connote and promote locality </a:t>
            </a:r>
            <a:endParaRPr lang="en-US" dirty="0" smtClean="0"/>
          </a:p>
          <a:p>
            <a:r>
              <a:rPr lang="en-US" dirty="0" smtClean="0"/>
              <a:t>Message</a:t>
            </a:r>
            <a:r>
              <a:rPr lang="en-US" dirty="0"/>
              <a:t>-driven execution is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strong principle of prediction for data and code use </a:t>
            </a:r>
            <a:endParaRPr lang="en-US" dirty="0" smtClean="0"/>
          </a:p>
          <a:p>
            <a:pPr lvl="1"/>
            <a:r>
              <a:rPr lang="en-US" dirty="0" smtClean="0"/>
              <a:t>Much </a:t>
            </a:r>
            <a:r>
              <a:rPr lang="en-US" dirty="0"/>
              <a:t>stronger than principle of locality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be used to scale memory wall</a:t>
            </a:r>
          </a:p>
          <a:p>
            <a:pPr lvl="2"/>
            <a:r>
              <a:rPr lang="en-US" dirty="0" smtClean="0"/>
              <a:t>Prefetching </a:t>
            </a:r>
            <a:r>
              <a:rPr lang="en-US" dirty="0"/>
              <a:t>of needed data, </a:t>
            </a:r>
            <a:r>
              <a:rPr lang="en-US" dirty="0" err="1"/>
              <a:t>e.g</a:t>
            </a:r>
            <a:r>
              <a:rPr lang="en-US" dirty="0"/>
              <a:t>, into scratch pad memories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4F2C-2200-ED4A-9DB9-0DB4CBA2E030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286" y="3317084"/>
            <a:ext cx="5625213" cy="297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97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</a:t>
            </a:r>
          </a:p>
          <a:p>
            <a:pPr lvl="1"/>
            <a:r>
              <a:rPr lang="en-US" dirty="0" smtClean="0"/>
              <a:t>Irregular </a:t>
            </a:r>
            <a:r>
              <a:rPr lang="en-US" dirty="0"/>
              <a:t>applications</a:t>
            </a:r>
          </a:p>
          <a:p>
            <a:pPr lvl="1"/>
            <a:r>
              <a:rPr lang="en-US" dirty="0" smtClean="0"/>
              <a:t>Programmer </a:t>
            </a:r>
            <a:r>
              <a:rPr lang="en-US" dirty="0"/>
              <a:t>shouldn’t have to figure out ideal mapping</a:t>
            </a:r>
          </a:p>
          <a:p>
            <a:r>
              <a:rPr lang="en-US" dirty="0"/>
              <a:t>Dynamic</a:t>
            </a:r>
          </a:p>
          <a:p>
            <a:pPr lvl="1"/>
            <a:r>
              <a:rPr lang="en-US" dirty="0" smtClean="0"/>
              <a:t>Applications </a:t>
            </a:r>
            <a:r>
              <a:rPr lang="en-US" dirty="0"/>
              <a:t>are increasingly using adaptive strategies </a:t>
            </a:r>
            <a:endParaRPr lang="en-US" dirty="0" smtClean="0"/>
          </a:p>
          <a:p>
            <a:pPr lvl="1"/>
            <a:r>
              <a:rPr lang="en-US" dirty="0" smtClean="0"/>
              <a:t>Abrupt </a:t>
            </a:r>
            <a:r>
              <a:rPr lang="en-US" dirty="0"/>
              <a:t>refinements</a:t>
            </a:r>
          </a:p>
          <a:p>
            <a:pPr lvl="1"/>
            <a:r>
              <a:rPr lang="en-US" dirty="0" smtClean="0"/>
              <a:t>Continuous </a:t>
            </a:r>
            <a:r>
              <a:rPr lang="en-US" dirty="0"/>
              <a:t>migration of work: e.g. particles in MD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 smtClean="0"/>
              <a:t>Performance </a:t>
            </a:r>
            <a:r>
              <a:rPr lang="en-US" dirty="0"/>
              <a:t>limited by most overloaded processor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chance that one processor is severely overloaded gets higher </a:t>
            </a:r>
            <a:r>
              <a:rPr lang="en-US" dirty="0" smtClean="0"/>
              <a:t>as #</a:t>
            </a:r>
            <a:r>
              <a:rPr lang="en-US" dirty="0"/>
              <a:t>processors </a:t>
            </a:r>
            <a:r>
              <a:rPr lang="en-US" dirty="0" smtClean="0"/>
              <a:t>increases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sz="2400" b="1" dirty="0" err="1" smtClean="0"/>
              <a:t>Migratable</a:t>
            </a:r>
            <a:r>
              <a:rPr lang="en-US" sz="2400" b="1" dirty="0" smtClean="0"/>
              <a:t> </a:t>
            </a:r>
            <a:r>
              <a:rPr lang="en-US" sz="2400" b="1" dirty="0"/>
              <a:t>Objects Empower Automated Load Balancing!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5300-9DFE-4346-913D-721DDA4BD2A3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63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A quick Example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200" dirty="0" smtClean="0"/>
              <a:t>Weather Forecasting in BRAMS 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858632"/>
            <a:ext cx="8615360" cy="1340478"/>
          </a:xfrm>
        </p:spPr>
        <p:txBody>
          <a:bodyPr/>
          <a:lstStyle/>
          <a:p>
            <a:r>
              <a:rPr lang="en-US" dirty="0" err="1"/>
              <a:t>Brams</a:t>
            </a:r>
            <a:r>
              <a:rPr lang="en-US" dirty="0"/>
              <a:t>: </a:t>
            </a:r>
            <a:r>
              <a:rPr lang="en-US" dirty="0" err="1"/>
              <a:t>Brazillian</a:t>
            </a:r>
            <a:r>
              <a:rPr lang="en-US" dirty="0"/>
              <a:t> weather code (based on RAMS)</a:t>
            </a:r>
          </a:p>
          <a:p>
            <a:r>
              <a:rPr lang="en-US" dirty="0"/>
              <a:t>AMPI version (Eduardo </a:t>
            </a:r>
            <a:r>
              <a:rPr lang="en-US" dirty="0" smtClean="0"/>
              <a:t>Rodrigues, </a:t>
            </a:r>
            <a:r>
              <a:rPr lang="en-US" dirty="0"/>
              <a:t>with Mendes and J. Panetta)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A300-EA66-1343-9066-E0183F0018C5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 descr="bramsVisu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82" y="2199110"/>
            <a:ext cx="8339780" cy="417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65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Virtualization of BRAMS</a:t>
            </a:r>
            <a:endParaRPr lang="en-US" dirty="0"/>
          </a:p>
        </p:txBody>
      </p:sp>
      <p:pic>
        <p:nvPicPr>
          <p:cNvPr id="6" name="Content Placeholder 5" descr="bramsNonVirtual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792" b="-16792"/>
          <a:stretch>
            <a:fillRect/>
          </a:stretch>
        </p:blipFill>
        <p:spPr/>
      </p:pic>
      <p:pic>
        <p:nvPicPr>
          <p:cNvPr id="7" name="Content Placeholder 6" descr="bramsVirtual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94" b="-15494"/>
          <a:stretch>
            <a:fillRect/>
          </a:stretch>
        </p:blipFill>
        <p:spPr/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AC39-BAC8-4C4D-91EA-75B05D74A92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86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Baseline: 64 objects on 64 processors</a:t>
            </a:r>
          </a:p>
        </p:txBody>
      </p:sp>
      <p:pic>
        <p:nvPicPr>
          <p:cNvPr id="4" name="Content Placeholder 3" descr="usageNonVirtu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87" r="-4587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75C1-9B79-0248-BB86-A995101BD30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59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Over-decomposition: 1024 objects on 64 processors</a:t>
            </a:r>
            <a:br>
              <a:rPr lang="en-US" sz="3600" dirty="0"/>
            </a:br>
            <a:r>
              <a:rPr lang="en-US" sz="2200" dirty="0"/>
              <a:t>Benefits from communication/computation overlap</a:t>
            </a:r>
          </a:p>
        </p:txBody>
      </p:sp>
      <p:pic>
        <p:nvPicPr>
          <p:cNvPr id="4" name="Content Placeholder 3" descr="usageVirtu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83" r="-4583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0AA6-FDB4-7844-BBB3-16F49EC09C2E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76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With Load Balancing: 1024 objects on 64 processors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8005-8C4B-6840-B2A8-B45C31C8FC31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048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 </a:t>
            </a:r>
            <a:r>
              <a:rPr lang="en-US" dirty="0" err="1"/>
              <a:t>overdecomp</a:t>
            </a:r>
            <a:r>
              <a:rPr lang="en-US" dirty="0"/>
              <a:t> (64 threads): 4988 sec </a:t>
            </a:r>
            <a:endParaRPr lang="en-US" dirty="0" smtClean="0"/>
          </a:p>
          <a:p>
            <a:r>
              <a:rPr lang="en-US" dirty="0" err="1" smtClean="0"/>
              <a:t>Overdecomp</a:t>
            </a:r>
            <a:r>
              <a:rPr lang="en-US" dirty="0" smtClean="0"/>
              <a:t> </a:t>
            </a:r>
            <a:r>
              <a:rPr lang="en-US" dirty="0"/>
              <a:t>into 1024 threads: 3713 sec </a:t>
            </a:r>
            <a:endParaRPr lang="en-US" dirty="0" smtClean="0"/>
          </a:p>
          <a:p>
            <a:r>
              <a:rPr lang="en-US" dirty="0" smtClean="0"/>
              <a:t>Load </a:t>
            </a:r>
            <a:r>
              <a:rPr lang="en-US" dirty="0"/>
              <a:t>balancing (1024 threads): 3367 sec</a:t>
            </a:r>
          </a:p>
        </p:txBody>
      </p:sp>
      <p:pic>
        <p:nvPicPr>
          <p:cNvPr id="7" name="Content Placeholder 6" descr="usageLB.png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95" r="-22895"/>
          <a:stretch/>
        </p:blipFill>
        <p:spPr>
          <a:xfrm>
            <a:off x="261865" y="2198574"/>
            <a:ext cx="8615360" cy="4070053"/>
          </a:xfrm>
        </p:spPr>
      </p:pic>
    </p:spTree>
    <p:extLst>
      <p:ext uri="{BB962C8B-B14F-4D97-AF65-F5344CB8AC3E}">
        <p14:creationId xmlns:p14="http://schemas.microsoft.com/office/powerpoint/2010/main" val="1361597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mOutlin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157"/>
            <a:ext cx="9144000" cy="605378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E6AD-0418-2148-92AF-416EF55EE1AC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98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Impact on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use of communication network</a:t>
            </a:r>
          </a:p>
          <a:p>
            <a:pPr lvl="1"/>
            <a:r>
              <a:rPr lang="en-US" dirty="0" smtClean="0"/>
              <a:t>Compute</a:t>
            </a:r>
            <a:r>
              <a:rPr lang="en-US" dirty="0"/>
              <a:t>-communicate cycles in typical MPI apps </a:t>
            </a:r>
            <a:endParaRPr lang="en-US" dirty="0" smtClean="0"/>
          </a:p>
          <a:p>
            <a:pPr lvl="1"/>
            <a:r>
              <a:rPr lang="en-US" dirty="0" smtClean="0"/>
              <a:t>Network </a:t>
            </a:r>
            <a:r>
              <a:rPr lang="en-US" dirty="0"/>
              <a:t>is used for a fraction of time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is on the critical path</a:t>
            </a:r>
          </a:p>
          <a:p>
            <a:r>
              <a:rPr lang="en-US" dirty="0"/>
              <a:t>Hence, current communication networks are over-engineered by necessity</a:t>
            </a:r>
          </a:p>
          <a:p>
            <a:r>
              <a:rPr lang="en-US" dirty="0"/>
              <a:t>With </a:t>
            </a:r>
            <a:r>
              <a:rPr lang="en-US" dirty="0" err="1"/>
              <a:t>overdecomposition</a:t>
            </a:r>
            <a:endParaRPr lang="en-US" dirty="0"/>
          </a:p>
          <a:p>
            <a:pPr lvl="1"/>
            <a:r>
              <a:rPr lang="en-US" dirty="0" smtClean="0"/>
              <a:t>Communication </a:t>
            </a:r>
            <a:r>
              <a:rPr lang="en-US" dirty="0"/>
              <a:t>is spread over an iteration</a:t>
            </a:r>
          </a:p>
          <a:p>
            <a:pPr lvl="1"/>
            <a:r>
              <a:rPr lang="en-US" dirty="0" smtClean="0"/>
              <a:t>Adaptive </a:t>
            </a:r>
            <a:r>
              <a:rPr lang="en-US" dirty="0"/>
              <a:t>overlap of communication and computation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4B8D-7ED3-994B-82CA-0C7CA241AA9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44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simple stencil computation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traditional design based on traditional methods (e.g. MPI-based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Each </a:t>
            </a:r>
            <a:r>
              <a:rPr lang="en-US" dirty="0"/>
              <a:t>processor has a chunk, which alternates between computing </a:t>
            </a:r>
            <a:r>
              <a:rPr lang="en-US" dirty="0" smtClean="0"/>
              <a:t>and communicating</a:t>
            </a:r>
            <a:endParaRPr lang="en-US" dirty="0"/>
          </a:p>
          <a:p>
            <a:pPr lvl="1"/>
            <a:r>
              <a:rPr lang="en-US" dirty="0" smtClean="0"/>
              <a:t>With </a:t>
            </a:r>
            <a:r>
              <a:rPr lang="en-US" dirty="0"/>
              <a:t>Charm++</a:t>
            </a:r>
          </a:p>
          <a:p>
            <a:pPr lvl="2"/>
            <a:r>
              <a:rPr lang="en-US" dirty="0" smtClean="0"/>
              <a:t>Multiple </a:t>
            </a:r>
            <a:r>
              <a:rPr lang="en-US" dirty="0"/>
              <a:t>chunks on each processor</a:t>
            </a:r>
          </a:p>
          <a:p>
            <a:pPr lvl="2"/>
            <a:r>
              <a:rPr lang="en-US" dirty="0" smtClean="0"/>
              <a:t>Wait </a:t>
            </a:r>
            <a:r>
              <a:rPr lang="en-US" dirty="0"/>
              <a:t>time for each chunk overlapped with useful computation for </a:t>
            </a:r>
            <a:r>
              <a:rPr lang="en-US" dirty="0" smtClean="0"/>
              <a:t>others</a:t>
            </a:r>
          </a:p>
          <a:p>
            <a:pPr lvl="2"/>
            <a:r>
              <a:rPr lang="en-US" dirty="0" smtClean="0"/>
              <a:t>Communication </a:t>
            </a:r>
            <a:r>
              <a:rPr lang="en-US" dirty="0"/>
              <a:t>spread over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C7AB-79BD-7546-8695-AC7A18D717B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19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Stencil Computation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0848-78B3-3248-A0EA-E38D39173DD4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-14213" b="-14213"/>
          <a:stretch>
            <a:fillRect/>
          </a:stretch>
        </p:blipFill>
        <p:spPr>
          <a:xfrm>
            <a:off x="242888" y="909638"/>
            <a:ext cx="8647112" cy="2084387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42782" y="2994637"/>
            <a:ext cx="8646764" cy="54649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Stencil in MPI: No overlap among computation and </a:t>
            </a:r>
            <a:r>
              <a:rPr lang="en-US" dirty="0" smtClean="0"/>
              <a:t>communication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5"/>
          </p:nvPr>
        </p:nvPicPr>
        <p:blipFill>
          <a:blip r:embed="rId3"/>
          <a:srcRect t="-6464" b="-6464"/>
          <a:stretch>
            <a:fillRect/>
          </a:stretch>
        </p:blipFill>
        <p:spPr>
          <a:xfrm>
            <a:off x="242888" y="3582988"/>
            <a:ext cx="8647112" cy="2019300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42782" y="5602177"/>
            <a:ext cx="8646764" cy="8776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Stencil in Charm: Communication of a </a:t>
            </a:r>
            <a:r>
              <a:rPr lang="en-US" dirty="0" err="1"/>
              <a:t>chare</a:t>
            </a:r>
            <a:r>
              <a:rPr lang="en-US" dirty="0"/>
              <a:t> overlaps with computation of others</a:t>
            </a:r>
          </a:p>
        </p:txBody>
      </p:sp>
    </p:spTree>
    <p:extLst>
      <p:ext uri="{BB962C8B-B14F-4D97-AF65-F5344CB8AC3E}">
        <p14:creationId xmlns:p14="http://schemas.microsoft.com/office/powerpoint/2010/main" val="168924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Modularity and Compositionality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8AD5-95CC-6A4A-AFBA-25C92AE8BEE2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4000" y="909977"/>
            <a:ext cx="8763000" cy="111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Without message-driven execution (and virtualization), you get either: Space-</a:t>
            </a:r>
            <a:r>
              <a:rPr lang="en-US" dirty="0" smtClean="0"/>
              <a:t>division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l="-1612" r="-1612"/>
          <a:stretch>
            <a:fillRect/>
          </a:stretch>
        </p:blipFill>
        <p:spPr>
          <a:xfrm>
            <a:off x="261865" y="2198574"/>
            <a:ext cx="8615360" cy="3678264"/>
          </a:xfrm>
        </p:spPr>
      </p:pic>
    </p:spTree>
    <p:extLst>
      <p:ext uri="{BB962C8B-B14F-4D97-AF65-F5344CB8AC3E}">
        <p14:creationId xmlns:p14="http://schemas.microsoft.com/office/powerpoint/2010/main" val="1487196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Modularity and Compositionality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57500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Sequentialization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1DF7-D282-8942-9FFE-6B96B15E5D03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65" y="1950016"/>
            <a:ext cx="8634362" cy="38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45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Modularity and Compositionality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730-38E4-9A4D-91E5-4BB6949294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5465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Parallel Composition: A1; (B —— C ); A2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l="-4151" r="-4151"/>
          <a:stretch>
            <a:fillRect/>
          </a:stretch>
        </p:blipFill>
        <p:spPr>
          <a:xfrm>
            <a:off x="261865" y="1648217"/>
            <a:ext cx="8615360" cy="3505785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5154003"/>
            <a:ext cx="8615360" cy="13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Recall: </a:t>
            </a:r>
            <a:r>
              <a:rPr lang="en-US" dirty="0" smtClean="0"/>
              <a:t>Different </a:t>
            </a:r>
            <a:r>
              <a:rPr lang="en-US" dirty="0"/>
              <a:t>modules, written in </a:t>
            </a:r>
            <a:r>
              <a:rPr lang="en-US" dirty="0" smtClean="0"/>
              <a:t>different </a:t>
            </a:r>
            <a:r>
              <a:rPr lang="en-US" dirty="0"/>
              <a:t>languages/paradigms, can overlap in time and on processors, without programmer having to worry about this </a:t>
            </a:r>
            <a:r>
              <a:rPr lang="en-US" dirty="0" smtClean="0"/>
              <a:t>explicitly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91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Migratability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programmer has written the code without reference to processors, all of the communication is expressed among objects</a:t>
            </a:r>
          </a:p>
          <a:p>
            <a:r>
              <a:rPr lang="en-US" dirty="0"/>
              <a:t>The system is free to migrate the objects across processors as and when it pleases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must ensure it can deliver method invocations to the objects, </a:t>
            </a:r>
            <a:r>
              <a:rPr lang="en-US" dirty="0" smtClean="0"/>
              <a:t>wherever </a:t>
            </a:r>
            <a:r>
              <a:rPr lang="en-US" dirty="0"/>
              <a:t>they go</a:t>
            </a:r>
          </a:p>
          <a:p>
            <a:pPr lvl="1"/>
            <a:r>
              <a:rPr lang="en-US" dirty="0" smtClean="0"/>
              <a:t>This </a:t>
            </a:r>
            <a:r>
              <a:rPr lang="en-US" dirty="0" err="1"/>
              <a:t>migratability</a:t>
            </a:r>
            <a:r>
              <a:rPr lang="en-US" dirty="0"/>
              <a:t> turns out to be a key attribute for empowering an adaptive runtime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089-F018-8D47-8011-38D5D679776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72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Decomposition Independent of </a:t>
            </a:r>
            <a:r>
              <a:rPr lang="en-US" dirty="0" err="1"/>
              <a:t>numCores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19AD-EE4A-E14E-B12A-28C4E0B85F4D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95742" y="923605"/>
            <a:ext cx="5425589" cy="546589"/>
          </a:xfrm>
        </p:spPr>
        <p:txBody>
          <a:bodyPr/>
          <a:lstStyle/>
          <a:p>
            <a:r>
              <a:rPr lang="en-US" dirty="0"/>
              <a:t>Rocket simulation under traditional MPI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t="-15145" b="-15145"/>
          <a:stretch>
            <a:fillRect/>
          </a:stretch>
        </p:blipFill>
        <p:spPr>
          <a:xfrm>
            <a:off x="709613" y="1433513"/>
            <a:ext cx="4911725" cy="1554162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195742" y="2987828"/>
            <a:ext cx="5425589" cy="861952"/>
          </a:xfrm>
        </p:spPr>
        <p:txBody>
          <a:bodyPr>
            <a:normAutofit/>
          </a:bodyPr>
          <a:lstStyle/>
          <a:p>
            <a:r>
              <a:rPr lang="en-US" dirty="0"/>
              <a:t>Rocket simulation with </a:t>
            </a:r>
            <a:r>
              <a:rPr lang="en-US" dirty="0" err="1"/>
              <a:t>migratable</a:t>
            </a:r>
            <a:r>
              <a:rPr lang="en-US" dirty="0"/>
              <a:t> objects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6"/>
          </p:nvPr>
        </p:nvPicPr>
        <p:blipFill>
          <a:blip r:embed="rId3"/>
          <a:srcRect t="-10313" b="-10313"/>
          <a:stretch>
            <a:fillRect/>
          </a:stretch>
        </p:blipFill>
        <p:spPr>
          <a:xfrm>
            <a:off x="709613" y="3849688"/>
            <a:ext cx="4911725" cy="1508125"/>
          </a:xfr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195742" y="5358603"/>
            <a:ext cx="5425589" cy="861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Benefits: load balance, communication optimizations, </a:t>
            </a:r>
            <a:r>
              <a:rPr lang="en-US" dirty="0" smtClean="0"/>
              <a:t>modularity</a:t>
            </a:r>
            <a:endParaRPr lang="en-US" dirty="0"/>
          </a:p>
        </p:txBody>
      </p:sp>
      <p:pic>
        <p:nvPicPr>
          <p:cNvPr id="11" name="Picture 10" descr="rocke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681" y="2158504"/>
            <a:ext cx="2517648" cy="251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49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15468</TotalTime>
  <Words>764</Words>
  <Application>Microsoft Macintosh PowerPoint</Application>
  <PresentationFormat>On-screen Show (4:3)</PresentationFormat>
  <Paragraphs>137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charm-pptx_theme</vt:lpstr>
      <vt:lpstr>Outline</vt:lpstr>
      <vt:lpstr>Impact on communication</vt:lpstr>
      <vt:lpstr>Example Computation</vt:lpstr>
      <vt:lpstr>Example: Stencil Computation</vt:lpstr>
      <vt:lpstr>Modularity and Compositionality</vt:lpstr>
      <vt:lpstr>Modularity and Compositionality</vt:lpstr>
      <vt:lpstr>Modularity and Compositionality</vt:lpstr>
      <vt:lpstr>Migratability</vt:lpstr>
      <vt:lpstr>Decomposition Independent of numCores</vt:lpstr>
      <vt:lpstr>Utility for Multi-cores, Many-cores, Accelerators</vt:lpstr>
      <vt:lpstr>Load Balancing</vt:lpstr>
      <vt:lpstr>A quick Example  Weather Forecasting in BRAMS </vt:lpstr>
      <vt:lpstr>Basic Virtualization of BRAMS</vt:lpstr>
      <vt:lpstr>Baseline: 64 objects on 64 processors</vt:lpstr>
      <vt:lpstr>Over-decomposition: 1024 objects on 64 processors Benefits from communication/computation overlap</vt:lpstr>
      <vt:lpstr>With Load Balancing: 1024 objects on 64 processors</vt:lpstr>
      <vt:lpstr>PowerPoint Presentation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261</cp:revision>
  <dcterms:created xsi:type="dcterms:W3CDTF">2014-08-04T16:19:24Z</dcterms:created>
  <dcterms:modified xsi:type="dcterms:W3CDTF">2014-09-10T15:29:26Z</dcterms:modified>
</cp:coreProperties>
</file>