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8"/>
  </p:notesMasterIdLst>
  <p:handoutMasterIdLst>
    <p:handoutMasterId r:id="rId9"/>
  </p:handoutMasterIdLst>
  <p:sldIdLst>
    <p:sldId id="317" r:id="rId2"/>
    <p:sldId id="308" r:id="rId3"/>
    <p:sldId id="309" r:id="rId4"/>
    <p:sldId id="310" r:id="rId5"/>
    <p:sldId id="318" r:id="rId6"/>
    <p:sldId id="31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7" autoAdjust="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13AF4-ACC5-3549-B060-3D77093E255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8AE8-270A-8E4F-8CA2-BC696C306F1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473946"/>
          </a:xfrm>
        </p:spPr>
        <p:txBody>
          <a:bodyPr/>
          <a:lstStyle/>
          <a:p>
            <a:r>
              <a:rPr lang="en-US" dirty="0" err="1" smtClean="0"/>
              <a:t>hello.ci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1383924"/>
            <a:ext cx="8229600" cy="146178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292934"/>
                </a:solidFill>
                <a:latin typeface="Lucida Console"/>
                <a:cs typeface="Lucida Console"/>
              </a:rPr>
              <a:t>mainmodule</a:t>
            </a:r>
            <a:r>
              <a:rPr lang="en-US" dirty="0">
                <a:solidFill>
                  <a:srgbClr val="292934"/>
                </a:solidFill>
                <a:latin typeface="Lucida Console"/>
                <a:cs typeface="Lucida Console"/>
              </a:rPr>
              <a:t> hello { </a:t>
            </a:r>
            <a:endParaRPr lang="en-US" dirty="0" smtClean="0">
              <a:solidFill>
                <a:srgbClr val="292934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   </a:t>
            </a:r>
            <a:r>
              <a:rPr lang="en-US" b="1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mainchare</a:t>
            </a: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292934"/>
                </a:solidFill>
                <a:latin typeface="Lucida Console"/>
                <a:cs typeface="Lucida Console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      </a:t>
            </a:r>
            <a:r>
              <a:rPr lang="en-US" b="1" dirty="0" smtClean="0">
                <a:solidFill>
                  <a:srgbClr val="292934"/>
                </a:solidFill>
                <a:latin typeface="Lucida Console"/>
                <a:cs typeface="Lucida Console"/>
              </a:rPr>
              <a:t>entry</a:t>
            </a: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292934"/>
                </a:solidFill>
                <a:latin typeface="Lucida Console"/>
                <a:cs typeface="Lucida Console"/>
              </a:rPr>
              <a:t>Main(</a:t>
            </a:r>
            <a:r>
              <a:rPr lang="en-US" dirty="0" err="1">
                <a:solidFill>
                  <a:srgbClr val="292934"/>
                </a:solidFill>
                <a:latin typeface="Lucida Console"/>
                <a:cs typeface="Lucida Console"/>
              </a:rPr>
              <a:t>CkArgMsg</a:t>
            </a:r>
            <a:r>
              <a:rPr lang="en-US" dirty="0">
                <a:solidFill>
                  <a:srgbClr val="292934"/>
                </a:solidFill>
                <a:latin typeface="Lucida Console"/>
                <a:cs typeface="Lucida Console"/>
              </a:rPr>
              <a:t> ∗m); </a:t>
            </a:r>
            <a:endParaRPr lang="en-US" dirty="0" smtClean="0">
              <a:solidFill>
                <a:srgbClr val="292934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92934"/>
                </a:solidFill>
                <a:latin typeface="Lucida Console"/>
                <a:cs typeface="Lucida Console"/>
              </a:rPr>
              <a:t>};</a:t>
            </a:r>
            <a:endParaRPr lang="en-US" dirty="0">
              <a:solidFill>
                <a:srgbClr val="292934"/>
              </a:solidFill>
              <a:latin typeface="Lucida Console"/>
              <a:cs typeface="Lucida Console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845707"/>
            <a:ext cx="8229600" cy="489584"/>
          </a:xfrm>
        </p:spPr>
        <p:txBody>
          <a:bodyPr/>
          <a:lstStyle/>
          <a:p>
            <a:r>
              <a:rPr lang="en-US" dirty="0" err="1" smtClean="0"/>
              <a:t>hello.cpp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3335291"/>
            <a:ext cx="8229600" cy="302680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#include</a:t>
            </a:r>
            <a:r>
              <a:rPr lang="en-US" dirty="0">
                <a:latin typeface="Lucida Console"/>
                <a:cs typeface="Lucida Console"/>
              </a:rPr>
              <a:t> &lt;</a:t>
            </a:r>
            <a:r>
              <a:rPr lang="en-US" dirty="0" err="1">
                <a:latin typeface="Lucida Console"/>
                <a:cs typeface="Lucida Console"/>
              </a:rPr>
              <a:t>stdio.h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 smtClean="0">
                <a:latin typeface="Lucida Console"/>
                <a:cs typeface="Lucida Console"/>
              </a:rPr>
              <a:t>#</a:t>
            </a:r>
            <a:r>
              <a:rPr lang="en-US" b="1" dirty="0">
                <a:latin typeface="Lucida Console"/>
                <a:cs typeface="Lucida Console"/>
              </a:rPr>
              <a:t>include</a:t>
            </a:r>
            <a:r>
              <a:rPr lang="en-US" dirty="0">
                <a:latin typeface="Lucida Console"/>
                <a:cs typeface="Lucida Console"/>
              </a:rPr>
              <a:t> ”</a:t>
            </a:r>
            <a:r>
              <a:rPr lang="en-US" dirty="0" err="1">
                <a:latin typeface="Lucida Console"/>
                <a:cs typeface="Lucida Console"/>
              </a:rPr>
              <a:t>hello.decl.h</a:t>
            </a:r>
            <a:r>
              <a:rPr lang="en-US" dirty="0" smtClean="0"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class Main : </a:t>
            </a:r>
            <a:r>
              <a:rPr lang="en-US" b="1" dirty="0">
                <a:latin typeface="Lucida Console"/>
                <a:cs typeface="Lucida Console"/>
              </a:rPr>
              <a:t>public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CBase_Main </a:t>
            </a:r>
            <a:r>
              <a:rPr lang="en-US" dirty="0">
                <a:latin typeface="Lucida Console"/>
                <a:cs typeface="Lucida Console"/>
              </a:rPr>
              <a:t>{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 smtClean="0">
                <a:latin typeface="Lucida Console"/>
                <a:cs typeface="Lucida Console"/>
              </a:rPr>
              <a:t>   public</a:t>
            </a:r>
            <a:r>
              <a:rPr lang="en-US" dirty="0">
                <a:latin typeface="Lucida Console"/>
                <a:cs typeface="Lucida Console"/>
              </a:rPr>
              <a:t>: Main(</a:t>
            </a:r>
            <a:r>
              <a:rPr lang="en-US" dirty="0" err="1">
                <a:latin typeface="Lucida Console"/>
                <a:cs typeface="Lucida Console"/>
              </a:rPr>
              <a:t>CkArgMsg</a:t>
            </a:r>
            <a:r>
              <a:rPr lang="en-US" dirty="0">
                <a:latin typeface="Lucida Console"/>
                <a:cs typeface="Lucida Console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latin typeface="Lucida Console"/>
                <a:cs typeface="Lucida Console"/>
              </a:rPr>
              <a:t>ckout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&lt;&lt; ”Hello World!” &lt;&lt; </a:t>
            </a:r>
            <a:r>
              <a:rPr lang="en-US" dirty="0" err="1">
                <a:latin typeface="Lucida Console"/>
                <a:cs typeface="Lucida Console"/>
              </a:rPr>
              <a:t>endl</a:t>
            </a:r>
            <a:r>
              <a:rPr lang="en-US" dirty="0">
                <a:latin typeface="Lucida Console"/>
                <a:cs typeface="Lucida Console"/>
              </a:rPr>
              <a:t>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latin typeface="Lucida Console"/>
                <a:cs typeface="Lucida Console"/>
              </a:rPr>
              <a:t>CkExit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}</a:t>
            </a:r>
            <a:r>
              <a:rPr lang="en-US" dirty="0">
                <a:latin typeface="Lucida Console"/>
                <a:cs typeface="Lucida Console"/>
              </a:rPr>
              <a:t>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#include </a:t>
            </a:r>
            <a:r>
              <a:rPr lang="en-US" dirty="0">
                <a:latin typeface="Lucida Console"/>
                <a:cs typeface="Lucida Console"/>
              </a:rPr>
              <a:t>”</a:t>
            </a:r>
            <a:r>
              <a:rPr lang="en-US" dirty="0" err="1">
                <a:latin typeface="Lucida Console"/>
                <a:cs typeface="Lucida Console"/>
              </a:rPr>
              <a:t>hello.def.h</a:t>
            </a:r>
            <a:r>
              <a:rPr lang="en-US" dirty="0">
                <a:latin typeface="Lucida Console"/>
                <a:cs typeface="Lucida Console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18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Hello World with </a:t>
            </a:r>
            <a:r>
              <a:rPr lang="en-US" dirty="0" err="1" smtClean="0">
                <a:latin typeface="+mn-lt"/>
              </a:rPr>
              <a:t>Chares</a:t>
            </a:r>
            <a:endParaRPr lang="en-US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5537-FD01-C04E-9FE8-74F7CCF20F26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1853406"/>
            <a:ext cx="4114800" cy="55959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hello.ci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909978"/>
            <a:ext cx="4114800" cy="5595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+mn-lt"/>
              </a:rPr>
              <a:t>hello.cpp</a:t>
            </a:r>
            <a:r>
              <a:rPr lang="en-US" dirty="0" smtClean="0">
                <a:latin typeface="+mn-lt"/>
              </a:rPr>
              <a:t> file</a:t>
            </a:r>
            <a:endParaRPr 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57200" y="2413000"/>
            <a:ext cx="3979964" cy="285002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 err="1">
                <a:latin typeface="Lucida Console"/>
                <a:cs typeface="Lucida Console"/>
              </a:rPr>
              <a:t>mainmodule</a:t>
            </a:r>
            <a:r>
              <a:rPr lang="en-US" sz="1900" dirty="0">
                <a:latin typeface="Lucida Console"/>
                <a:cs typeface="Lucida Console"/>
              </a:rPr>
              <a:t> hello {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900" dirty="0">
                <a:latin typeface="Lucida Console"/>
                <a:cs typeface="Lucida Console"/>
              </a:rPr>
              <a:t> </a:t>
            </a:r>
            <a:r>
              <a:rPr lang="en-US" sz="1900" dirty="0" smtClean="0">
                <a:latin typeface="Lucida Console"/>
                <a:cs typeface="Lucida Console"/>
              </a:rPr>
              <a:t>  </a:t>
            </a:r>
            <a:r>
              <a:rPr lang="en-US" sz="1900" b="1" dirty="0" err="1" smtClean="0">
                <a:latin typeface="Lucida Console"/>
                <a:cs typeface="Lucida Console"/>
              </a:rPr>
              <a:t>mainchare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Main {</a:t>
            </a:r>
          </a:p>
          <a:p>
            <a:pPr marL="0" indent="0">
              <a:buNone/>
            </a:pPr>
            <a:r>
              <a:rPr lang="en-US" sz="1900" dirty="0" smtClean="0">
                <a:latin typeface="Lucida Console"/>
                <a:cs typeface="Lucida Console"/>
              </a:rPr>
              <a:t>      </a:t>
            </a:r>
            <a:r>
              <a:rPr lang="en-US" sz="1900" b="1" dirty="0" smtClean="0">
                <a:latin typeface="Lucida Console"/>
                <a:cs typeface="Lucida Console"/>
              </a:rPr>
              <a:t>entry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Main(</a:t>
            </a:r>
            <a:r>
              <a:rPr lang="en-US" sz="1900" dirty="0" err="1">
                <a:latin typeface="Lucida Console"/>
                <a:cs typeface="Lucida Console"/>
              </a:rPr>
              <a:t>CkArgMsg</a:t>
            </a:r>
            <a:r>
              <a:rPr lang="en-US" sz="1900" dirty="0">
                <a:latin typeface="Lucida Console"/>
                <a:cs typeface="Lucida Console"/>
              </a:rPr>
              <a:t> ∗m);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900" dirty="0">
                <a:latin typeface="Lucida Console"/>
                <a:cs typeface="Lucida Console"/>
              </a:rPr>
              <a:t> </a:t>
            </a:r>
            <a:r>
              <a:rPr lang="en-US" sz="1900" dirty="0" smtClean="0">
                <a:latin typeface="Lucida Console"/>
                <a:cs typeface="Lucida Console"/>
              </a:rPr>
              <a:t>  }</a:t>
            </a:r>
            <a:r>
              <a:rPr lang="en-US" sz="1900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1900" dirty="0" smtClean="0">
                <a:latin typeface="Lucida Console"/>
                <a:cs typeface="Lucida Console"/>
              </a:rPr>
              <a:t>   </a:t>
            </a:r>
            <a:r>
              <a:rPr lang="en-US" sz="1900" b="1" dirty="0" err="1" smtClean="0">
                <a:latin typeface="Lucida Console"/>
                <a:cs typeface="Lucida Console"/>
              </a:rPr>
              <a:t>chare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Singleton { </a:t>
            </a:r>
            <a:endParaRPr lang="en-US" sz="1900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900" dirty="0">
                <a:latin typeface="Lucida Console"/>
                <a:cs typeface="Lucida Console"/>
              </a:rPr>
              <a:t> </a:t>
            </a:r>
            <a:r>
              <a:rPr lang="en-US" sz="1900" dirty="0" smtClean="0">
                <a:latin typeface="Lucida Console"/>
                <a:cs typeface="Lucida Console"/>
              </a:rPr>
              <a:t>     </a:t>
            </a:r>
            <a:r>
              <a:rPr lang="en-US" sz="1900" b="1" dirty="0" smtClean="0">
                <a:latin typeface="Lucida Console"/>
                <a:cs typeface="Lucida Console"/>
              </a:rPr>
              <a:t>entry</a:t>
            </a:r>
            <a:r>
              <a:rPr lang="en-US" sz="1900" dirty="0" smtClean="0">
                <a:latin typeface="Lucida Console"/>
                <a:cs typeface="Lucida Console"/>
              </a:rPr>
              <a:t> </a:t>
            </a:r>
            <a:r>
              <a:rPr lang="en-US" sz="1900" dirty="0">
                <a:latin typeface="Lucida Console"/>
                <a:cs typeface="Lucida Console"/>
              </a:rPr>
              <a:t>Singleton();</a:t>
            </a:r>
          </a:p>
          <a:p>
            <a:pPr marL="0" indent="0">
              <a:buNone/>
            </a:pPr>
            <a:r>
              <a:rPr lang="en-US" sz="1900" dirty="0" smtClean="0">
                <a:latin typeface="Lucida Console"/>
                <a:cs typeface="Lucida Console"/>
              </a:rPr>
              <a:t>   };</a:t>
            </a:r>
          </a:p>
          <a:p>
            <a:pPr marL="0" indent="0">
              <a:buNone/>
            </a:pPr>
            <a:r>
              <a:rPr lang="en-US" sz="1900" dirty="0" smtClean="0">
                <a:latin typeface="Lucida Console"/>
                <a:cs typeface="Lucida Console"/>
              </a:rPr>
              <a:t>};</a:t>
            </a:r>
            <a:endParaRPr lang="en-US" sz="1900" dirty="0">
              <a:latin typeface="Lucida Console"/>
              <a:cs typeface="Lucida Console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681972" y="1469571"/>
            <a:ext cx="4004827" cy="47106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#include</a:t>
            </a:r>
            <a:r>
              <a:rPr lang="en-US" dirty="0">
                <a:latin typeface="Lucida Console"/>
                <a:cs typeface="Lucida Console"/>
              </a:rPr>
              <a:t> &lt;</a:t>
            </a:r>
            <a:r>
              <a:rPr lang="en-US" dirty="0" err="1">
                <a:latin typeface="Lucida Console"/>
                <a:cs typeface="Lucida Console"/>
              </a:rPr>
              <a:t>stdio.h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#include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“</a:t>
            </a:r>
            <a:r>
              <a:rPr lang="en-US" dirty="0" err="1" smtClean="0">
                <a:latin typeface="Lucida Console"/>
                <a:cs typeface="Lucida Console"/>
              </a:rPr>
              <a:t>hello.decl.h</a:t>
            </a:r>
            <a:r>
              <a:rPr lang="en-US" dirty="0" smtClean="0"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class</a:t>
            </a:r>
            <a:r>
              <a:rPr lang="en-US" dirty="0">
                <a:latin typeface="Lucida Console"/>
                <a:cs typeface="Lucida Console"/>
              </a:rPr>
              <a:t> Main : </a:t>
            </a:r>
            <a:r>
              <a:rPr lang="en-US" b="1" dirty="0">
                <a:latin typeface="Lucida Console"/>
                <a:cs typeface="Lucida Console"/>
              </a:rPr>
              <a:t>public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CBase_Main </a:t>
            </a:r>
            <a:r>
              <a:rPr lang="en-US" dirty="0">
                <a:latin typeface="Lucida Console"/>
                <a:cs typeface="Lucida Console"/>
              </a:rPr>
              <a:t>{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b="1" dirty="0" smtClean="0">
                <a:latin typeface="Lucida Console"/>
                <a:cs typeface="Lucida Console"/>
              </a:rPr>
              <a:t>public</a:t>
            </a:r>
            <a:r>
              <a:rPr lang="en-US" dirty="0">
                <a:latin typeface="Lucida Console"/>
                <a:cs typeface="Lucida Console"/>
              </a:rPr>
              <a:t>: Main(</a:t>
            </a:r>
            <a:r>
              <a:rPr lang="en-US" dirty="0" err="1">
                <a:latin typeface="Lucida Console"/>
                <a:cs typeface="Lucida Console"/>
              </a:rPr>
              <a:t>CkArgMsg</a:t>
            </a:r>
            <a:r>
              <a:rPr lang="en-US" dirty="0">
                <a:latin typeface="Lucida Console"/>
                <a:cs typeface="Lucida Console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CProxy_Singleton</a:t>
            </a:r>
            <a:r>
              <a:rPr lang="en-US" dirty="0">
                <a:latin typeface="Lucida Console"/>
                <a:cs typeface="Lucida Console"/>
              </a:rPr>
              <a:t>::</a:t>
            </a:r>
            <a:r>
              <a:rPr lang="en-US" dirty="0" err="1">
                <a:latin typeface="Lucida Console"/>
                <a:cs typeface="Lucida Console"/>
              </a:rPr>
              <a:t>ckNew</a:t>
            </a:r>
            <a:r>
              <a:rPr lang="en-US" dirty="0">
                <a:latin typeface="Lucida Console"/>
                <a:cs typeface="Lucida Console"/>
              </a:rPr>
              <a:t>();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}</a:t>
            </a:r>
            <a:r>
              <a:rPr lang="en-US" dirty="0">
                <a:latin typeface="Lucida Console"/>
                <a:cs typeface="Lucida Console"/>
              </a:rPr>
              <a:t>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class</a:t>
            </a:r>
            <a:r>
              <a:rPr lang="en-US" dirty="0">
                <a:latin typeface="Lucida Console"/>
                <a:cs typeface="Lucida Console"/>
              </a:rPr>
              <a:t> Singleton : </a:t>
            </a:r>
            <a:r>
              <a:rPr lang="en-US" b="1" dirty="0">
                <a:latin typeface="Lucida Console"/>
                <a:cs typeface="Lucida Console"/>
              </a:rPr>
              <a:t>public </a:t>
            </a:r>
            <a:endParaRPr lang="en-US" b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CBase_Singleton </a:t>
            </a:r>
            <a:r>
              <a:rPr lang="en-US" dirty="0">
                <a:latin typeface="Lucida Console"/>
                <a:cs typeface="Lucida Console"/>
              </a:rPr>
              <a:t>{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</a:t>
            </a:r>
            <a:r>
              <a:rPr lang="en-US" b="1" dirty="0" smtClean="0">
                <a:latin typeface="Lucida Console"/>
                <a:cs typeface="Lucida Console"/>
              </a:rPr>
              <a:t>public</a:t>
            </a:r>
            <a:r>
              <a:rPr lang="en-US" dirty="0">
                <a:latin typeface="Lucida Console"/>
                <a:cs typeface="Lucida Console"/>
              </a:rPr>
              <a:t>: Singleton() {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latin typeface="Lucida Console"/>
                <a:cs typeface="Lucida Console"/>
              </a:rPr>
              <a:t>ckout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&lt;&lt; ”Hello World!” &lt;&lt; </a:t>
            </a:r>
            <a:r>
              <a:rPr lang="en-US" dirty="0" err="1">
                <a:latin typeface="Lucida Console"/>
                <a:cs typeface="Lucida Console"/>
              </a:rPr>
              <a:t>endl</a:t>
            </a:r>
            <a:r>
              <a:rPr lang="en-US" dirty="0">
                <a:latin typeface="Lucida Console"/>
                <a:cs typeface="Lucida Console"/>
              </a:rPr>
              <a:t>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latin typeface="Lucida Console"/>
                <a:cs typeface="Lucida Console"/>
              </a:rPr>
              <a:t>CkExit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}</a:t>
            </a:r>
            <a:r>
              <a:rPr lang="en-US" dirty="0">
                <a:latin typeface="Lucida Console"/>
                <a:cs typeface="Lucida Console"/>
              </a:rPr>
              <a:t>; 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}</a:t>
            </a:r>
            <a:r>
              <a:rPr lang="en-US" dirty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Lucida Console"/>
                <a:cs typeface="Lucida Console"/>
              </a:rPr>
              <a:t>#include</a:t>
            </a:r>
            <a:r>
              <a:rPr lang="en-US" dirty="0">
                <a:latin typeface="Lucida Console"/>
                <a:cs typeface="Lucida Console"/>
              </a:rPr>
              <a:t> ”</a:t>
            </a:r>
            <a:r>
              <a:rPr lang="en-US" dirty="0" err="1">
                <a:latin typeface="Lucida Console"/>
                <a:cs typeface="Lucida Console"/>
              </a:rPr>
              <a:t>hello.def.h</a:t>
            </a:r>
            <a:r>
              <a:rPr lang="en-US" dirty="0">
                <a:latin typeface="Lucida Console"/>
                <a:cs typeface="Lucida Console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66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 Charm++ Program</a:t>
            </a:r>
          </a:p>
        </p:txBody>
      </p:sp>
      <p:pic>
        <p:nvPicPr>
          <p:cNvPr id="4" name="Content Placeholder 3" descr="charmCompil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27" b="-72227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3F59-66CD-474C-80FB-0E2B578AA752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6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Charm++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http://</a:t>
            </a:r>
            <a:r>
              <a:rPr lang="en-US" dirty="0" err="1"/>
              <a:t>charm.cs.uiuc.edu</a:t>
            </a:r>
            <a:r>
              <a:rPr lang="en-US" dirty="0"/>
              <a:t>/</a:t>
            </a:r>
            <a:r>
              <a:rPr lang="en-US" dirty="0" err="1"/>
              <a:t>gerrit</a:t>
            </a:r>
            <a:r>
              <a:rPr lang="en-US" dirty="0"/>
              <a:t>/charm</a:t>
            </a:r>
          </a:p>
          <a:p>
            <a:r>
              <a:rPr lang="en-US" dirty="0"/>
              <a:t>./build &lt;TARGET&gt; &lt;ARCH&gt; &lt;OPTS&gt;</a:t>
            </a:r>
          </a:p>
          <a:p>
            <a:r>
              <a:rPr lang="en-US" dirty="0"/>
              <a:t>TARGET = Charm++, AMPI, </a:t>
            </a:r>
            <a:r>
              <a:rPr lang="en-US" dirty="0" err="1"/>
              <a:t>bgampi</a:t>
            </a:r>
            <a:r>
              <a:rPr lang="en-US" dirty="0"/>
              <a:t>, LIBS etc.</a:t>
            </a:r>
          </a:p>
          <a:p>
            <a:r>
              <a:rPr lang="en-US" dirty="0"/>
              <a:t>ARCH = net-linux-</a:t>
            </a:r>
            <a:r>
              <a:rPr lang="en-US" dirty="0" smtClean="0"/>
              <a:t>x86_64</a:t>
            </a:r>
            <a:r>
              <a:rPr lang="en-US" dirty="0"/>
              <a:t>, multicore-darwin-</a:t>
            </a:r>
            <a:r>
              <a:rPr lang="en-US" dirty="0" smtClean="0"/>
              <a:t>x86_64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pamilrts</a:t>
            </a:r>
            <a:r>
              <a:rPr lang="en-US" dirty="0" err="1"/>
              <a:t>-bluegeneq</a:t>
            </a:r>
            <a:r>
              <a:rPr lang="en-US" dirty="0"/>
              <a:t> etc.</a:t>
            </a:r>
          </a:p>
          <a:p>
            <a:r>
              <a:rPr lang="en-US" dirty="0"/>
              <a:t>OPTS = </a:t>
            </a:r>
            <a:r>
              <a:rPr lang="en-US" dirty="0" smtClean="0"/>
              <a:t>--with</a:t>
            </a:r>
            <a:r>
              <a:rPr lang="en-US" dirty="0"/>
              <a:t>-production, </a:t>
            </a:r>
            <a:r>
              <a:rPr lang="en-US" dirty="0" smtClean="0"/>
              <a:t>--enable</a:t>
            </a:r>
            <a:r>
              <a:rPr lang="en-US" dirty="0"/>
              <a:t>-tracing, </a:t>
            </a:r>
            <a:r>
              <a:rPr lang="en-US" dirty="0" err="1"/>
              <a:t>xlc</a:t>
            </a:r>
            <a:r>
              <a:rPr lang="en-US" dirty="0"/>
              <a:t>, </a:t>
            </a:r>
            <a:r>
              <a:rPr lang="en-US" dirty="0" err="1"/>
              <a:t>smp</a:t>
            </a:r>
            <a:r>
              <a:rPr lang="en-US" dirty="0"/>
              <a:t>, -j8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charm.cs.illinois.edu</a:t>
            </a:r>
            <a:r>
              <a:rPr lang="en-US" dirty="0"/>
              <a:t>/manuals/html/charm++/</a:t>
            </a:r>
            <a:r>
              <a:rPr lang="en-US" dirty="0" err="1"/>
              <a:t>A.html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D53F-7FBE-A64C-93CF-96420A1E5265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 err="1"/>
              <a:t>hello.ci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-c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 err="1" smtClean="0"/>
              <a:t>charmc</a:t>
            </a:r>
            <a:r>
              <a:rPr lang="en-US" dirty="0" smtClean="0"/>
              <a:t> </a:t>
            </a:r>
            <a:r>
              <a:rPr lang="en-US" dirty="0"/>
              <a:t>-o hello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Running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/</a:t>
            </a:r>
            <a:r>
              <a:rPr lang="en-US" dirty="0" err="1"/>
              <a:t>charmrun</a:t>
            </a:r>
            <a:r>
              <a:rPr lang="en-US" dirty="0"/>
              <a:t> +p7 ./hello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+p7 tells the system to use seven cores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566-044B-7448-9BD6-90F1761B0BF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15469</TotalTime>
  <Words>457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charm-pptx_theme</vt:lpstr>
      <vt:lpstr>Outline</vt:lpstr>
      <vt:lpstr>Hello World Example</vt:lpstr>
      <vt:lpstr>Hello World with Chares</vt:lpstr>
      <vt:lpstr>Compiling a Charm++ Program</vt:lpstr>
      <vt:lpstr>Building Charm++</vt:lpstr>
      <vt:lpstr>Hello World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261</cp:revision>
  <dcterms:created xsi:type="dcterms:W3CDTF">2014-08-04T16:19:24Z</dcterms:created>
  <dcterms:modified xsi:type="dcterms:W3CDTF">2014-09-09T20:32:16Z</dcterms:modified>
</cp:coreProperties>
</file>