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8"/>
  </p:notesMasterIdLst>
  <p:handoutMasterIdLst>
    <p:handoutMasterId r:id="rId19"/>
  </p:handoutMasterIdLst>
  <p:sldIdLst>
    <p:sldId id="322" r:id="rId2"/>
    <p:sldId id="347" r:id="rId3"/>
    <p:sldId id="349" r:id="rId4"/>
    <p:sldId id="352" r:id="rId5"/>
    <p:sldId id="332" r:id="rId6"/>
    <p:sldId id="355" r:id="rId7"/>
    <p:sldId id="334" r:id="rId8"/>
    <p:sldId id="335" r:id="rId9"/>
    <p:sldId id="336" r:id="rId10"/>
    <p:sldId id="337" r:id="rId11"/>
    <p:sldId id="340" r:id="rId12"/>
    <p:sldId id="329" r:id="rId13"/>
    <p:sldId id="341" r:id="rId14"/>
    <p:sldId id="342" r:id="rId15"/>
    <p:sldId id="343" r:id="rId16"/>
    <p:sldId id="34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2C1B"/>
    <a:srgbClr val="691C12"/>
    <a:srgbClr val="6D1C13"/>
    <a:srgbClr val="E4E5E6"/>
    <a:srgbClr val="DFE1E6"/>
    <a:srgbClr val="DBDDE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859-BE85-5540-BC7F-70D2CBAF815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FBAA-252D-A648-BAD8-4E94BE0EDDEA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AAD2-5F2A-D342-B4C0-03A6552DA99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50D1-DA85-EE4D-A1F2-89B94C0FA5D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5FB-E3B6-E74E-B53D-71469D2EBDD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BD8-7A8C-F949-AD06-5F16E39B624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A2A-E6A2-FD4C-BE73-804BCA7231C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59830AE-FF43-7149-AB39-D496E1AB8AB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44F2-9EBA-7147-913F-4353D08E9DAD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5670-51A7-C740-9EE9-A29C33E3A41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FFBC-DD15-384D-9E12-FB4E543B5401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43F997CE-1B8A-A344-8351-4BF8AF79896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DE6B-9DAB-C245-8675-7D276E9214B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882A0E4B-129A-5147-A7DE-E77CC3B6DD8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9AC-48EA-3D44-B4C6-29C2F520956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7BAC-BDEB-D246-88A6-C1E9646D95A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82F93B5A-2D6D-8D46-84D5-A2066467ACF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smtClean="0"/>
              <a:t>Irregular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/>
              <a:t>shouldn’t have to figure out ideal mapping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increasingly using adaptive strategies </a:t>
            </a:r>
            <a:endParaRPr lang="en-US" dirty="0" smtClean="0"/>
          </a:p>
          <a:p>
            <a:pPr lvl="1"/>
            <a:r>
              <a:rPr lang="en-US" dirty="0" smtClean="0"/>
              <a:t>Abrupt </a:t>
            </a:r>
            <a:r>
              <a:rPr lang="en-US" dirty="0"/>
              <a:t>refinements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migration of work: e.g. particles in MD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limited by most overloaded processor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chance that one processor is severely overloaded gets higher </a:t>
            </a:r>
            <a:r>
              <a:rPr lang="en-US" dirty="0" smtClean="0"/>
              <a:t>as #</a:t>
            </a:r>
            <a:r>
              <a:rPr lang="en-US" dirty="0"/>
              <a:t>processors </a:t>
            </a:r>
            <a:r>
              <a:rPr lang="en-US" dirty="0" smtClean="0"/>
              <a:t>increases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b="1" dirty="0" err="1" smtClean="0"/>
              <a:t>Migratable</a:t>
            </a:r>
            <a:r>
              <a:rPr lang="en-US" sz="2400" b="1" dirty="0" smtClean="0"/>
              <a:t> </a:t>
            </a:r>
            <a:r>
              <a:rPr lang="en-US" sz="2400" b="1" dirty="0"/>
              <a:t>Objects Empower Automated Load Balancing!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Example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Weather Forecasting in BRAMS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58632"/>
            <a:ext cx="8615360" cy="1340478"/>
          </a:xfrm>
        </p:spPr>
        <p:txBody>
          <a:bodyPr/>
          <a:lstStyle/>
          <a:p>
            <a:r>
              <a:rPr lang="en-US" dirty="0" err="1"/>
              <a:t>Brams</a:t>
            </a:r>
            <a:r>
              <a:rPr lang="en-US" dirty="0"/>
              <a:t>: </a:t>
            </a:r>
            <a:r>
              <a:rPr lang="en-US" dirty="0" err="1"/>
              <a:t>Brazillian</a:t>
            </a:r>
            <a:r>
              <a:rPr lang="en-US" dirty="0"/>
              <a:t> weather code (based on RAMS)</a:t>
            </a:r>
          </a:p>
          <a:p>
            <a:r>
              <a:rPr lang="en-US" dirty="0"/>
              <a:t>AMPI version (Eduardo </a:t>
            </a:r>
            <a:r>
              <a:rPr lang="en-US" dirty="0" smtClean="0"/>
              <a:t>Rodrigues, </a:t>
            </a:r>
            <a:r>
              <a:rPr lang="en-US" dirty="0"/>
              <a:t>with </a:t>
            </a:r>
            <a:r>
              <a:rPr lang="en-US" smtClean="0"/>
              <a:t>C. Mendes </a:t>
            </a:r>
            <a:r>
              <a:rPr lang="en-US" dirty="0"/>
              <a:t>and J. Panetta)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brams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2" y="2199110"/>
            <a:ext cx="8339780" cy="41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Virtualization of BRAMS</a:t>
            </a:r>
            <a:endParaRPr lang="en-US" dirty="0"/>
          </a:p>
        </p:txBody>
      </p:sp>
      <p:pic>
        <p:nvPicPr>
          <p:cNvPr id="6" name="Content Placeholder 5" descr="bramsNonVirtua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92" b="-16792"/>
          <a:stretch>
            <a:fillRect/>
          </a:stretch>
        </p:blipFill>
        <p:spPr/>
      </p:pic>
      <p:pic>
        <p:nvPicPr>
          <p:cNvPr id="7" name="Content Placeholder 6" descr="bramsVirtual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4" b="-15494"/>
          <a:stretch>
            <a:fillRect/>
          </a:stretch>
        </p:blipFill>
        <p:spPr/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64 objects on 64 processors</a:t>
            </a:r>
          </a:p>
        </p:txBody>
      </p:sp>
      <p:pic>
        <p:nvPicPr>
          <p:cNvPr id="4" name="Content Placeholder 3" descr="usageNon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7" r="-4587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Over-decomposition: 1024 objects on 64 processors</a:t>
            </a:r>
            <a:br>
              <a:rPr lang="en-US" sz="3600" dirty="0"/>
            </a:br>
            <a:r>
              <a:rPr lang="en-US" sz="2200" dirty="0"/>
              <a:t>Benefits from communication/computation overlap</a:t>
            </a:r>
          </a:p>
        </p:txBody>
      </p:sp>
      <p:pic>
        <p:nvPicPr>
          <p:cNvPr id="4" name="Content Placeholder 3" descr="usage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3" r="-4583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Load Balancing: 1024 objects on 64 processors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048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</a:t>
            </a:r>
            <a:r>
              <a:rPr lang="en-US" dirty="0" err="1"/>
              <a:t>overdecomp</a:t>
            </a:r>
            <a:r>
              <a:rPr lang="en-US" dirty="0"/>
              <a:t> (64 threads): 4988 sec </a:t>
            </a:r>
            <a:endParaRPr lang="en-US" dirty="0" smtClean="0"/>
          </a:p>
          <a:p>
            <a:r>
              <a:rPr lang="en-US" dirty="0" err="1" smtClean="0"/>
              <a:t>Overdecomp</a:t>
            </a:r>
            <a:r>
              <a:rPr lang="en-US" dirty="0" smtClean="0"/>
              <a:t> </a:t>
            </a:r>
            <a:r>
              <a:rPr lang="en-US" dirty="0"/>
              <a:t>into 1024 threads: 3713 sec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balancing (1024 threads): 3367 sec</a:t>
            </a:r>
          </a:p>
        </p:txBody>
      </p:sp>
      <p:pic>
        <p:nvPicPr>
          <p:cNvPr id="7" name="Content Placeholder 6" descr="usageLB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5" r="-22895"/>
          <a:stretch/>
        </p:blipFill>
        <p:spPr>
          <a:xfrm>
            <a:off x="261865" y="2198574"/>
            <a:ext cx="8615360" cy="4070053"/>
          </a:xfrm>
        </p:spPr>
      </p:pic>
    </p:spTree>
    <p:extLst>
      <p:ext uri="{BB962C8B-B14F-4D97-AF65-F5344CB8AC3E}">
        <p14:creationId xmlns:p14="http://schemas.microsoft.com/office/powerpoint/2010/main" val="13615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Benefits of Charm++: Summary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33400" y="2209800"/>
            <a:ext cx="3048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sz="1800" dirty="0" smtClean="0"/>
              <a:t>essage</a:t>
            </a:r>
            <a:r>
              <a:rPr lang="en-US" sz="1800" dirty="0" smtClean="0"/>
              <a:t>-driven execution</a:t>
            </a:r>
            <a:endParaRPr lang="en-US" sz="1800" dirty="0"/>
          </a:p>
        </p:txBody>
      </p:sp>
      <p:sp>
        <p:nvSpPr>
          <p:cNvPr id="58" name="Rounded Rectangle 57"/>
          <p:cNvSpPr/>
          <p:nvPr/>
        </p:nvSpPr>
        <p:spPr>
          <a:xfrm>
            <a:off x="533400" y="37338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Migratability</a:t>
            </a:r>
            <a:endParaRPr lang="en-US" sz="2000" dirty="0"/>
          </a:p>
        </p:txBody>
      </p:sp>
      <p:sp>
        <p:nvSpPr>
          <p:cNvPr id="59" name="Rounded Rectangle 58"/>
          <p:cNvSpPr/>
          <p:nvPr/>
        </p:nvSpPr>
        <p:spPr>
          <a:xfrm>
            <a:off x="533400" y="4876800"/>
            <a:ext cx="30480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Introspective and adaptive runtime system</a:t>
            </a:r>
            <a:endParaRPr lang="en-US" sz="1800" dirty="0"/>
          </a:p>
        </p:txBody>
      </p:sp>
      <p:sp>
        <p:nvSpPr>
          <p:cNvPr id="60" name="Rounded Rectangle 59"/>
          <p:cNvSpPr/>
          <p:nvPr/>
        </p:nvSpPr>
        <p:spPr>
          <a:xfrm>
            <a:off x="3886200" y="1219200"/>
            <a:ext cx="1524000" cy="408709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Scalable Tools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5943600" y="1447800"/>
            <a:ext cx="2819400" cy="685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Automatic overlap of Communication and Computation 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505200" y="3048000"/>
            <a:ext cx="1540476" cy="558191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Emulation for Performance Prediction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5169243" y="3733800"/>
            <a:ext cx="2450757" cy="387927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Fault Tolerance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5181600" y="48006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Dynamic load balancing (topology-aware, scalable)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5181600" y="56388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Temperature/</a:t>
            </a:r>
            <a:r>
              <a:rPr lang="en-US" sz="1200" dirty="0"/>
              <a:t>P</a:t>
            </a:r>
            <a:r>
              <a:rPr lang="en-US" sz="1200" dirty="0" smtClean="0"/>
              <a:t>ower/Energy Optimizations</a:t>
            </a:r>
            <a:endParaRPr lang="en-US" sz="1200" dirty="0"/>
          </a:p>
        </p:txBody>
      </p:sp>
      <p:sp>
        <p:nvSpPr>
          <p:cNvPr id="66" name="Down Arrow 65"/>
          <p:cNvSpPr/>
          <p:nvPr/>
        </p:nvSpPr>
        <p:spPr>
          <a:xfrm>
            <a:off x="1981200" y="2819400"/>
            <a:ext cx="304800" cy="914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1981200" y="4267200"/>
            <a:ext cx="274319" cy="6096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43600" y="2362200"/>
            <a:ext cx="1600200" cy="304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Perfect </a:t>
            </a:r>
            <a:r>
              <a:rPr lang="en-US" sz="1200" dirty="0" err="1" smtClean="0"/>
              <a:t>prefetch</a:t>
            </a:r>
            <a:endParaRPr lang="en-US" sz="1200" dirty="0" smtClean="0"/>
          </a:p>
        </p:txBody>
      </p:sp>
      <p:sp>
        <p:nvSpPr>
          <p:cNvPr id="69" name="Rounded Rectangle 68"/>
          <p:cNvSpPr/>
          <p:nvPr/>
        </p:nvSpPr>
        <p:spPr>
          <a:xfrm>
            <a:off x="5181600" y="2819400"/>
            <a:ext cx="1905000" cy="3810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compositionality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stCxn id="57" idx="3"/>
            <a:endCxn id="60" idx="2"/>
          </p:cNvCxnSpPr>
          <p:nvPr/>
        </p:nvCxnSpPr>
        <p:spPr>
          <a:xfrm flipV="1">
            <a:off x="3581400" y="1627909"/>
            <a:ext cx="1066800" cy="886691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3"/>
            <a:endCxn id="68" idx="1"/>
          </p:cNvCxnSpPr>
          <p:nvPr/>
        </p:nvCxnSpPr>
        <p:spPr>
          <a:xfrm>
            <a:off x="3581400" y="2514600"/>
            <a:ext cx="2362200" cy="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3"/>
            <a:endCxn id="61" idx="1"/>
          </p:cNvCxnSpPr>
          <p:nvPr/>
        </p:nvCxnSpPr>
        <p:spPr>
          <a:xfrm flipV="1">
            <a:off x="3581400" y="1790700"/>
            <a:ext cx="2362200" cy="7239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2" idx="0"/>
          </p:cNvCxnSpPr>
          <p:nvPr/>
        </p:nvCxnSpPr>
        <p:spPr>
          <a:xfrm>
            <a:off x="3581400" y="2514600"/>
            <a:ext cx="694038" cy="5334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3"/>
            <a:endCxn id="69" idx="1"/>
          </p:cNvCxnSpPr>
          <p:nvPr/>
        </p:nvCxnSpPr>
        <p:spPr>
          <a:xfrm>
            <a:off x="3581400" y="2514600"/>
            <a:ext cx="1600200" cy="4953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3" idx="1"/>
          </p:cNvCxnSpPr>
          <p:nvPr/>
        </p:nvCxnSpPr>
        <p:spPr>
          <a:xfrm flipV="1">
            <a:off x="3581400" y="3927764"/>
            <a:ext cx="1587843" cy="72736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3581400" y="5105400"/>
            <a:ext cx="1600200" cy="1905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9" idx="3"/>
            <a:endCxn id="65" idx="1"/>
          </p:cNvCxnSpPr>
          <p:nvPr/>
        </p:nvCxnSpPr>
        <p:spPr>
          <a:xfrm>
            <a:off x="3581400" y="5295900"/>
            <a:ext cx="1600200" cy="6477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09600" y="11430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Over-</a:t>
            </a:r>
            <a:r>
              <a:rPr lang="en-US" sz="2000" dirty="0" smtClean="0"/>
              <a:t>decomposition</a:t>
            </a:r>
            <a:endParaRPr lang="en-US" sz="2000" dirty="0"/>
          </a:p>
        </p:txBody>
      </p:sp>
      <p:sp>
        <p:nvSpPr>
          <p:cNvPr id="79" name="Down Arrow 78"/>
          <p:cNvSpPr/>
          <p:nvPr/>
        </p:nvSpPr>
        <p:spPr>
          <a:xfrm>
            <a:off x="1981200" y="1676400"/>
            <a:ext cx="304800" cy="533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Current </a:t>
            </a:r>
            <a:r>
              <a:rPr lang="en-US" dirty="0"/>
              <a:t>use of communication network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is used for a fraction of time</a:t>
            </a:r>
          </a:p>
          <a:p>
            <a:pPr lvl="1"/>
            <a:r>
              <a:rPr lang="en-US" dirty="0"/>
              <a:t>And is on the critical path</a:t>
            </a:r>
          </a:p>
          <a:p>
            <a:r>
              <a:rPr lang="en-US" dirty="0" smtClean="0"/>
              <a:t>Hence, current </a:t>
            </a:r>
            <a:r>
              <a:rPr lang="en-US" dirty="0"/>
              <a:t>communication networks are over-engineered by necessity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a simple stencil computation (i.e. MPI-based)</a:t>
            </a:r>
          </a:p>
          <a:p>
            <a:pPr lvl="1"/>
            <a:r>
              <a:rPr lang="en-US" dirty="0"/>
              <a:t>Each processor has a chunk, which alternates between computing and communicating</a:t>
            </a:r>
          </a:p>
          <a:p>
            <a:pPr marL="0" indent="0" algn="ctr">
              <a:buNone/>
            </a:pPr>
            <a:r>
              <a:rPr lang="en-US" dirty="0"/>
              <a:t>Stencil in MPI: No overlap among computation and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11"/>
          <p:cNvPicPr>
            <a:picLocks noChangeAspect="1"/>
          </p:cNvPicPr>
          <p:nvPr/>
        </p:nvPicPr>
        <p:blipFill>
          <a:blip r:embed="rId2"/>
          <a:srcRect t="-14213" b="-14213"/>
          <a:stretch>
            <a:fillRect/>
          </a:stretch>
        </p:blipFill>
        <p:spPr>
          <a:xfrm>
            <a:off x="635939" y="2713998"/>
            <a:ext cx="7861011" cy="1894897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42782" y="5283621"/>
            <a:ext cx="8646765" cy="49681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3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/>
              <a:t>Charm++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chunks on each processor</a:t>
            </a:r>
          </a:p>
          <a:p>
            <a:pPr lvl="1"/>
            <a:r>
              <a:rPr lang="en-US" dirty="0" smtClean="0"/>
              <a:t>Wait </a:t>
            </a:r>
            <a:r>
              <a:rPr lang="en-US" dirty="0"/>
              <a:t>time for each chunk overlapped with </a:t>
            </a:r>
            <a:r>
              <a:rPr lang="en-US" dirty="0" smtClean="0"/>
              <a:t>useful </a:t>
            </a:r>
            <a:r>
              <a:rPr lang="en-US" dirty="0"/>
              <a:t>computation for </a:t>
            </a:r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i.e. Adaptive overlap</a:t>
            </a:r>
            <a:endParaRPr lang="en-US" dirty="0" smtClean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spread over </a:t>
            </a:r>
            <a:r>
              <a:rPr lang="en-US" dirty="0" smtClean="0"/>
              <a:t>time/iteration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 algn="ctr">
              <a:buNone/>
            </a:pPr>
            <a:endParaRPr lang="en-US" dirty="0" smtClean="0"/>
          </a:p>
          <a:p>
            <a:pPr marL="274320" lvl="1" indent="0" algn="ctr">
              <a:buNone/>
            </a:pPr>
            <a:r>
              <a:rPr lang="en-US" sz="2400" dirty="0" smtClean="0"/>
              <a:t>Stencil in Charm: Communication of a </a:t>
            </a:r>
            <a:r>
              <a:rPr lang="en-US" sz="2400" dirty="0" err="1" smtClean="0"/>
              <a:t>chare</a:t>
            </a:r>
            <a:r>
              <a:rPr lang="en-US" sz="2400" dirty="0" smtClean="0"/>
              <a:t> overlaps with computation of others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/>
          <a:srcRect t="-6464" b="-6464"/>
          <a:stretch>
            <a:fillRect/>
          </a:stretch>
        </p:blipFill>
        <p:spPr>
          <a:xfrm>
            <a:off x="242888" y="3006258"/>
            <a:ext cx="8647112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575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Without message-driven execution (and virtualization), you get either: Space-division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/>
          <a:srcRect l="-1612" r="-1612"/>
          <a:stretch>
            <a:fillRect/>
          </a:stretch>
        </p:blipFill>
        <p:spPr>
          <a:xfrm>
            <a:off x="124574" y="1950016"/>
            <a:ext cx="8912749" cy="3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1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575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950016"/>
            <a:ext cx="8634362" cy="3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Parallel Composition: A1; (B —— C ); A2</a:t>
            </a:r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/>
          <a:srcRect l="-4151" r="-4151"/>
          <a:stretch>
            <a:fillRect/>
          </a:stretch>
        </p:blipFill>
        <p:spPr>
          <a:xfrm>
            <a:off x="261865" y="1648217"/>
            <a:ext cx="8615360" cy="35057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83488" y="1487449"/>
            <a:ext cx="5777567" cy="2917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61865" y="5154003"/>
            <a:ext cx="8615360" cy="132584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Different modules, written in different languages/paradigms, can overlap in time and on processors, without programmer having to worry about this explicitly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3543557" y="3211365"/>
            <a:ext cx="4343400" cy="381000"/>
          </a:xfrm>
          <a:prstGeom prst="rect">
            <a:avLst/>
          </a:pr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543557" y="2525565"/>
            <a:ext cx="4343400" cy="381000"/>
          </a:xfrm>
          <a:prstGeom prst="rect">
            <a:avLst/>
          </a:pr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543557" y="1382565"/>
            <a:ext cx="4343400" cy="381000"/>
          </a:xfrm>
          <a:prstGeom prst="rect">
            <a:avLst/>
          </a:pr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543557" y="1992165"/>
            <a:ext cx="4343400" cy="381000"/>
          </a:xfrm>
          <a:prstGeom prst="rect">
            <a:avLst/>
          </a:prstGeom>
          <a:solidFill>
            <a:srgbClr val="777C84">
              <a:lumMod val="20000"/>
              <a:lumOff val="80000"/>
            </a:srgbClr>
          </a:solidFill>
          <a:ln w="25400" cap="flat" cmpd="sng" algn="ctr">
            <a:solidFill>
              <a:srgbClr val="777C84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552957" y="22207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400557" y="22969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248157" y="24493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248157" y="26779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781557" y="24493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629157" y="25255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552957" y="26779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476757" y="2830365"/>
            <a:ext cx="76200" cy="762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476757" y="35161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248157" y="39733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171957" y="37447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552957" y="39733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324357" y="35923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705357" y="37447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629157" y="35923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400557" y="38209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400557" y="40495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248157" y="35161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324357" y="3668565"/>
            <a:ext cx="76200" cy="76200"/>
          </a:xfrm>
          <a:prstGeom prst="rect">
            <a:avLst/>
          </a:prstGeom>
          <a:solidFill>
            <a:srgbClr val="FF0000"/>
          </a:solidFill>
          <a:ln w="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705357" y="3897165"/>
            <a:ext cx="76200" cy="762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8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16281E-7 C 0.00591 -0.02035 0.01181 -0.04048 0.02587 -0.07563 C 0.03994 -0.11078 0.06424 -0.18872 0.08386 -0.21046 C 0.10348 -0.2322 0.12327 -0.21901 0.14306 -0.2056 " pathEditMode="relative" ptsTypes="aaaA">
                                      <p:cBhvr>
                                        <p:cTn id="6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509 C 0.00139 -0.06042 0.01528 -0.11551 0.03681 -0.1382 C 0.05833 -0.16111 0.08767 -0.15208 0.11701 -0.1430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00" y="-7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3032 C 0.02552 -0.03842 0.03021 -0.04629 0.05174 -0.05509 C 0.07326 -0.06389 0.1309 -0.0824 0.15035 -0.08287 C 0.16979 -0.08333 0.16615 -0.06227 0.16892 -0.0583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0" y="-2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8 -0.05111 C 0.02778 -0.08857 0.04028 -0.12604 0.04497 -0.1531 C 0.04966 -0.18016 0.04445 -0.18293 0.04375 -0.21392 C 0.04306 -0.24491 0.0323 -0.31337 0.04115 -0.33904 C 0.05 -0.36471 0.08577 -0.36656 0.0967 -0.36864 C 0.10764 -0.37072 0.10504 -0.35499 0.1066 -0.35222 " pathEditMode="relative" ptsTypes="aaaaaA">
                                      <p:cBhvr>
                                        <p:cTn id="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5989 C 0.01597 -0.0784 0.03021 -0.0969 0.05729 -0.1043 C 0.08438 -0.1117 0.14583 -0.10083 0.16458 -0.1043 C 0.18333 -0.10777 0.17639 -0.11679 0.16962 -0.12557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56 C 0.02552 0.01505 0.04688 0.02454 0.06719 0.02685 C 0.0875 0.02917 0.11111 0.01435 0.12639 0.01875 C 0.14167 0.02315 0.15 0.03819 0.15851 0.0532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24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3.33333E-6 C 0.01442 0.02731 0.02883 0.05463 0.04428 0.07222 C 0.05973 0.08981 0.0724 0.09768 0.09324 0.10555 C 0.11407 0.11342 0.15504 0.11505 0.1698 0.11944 C 0.18455 0.12384 0.18334 0.12778 0.1823 0.13194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0625 C 0.04705 0.00787 0.05677 0.00973 0.07135 0.00973 C 0.08594 0.00973 0.10642 0.00556 0.125 0.00556 C 0.14358 0.00556 0.17413 0.00695 0.18281 0.00903 C 0.19149 0.01111 0.1842 0.01482 0.17708 0.0187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6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1111 C 0.0066 -0.01528 0.00973 -0.01922 0.01615 -0.02153 C 0.02257 -0.02384 0.02414 -0.02431 0.04271 -0.025 C 0.06129 -0.0257 0.10903 -0.0257 0.12761 -0.0257 C 0.14618 -0.0257 0.15035 -0.0257 0.15469 -0.0257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66667E-6 C 0.00503 -0.00694 0.01007 -0.01365 0.02083 -0.02708 C 0.0316 -0.0405 0.04444 -0.06851 0.06406 -0.08055 C 0.08368 -0.09259 0.12326 -0.08819 0.13802 -0.09861 C 0.15278 -0.10902 0.1526 -0.12615 0.1526 -0.14305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5 0.00347 C 0.03907 0.01157 0.06459 0.01967 0.08646 0.02638 C 0.10834 0.0331 0.125 0.03379 0.14532 0.04375 C 0.16563 0.0537 0.19792 0.07754 0.20886 0.08611 C 0.2198 0.09467 0.21528 0.0949 0.21094 0.09513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0649 C 0.03298 -0.0007 0.04514 0.00532 0.06198 -0.01135 C 0.07882 -0.02801 0.10607 -0.08565 0.12239 -0.10649 C 0.13871 -0.12732 0.14566 -0.1338 0.16041 -0.13635 C 0.17517 -0.13889 0.2033 -0.12917 0.21146 -0.12176 C 0.21961 -0.11436 0.20972 -0.0963 0.20937 -0.09121 " pathEditMode="relative" rAng="0" ptsTypes="aaaaaA">
                                      <p:cBhvr>
                                        <p:cTn id="2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-60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C 0.0132 -0.00186 0.02657 -0.00348 0.0547 -0.00209 C 0.08282 -0.0007 0.13786 0.00509 0.16876 0.00833 C 0.19966 0.01157 0.22223 0.00648 0.24011 0.01736 C 0.25799 0.02824 0.26668 0.05092 0.27553 0.07361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22222E-6 C 0.04496 -0.00417 0.0901 -0.0081 0.11927 -0.00764 C 0.14843 -0.00717 0.15642 0.00556 0.17552 0.00347 C 0.19461 0.00139 0.22187 -0.01204 0.23385 -0.02014 C 0.24583 -0.02824 0.24652 -0.03704 0.24739 -0.04583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417 C 0.00573 -0.01296 0.00746 -0.03009 0.01146 -0.04444 C 0.01545 -0.0588 0.00521 -0.07176 0.02812 -0.08264 C 0.05104 -0.09352 0.12326 -0.09861 0.14896 -0.10972 C 0.17465 -0.12083 0.17864 -0.13542 0.18281 -0.15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-7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-4.16667E-6 0.0044 -4.16667E-6 0.00903 0.01459 0.01459 C 0.02917 0.02014 0.06875 0.06459 0.0875 0.03403 C 0.10625 0.00347 0.11129 -0.1125 0.12709 -0.16875 C 0.14289 -0.225 0.17448 -0.27477 0.18282 -0.30347 C 0.19115 -0.33217 0.17796 -0.33426 0.17709 -0.34028 " pathEditMode="relative" ptsTypes="aaaaaA">
                                      <p:cBhvr>
                                        <p:cTn id="3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55556E-6 C 0.00782 -0.0155 0.01563 -0.03078 0.04584 -0.05347 C 0.07605 -0.07615 0.14758 -0.11203 0.18074 -0.13541 C 0.2139 -0.15879 0.24862 -0.1787 0.2448 -0.19374 C 0.24098 -0.20879 0.17535 -0.21666 0.15782 -0.22569 C 0.14028 -0.23472 0.13994 -0.24143 0.13959 -0.24791 " pathEditMode="relative" ptsTypes="aaaaaA">
                                      <p:cBhvr>
                                        <p:cTn id="3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4 0.00416 0.03681 0.00833 0.06094 0.00833 C 0.08507 0.00833 0.12674 0.0074 0.14531 0 C 0.16389 -0.00741 0.16267 -0.0051 0.1724 -0.03612 C 0.18212 -0.06713 0.19288 -0.12662 0.20365 -0.18612 " pathEditMode="relative" ptsTypes="aaaaA">
                                      <p:cBhvr>
                                        <p:cTn id="40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C -0.01371 -0.01481 -0.02726 -0.0294 -0.03021 -0.08611 C -0.03316 -0.14282 -0.04566 -0.28773 -0.01823 -0.34097 C 0.0092 -0.39421 0.09132 -0.40301 0.1349 -0.40625 C 0.17847 -0.40949 0.22517 -0.36759 0.24323 -0.35972 " pathEditMode="relative" ptsTypes="aaaaA">
                                      <p:cBhvr>
                                        <p:cTn id="4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902 C 0.04253 0.01157 0.08212 0.01435 0.10833 0.00625 C 0.13455 -0.00186 0.13594 0.00995 0.16042 -0.03959 C 0.1849 -0.08912 0.23906 -0.24908 0.25469 -0.29098 " pathEditMode="relative" ptsTypes="aaaA">
                                      <p:cBhvr>
                                        <p:cTn id="44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C 0.00729 -0.01528 0.01475 -0.03032 0.02968 -0.04097 C 0.04461 -0.05162 0.0559 -0.05856 0.08906 -0.06319 C 0.12222 -0.06782 0.20486 -0.06157 0.22864 -0.06944 C 0.25243 -0.07731 0.24236 -0.09398 0.23229 -0.11041 " pathEditMode="relative" ptsTypes="aaaaA">
                                      <p:cBhvr>
                                        <p:cTn id="4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18519E-6 C 0.1276 0.00695 0.25538 0.01413 0.30208 -0.02939 C 0.34878 -0.07291 0.28524 -0.22291 0.28073 -0.26064 C 0.27621 -0.29837 0.27534 -0.27684 0.27448 -0.25532 " pathEditMode="relative" ptsTypes="aaaA">
                                      <p:cBhvr>
                                        <p:cTn id="48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C 0.0224 -0.00879 0.04496 -0.01736 0.08854 -0.0412 C 0.13212 -0.06504 0.23142 -0.11828 0.26163 -0.14375 C 0.29184 -0.16921 0.28055 -0.18148 0.26927 -0.19352 " pathEditMode="relative" ptsTypes="aaaA">
                                      <p:cBhvr>
                                        <p:cTn id="50" dur="3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191" grpId="1" animBg="1"/>
      <p:bldP spid="192" grpId="0" animBg="1"/>
      <p:bldP spid="193" grpId="0" animBg="1"/>
      <p:bldP spid="194" grpId="0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0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programmer has written the code without reference to processors, all of the communication is expressed among objects</a:t>
            </a:r>
          </a:p>
          <a:p>
            <a:r>
              <a:rPr lang="en-US" dirty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must ensure it can deliver method invocations to the objects, </a:t>
            </a:r>
            <a:r>
              <a:rPr lang="en-US" dirty="0" smtClean="0"/>
              <a:t>wherever </a:t>
            </a:r>
            <a:r>
              <a:rPr lang="en-US" dirty="0"/>
              <a:t>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/>
              <a:t>migratability</a:t>
            </a:r>
            <a:r>
              <a:rPr lang="en-US" dirty="0"/>
              <a:t> turns out to be a key attribute for empowering an adaptive runtime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Independent of </a:t>
            </a:r>
            <a:r>
              <a:rPr lang="en-US" dirty="0" err="1"/>
              <a:t>numCores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742" y="923605"/>
            <a:ext cx="5425589" cy="546589"/>
          </a:xfrm>
        </p:spPr>
        <p:txBody>
          <a:bodyPr/>
          <a:lstStyle/>
          <a:p>
            <a:r>
              <a:rPr lang="en-US" dirty="0"/>
              <a:t>Rocket simulation under traditional MPI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5145" b="-15145"/>
          <a:stretch>
            <a:fillRect/>
          </a:stretch>
        </p:blipFill>
        <p:spPr>
          <a:xfrm>
            <a:off x="709613" y="1433513"/>
            <a:ext cx="4911725" cy="155416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95742" y="2987828"/>
            <a:ext cx="5425589" cy="861952"/>
          </a:xfrm>
        </p:spPr>
        <p:txBody>
          <a:bodyPr>
            <a:normAutofit/>
          </a:bodyPr>
          <a:lstStyle/>
          <a:p>
            <a:r>
              <a:rPr lang="en-US" dirty="0"/>
              <a:t>Rocket simulation with </a:t>
            </a:r>
            <a:r>
              <a:rPr lang="en-US" dirty="0" err="1"/>
              <a:t>migratable</a:t>
            </a:r>
            <a:r>
              <a:rPr lang="en-US" dirty="0"/>
              <a:t> objects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t="-10313" b="-10313"/>
          <a:stretch>
            <a:fillRect/>
          </a:stretch>
        </p:blipFill>
        <p:spPr>
          <a:xfrm>
            <a:off x="709613" y="3849688"/>
            <a:ext cx="4911725" cy="15081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95742" y="5358603"/>
            <a:ext cx="5425589" cy="86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Benefits: load balance, communication optimizations, </a:t>
            </a:r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11" name="Picture 10" descr="roc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1" y="2158504"/>
            <a:ext cx="2517648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for Multi-cores, Many-cores,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347160"/>
          </a:xfrm>
        </p:spPr>
        <p:txBody>
          <a:bodyPr/>
          <a:lstStyle/>
          <a:p>
            <a:r>
              <a:rPr lang="en-US" dirty="0"/>
              <a:t>Objects connote and promote locality </a:t>
            </a:r>
            <a:endParaRPr lang="en-US" dirty="0" smtClean="0"/>
          </a:p>
          <a:p>
            <a:r>
              <a:rPr lang="en-US" dirty="0" smtClean="0"/>
              <a:t>Message</a:t>
            </a:r>
            <a:r>
              <a:rPr lang="en-US" dirty="0"/>
              <a:t>-driven execution 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strong principle of prediction for data and code use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stronger than principle of locality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scale memory wall</a:t>
            </a:r>
          </a:p>
          <a:p>
            <a:pPr lvl="2"/>
            <a:r>
              <a:rPr lang="en-US" dirty="0" smtClean="0"/>
              <a:t>Prefetching </a:t>
            </a:r>
            <a:r>
              <a:rPr lang="en-US" dirty="0"/>
              <a:t>of needed data, </a:t>
            </a:r>
            <a:r>
              <a:rPr lang="en-US" dirty="0" err="1"/>
              <a:t>e.g</a:t>
            </a:r>
            <a:r>
              <a:rPr lang="en-US" dirty="0"/>
              <a:t>, into scratch pad memories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6" y="3317084"/>
            <a:ext cx="5625213" cy="29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15557</TotalTime>
  <Words>763</Words>
  <Application>Microsoft Macintosh PowerPoint</Application>
  <PresentationFormat>On-screen Show (4:3)</PresentationFormat>
  <Paragraphs>136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charm-pptx_theme</vt:lpstr>
      <vt:lpstr>Outline</vt:lpstr>
      <vt:lpstr>Example Stencil Computation</vt:lpstr>
      <vt:lpstr>Example Stencil Computation</vt:lpstr>
      <vt:lpstr>Modularity and Compositionality</vt:lpstr>
      <vt:lpstr>Modularity and Compositionality</vt:lpstr>
      <vt:lpstr>Modularity and Compositionality</vt:lpstr>
      <vt:lpstr>Migratability</vt:lpstr>
      <vt:lpstr>Decomposition Independent of numCores</vt:lpstr>
      <vt:lpstr>Utility for Multi-cores, Many-cores, Accelerators</vt:lpstr>
      <vt:lpstr>Load Balancing</vt:lpstr>
      <vt:lpstr>A quick Example  Weather Forecasting in BRAMS </vt:lpstr>
      <vt:lpstr>Basic Virtualization of BRAMS</vt:lpstr>
      <vt:lpstr>Baseline: 64 objects on 64 processors</vt:lpstr>
      <vt:lpstr>Over-decomposition: 1024 objects on 64 processors Benefits from communication/computation overlap</vt:lpstr>
      <vt:lpstr>With Load Balancing: 1024 objects on 64 processors</vt:lpstr>
      <vt:lpstr>Benefits of Charm++: Summary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289</cp:revision>
  <dcterms:created xsi:type="dcterms:W3CDTF">2014-08-04T16:19:24Z</dcterms:created>
  <dcterms:modified xsi:type="dcterms:W3CDTF">2014-11-16T22:56:47Z</dcterms:modified>
</cp:coreProperties>
</file>