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15"/>
  </p:notesMasterIdLst>
  <p:handoutMasterIdLst>
    <p:handoutMasterId r:id="rId16"/>
  </p:handoutMasterIdLst>
  <p:sldIdLst>
    <p:sldId id="339" r:id="rId2"/>
    <p:sldId id="410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1401" autoAdjust="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63F5-1FD5-A141-A105-0AA76CA035CB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A839-1F8E-E646-B59A-5B9C9C497AA4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FD2E-8957-4641-A936-82C042929913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7230-C9BE-6143-BD27-5C404AF967C1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2C90-2F78-9847-AA03-6F7ADE373907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BBD2-EE27-AE44-A81D-BBC50A2BDC2D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84EE8-2359-EC4D-9BA8-22FE347F542C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CA75AF40-D091-FE48-A00D-DC78AE4AE766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D793C-7144-C24B-B242-2ED57E892A7A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6B7E-CE47-FA47-B66C-FFCFD89BE8E7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69D0C-4636-EC46-A2FE-ECFD17F1558E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8B56CC0-7D44-A646-9E65-AE8D515E8F38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4352-18EA-364A-AF37-49DE05A7BF1D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0773ABAC-1075-FA4A-8E5A-E18E8EE531DB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9CEE-3E94-1745-9E37-36179E2AB78C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E74B-A520-584E-9759-3E3BF4FFFE3C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64DC44C5-E526-FB4D-9012-C2D943DF3392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/>
              <a:t>Checkpointing</a:t>
            </a:r>
            <a:r>
              <a:rPr lang="en-US" dirty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b="0" smtClean="0"/>
              <a:t>Laxmikant Kalé and PPL (UIUC) – Parallel Migratable Objects 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4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ChaNGa</a:t>
            </a:r>
            <a:r>
              <a:rPr lang="en-US" dirty="0"/>
              <a:t>: Parallel Gravity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Collaborative project (NSF) 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Tom Quinn, Univ. of Washington </a:t>
            </a:r>
            <a:endParaRPr lang="en-US" dirty="0" smtClean="0"/>
          </a:p>
          <a:p>
            <a:r>
              <a:rPr lang="en-US" dirty="0" smtClean="0"/>
              <a:t>Evolution </a:t>
            </a:r>
            <a:r>
              <a:rPr lang="en-US" dirty="0"/>
              <a:t>of Universe and Galaxy Formation </a:t>
            </a:r>
            <a:endParaRPr lang="en-US" dirty="0" smtClean="0"/>
          </a:p>
          <a:p>
            <a:r>
              <a:rPr lang="en-US" dirty="0" smtClean="0"/>
              <a:t>Gravity</a:t>
            </a:r>
            <a:r>
              <a:rPr lang="en-US" dirty="0"/>
              <a:t>, gas dynamics </a:t>
            </a:r>
          </a:p>
          <a:p>
            <a:r>
              <a:rPr lang="en-US" dirty="0"/>
              <a:t>Barnes-Hut tree codes </a:t>
            </a:r>
          </a:p>
          <a:p>
            <a:pPr lvl="1"/>
            <a:r>
              <a:rPr lang="en-US" dirty="0" smtClean="0"/>
              <a:t>Oct </a:t>
            </a:r>
            <a:r>
              <a:rPr lang="en-US" dirty="0"/>
              <a:t>tree is natural </a:t>
            </a:r>
            <a:r>
              <a:rPr lang="en-US" dirty="0" smtClean="0"/>
              <a:t>decomposition</a:t>
            </a:r>
            <a:endParaRPr lang="en-US" dirty="0"/>
          </a:p>
          <a:p>
            <a:pPr lvl="1"/>
            <a:r>
              <a:rPr lang="en-US" dirty="0" smtClean="0"/>
              <a:t>Geometry </a:t>
            </a:r>
            <a:r>
              <a:rPr lang="en-US" dirty="0"/>
              <a:t>has better aspect ratios, so you </a:t>
            </a:r>
            <a:r>
              <a:rPr lang="en-US" dirty="0" smtClean="0"/>
              <a:t>open </a:t>
            </a:r>
            <a:r>
              <a:rPr lang="en-US" dirty="0"/>
              <a:t>up fewer nodes </a:t>
            </a:r>
            <a:endParaRPr lang="en-US" dirty="0" smtClean="0"/>
          </a:p>
          <a:p>
            <a:pPr lvl="1"/>
            <a:r>
              <a:rPr lang="en-US" dirty="0" smtClean="0"/>
              <a:t>But </a:t>
            </a:r>
            <a:r>
              <a:rPr lang="en-US" dirty="0"/>
              <a:t>is not used because it leads to bad load </a:t>
            </a:r>
            <a:r>
              <a:rPr lang="en-US" dirty="0" smtClean="0"/>
              <a:t>balance</a:t>
            </a:r>
            <a:endParaRPr lang="en-US" dirty="0"/>
          </a:p>
          <a:p>
            <a:pPr lvl="1"/>
            <a:r>
              <a:rPr lang="en-US" dirty="0" smtClean="0"/>
              <a:t>Assumption</a:t>
            </a:r>
            <a:r>
              <a:rPr lang="en-US" dirty="0"/>
              <a:t>: one-to-one map between sub-trees and </a:t>
            </a:r>
            <a:r>
              <a:rPr lang="en-US" dirty="0" smtClean="0"/>
              <a:t>PEs</a:t>
            </a:r>
            <a:endParaRPr lang="en-US" dirty="0"/>
          </a:p>
          <a:p>
            <a:pPr lvl="1"/>
            <a:r>
              <a:rPr lang="en-US" dirty="0" smtClean="0"/>
              <a:t>Binary </a:t>
            </a:r>
            <a:r>
              <a:rPr lang="en-US" dirty="0"/>
              <a:t>trees are considered better load balanced </a:t>
            </a:r>
          </a:p>
          <a:p>
            <a:r>
              <a:rPr lang="en-US" dirty="0"/>
              <a:t>With Charm++: Use Oct-Tree, and let Charm++ map </a:t>
            </a:r>
            <a:r>
              <a:rPr lang="en-US" dirty="0" err="1"/>
              <a:t>subtrees</a:t>
            </a:r>
            <a:r>
              <a:rPr lang="en-US" dirty="0"/>
              <a:t> to processors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1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ChaNGa</a:t>
            </a:r>
            <a:r>
              <a:rPr lang="en-US" dirty="0"/>
              <a:t>: Control Flow</a:t>
            </a:r>
          </a:p>
        </p:txBody>
      </p:sp>
      <p:pic>
        <p:nvPicPr>
          <p:cNvPr id="7" name="Content Placeholder 6" descr="changa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820" b="-24820"/>
          <a:stretch>
            <a:fillRect/>
          </a:stretch>
        </p:blipFill>
        <p:spPr>
          <a:xfrm>
            <a:off x="220663" y="852488"/>
            <a:ext cx="8686800" cy="5526087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53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OpenAtom</a:t>
            </a:r>
            <a:r>
              <a:rPr lang="en-US" dirty="0"/>
              <a:t>: MD with quantum </a:t>
            </a:r>
            <a:r>
              <a:rPr lang="en-US" dirty="0" smtClean="0"/>
              <a:t>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Much more fine-grained: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electronic state is modeled with a large array</a:t>
            </a:r>
          </a:p>
          <a:p>
            <a:r>
              <a:rPr lang="en-US" dirty="0"/>
              <a:t>Collaboration with:</a:t>
            </a:r>
          </a:p>
          <a:p>
            <a:pPr lvl="1"/>
            <a:r>
              <a:rPr lang="en-US" dirty="0" smtClean="0"/>
              <a:t>G</a:t>
            </a:r>
            <a:r>
              <a:rPr lang="en-US" dirty="0"/>
              <a:t>. </a:t>
            </a:r>
            <a:r>
              <a:rPr lang="en-US" dirty="0" err="1"/>
              <a:t>Martyna</a:t>
            </a:r>
            <a:r>
              <a:rPr lang="en-US" dirty="0"/>
              <a:t> (IBM)</a:t>
            </a:r>
          </a:p>
          <a:p>
            <a:pPr lvl="1"/>
            <a:r>
              <a:rPr lang="en-US" dirty="0" smtClean="0"/>
              <a:t>M</a:t>
            </a:r>
            <a:r>
              <a:rPr lang="en-US" dirty="0"/>
              <a:t>. Tuckerman (NYU)</a:t>
            </a:r>
          </a:p>
          <a:p>
            <a:r>
              <a:rPr lang="en-US" dirty="0"/>
              <a:t>Using Charm++ virtualization, we can </a:t>
            </a:r>
            <a:r>
              <a:rPr lang="en-US" dirty="0" smtClean="0"/>
              <a:t>efficiently scale small (32 molecule) systems to thousands of processors</a:t>
            </a:r>
            <a:endParaRPr lang="en-US" dirty="0"/>
          </a:p>
        </p:txBody>
      </p:sp>
      <p:pic>
        <p:nvPicPr>
          <p:cNvPr id="8" name="Content Placeholder 7" descr="openatom1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421" r="-30421"/>
          <a:stretch/>
        </p:blipFill>
        <p:spPr>
          <a:xfrm>
            <a:off x="4648200" y="935846"/>
            <a:ext cx="4038600" cy="2248143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 descr="openatom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224" y="3940127"/>
            <a:ext cx="2017776" cy="18775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80145" y="3183989"/>
            <a:ext cx="3367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D2533C"/>
                </a:solidFill>
              </a:rPr>
              <a:t>Semiconductor Surfaces</a:t>
            </a:r>
            <a:endParaRPr lang="en-US" sz="2400" b="1" dirty="0">
              <a:solidFill>
                <a:srgbClr val="D2533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8410" y="5759077"/>
            <a:ext cx="1581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D2533C"/>
                </a:solidFill>
              </a:rPr>
              <a:t>Nanowires</a:t>
            </a:r>
            <a:endParaRPr lang="en-US" sz="2400" b="1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469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OpenAtom</a:t>
            </a:r>
            <a:r>
              <a:rPr lang="en-US" dirty="0"/>
              <a:t>: Decomposition and Computation Flow</a:t>
            </a:r>
          </a:p>
        </p:txBody>
      </p:sp>
      <p:pic>
        <p:nvPicPr>
          <p:cNvPr id="9" name="Content Placeholder 8" descr="openatom_array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47" b="-2647"/>
          <a:stretch>
            <a:fillRect/>
          </a:stretch>
        </p:blipFill>
        <p:spPr>
          <a:xfrm>
            <a:off x="-1" y="678665"/>
            <a:ext cx="9152591" cy="5822379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8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Ground-breaking Nature article on the structure of the HIV capsid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 descr="HIV-background-new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66"/>
            <a:ext cx="9092315" cy="511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05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Molecular Dynamics in NAMD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 of charged atoms, with bonds</a:t>
            </a:r>
          </a:p>
          <a:p>
            <a:pPr lvl="1"/>
            <a:r>
              <a:rPr lang="en-US" dirty="0" smtClean="0"/>
              <a:t>Newtonian </a:t>
            </a:r>
            <a:r>
              <a:rPr lang="en-US" dirty="0"/>
              <a:t>mechanics</a:t>
            </a:r>
          </a:p>
          <a:p>
            <a:pPr lvl="1"/>
            <a:r>
              <a:rPr lang="en-US" dirty="0" smtClean="0"/>
              <a:t>Relatively small amount </a:t>
            </a:r>
            <a:r>
              <a:rPr lang="en-US" dirty="0"/>
              <a:t>of atoms (100K </a:t>
            </a:r>
            <a:r>
              <a:rPr lang="en-US" dirty="0" smtClean="0"/>
              <a:t>– 10M</a:t>
            </a:r>
            <a:r>
              <a:rPr lang="en-US" dirty="0"/>
              <a:t>)</a:t>
            </a:r>
          </a:p>
          <a:p>
            <a:r>
              <a:rPr lang="en-US" dirty="0"/>
              <a:t>Calculate forces on each atom</a:t>
            </a:r>
          </a:p>
          <a:p>
            <a:pPr lvl="1"/>
            <a:r>
              <a:rPr lang="en-US" dirty="0" smtClean="0"/>
              <a:t>Bonds</a:t>
            </a:r>
            <a:endParaRPr lang="en-US" dirty="0"/>
          </a:p>
          <a:p>
            <a:pPr lvl="1"/>
            <a:r>
              <a:rPr lang="en-US" dirty="0" smtClean="0"/>
              <a:t>Non</a:t>
            </a:r>
            <a:r>
              <a:rPr lang="en-US" dirty="0"/>
              <a:t>-bonded: electrostatic and van der Waals</a:t>
            </a:r>
          </a:p>
          <a:p>
            <a:pPr lvl="2"/>
            <a:r>
              <a:rPr lang="en-US" dirty="0" smtClean="0"/>
              <a:t>Short</a:t>
            </a:r>
            <a:r>
              <a:rPr lang="en-US" dirty="0"/>
              <a:t>-distance: every </a:t>
            </a:r>
            <a:r>
              <a:rPr lang="en-US" dirty="0" err="1"/>
              <a:t>timestep</a:t>
            </a:r>
            <a:endParaRPr lang="en-US" dirty="0"/>
          </a:p>
          <a:p>
            <a:pPr lvl="2"/>
            <a:r>
              <a:rPr lang="en-US" dirty="0" smtClean="0"/>
              <a:t>Long</a:t>
            </a:r>
            <a:r>
              <a:rPr lang="en-US" dirty="0"/>
              <a:t>-distance: using PME (3D FFT)</a:t>
            </a:r>
          </a:p>
          <a:p>
            <a:pPr lvl="2"/>
            <a:r>
              <a:rPr lang="en-US" dirty="0" smtClean="0"/>
              <a:t>Multiple </a:t>
            </a:r>
            <a:r>
              <a:rPr lang="en-US" dirty="0"/>
              <a:t>Time Stepping : PME every 4 </a:t>
            </a:r>
            <a:r>
              <a:rPr lang="en-US" dirty="0" err="1"/>
              <a:t>timesteps</a:t>
            </a:r>
            <a:endParaRPr lang="en-US" dirty="0"/>
          </a:p>
          <a:p>
            <a:r>
              <a:rPr lang="en-US" dirty="0"/>
              <a:t>Calculate velocities and advance positions</a:t>
            </a:r>
          </a:p>
          <a:p>
            <a:r>
              <a:rPr lang="en-US" dirty="0"/>
              <a:t>Challenge: femtosecond time-step, millions needed!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Collaboration </a:t>
            </a:r>
            <a:r>
              <a:rPr lang="en-US" dirty="0">
                <a:solidFill>
                  <a:schemeClr val="tx2"/>
                </a:solidFill>
              </a:rPr>
              <a:t>with K. </a:t>
            </a:r>
            <a:r>
              <a:rPr lang="en-US" dirty="0" err="1">
                <a:solidFill>
                  <a:schemeClr val="tx2"/>
                </a:solidFill>
              </a:rPr>
              <a:t>Schulten</a:t>
            </a:r>
            <a:r>
              <a:rPr lang="en-US" dirty="0">
                <a:solidFill>
                  <a:schemeClr val="tx2"/>
                </a:solidFill>
              </a:rPr>
              <a:t>, R. </a:t>
            </a:r>
            <a:r>
              <a:rPr lang="en-US" dirty="0" err="1">
                <a:solidFill>
                  <a:schemeClr val="tx2"/>
                </a:solidFill>
              </a:rPr>
              <a:t>Skeel</a:t>
            </a:r>
            <a:r>
              <a:rPr lang="en-US" dirty="0">
                <a:solidFill>
                  <a:schemeClr val="tx2"/>
                </a:solidFill>
              </a:rPr>
              <a:t>, and coworkers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 descr="nam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213" y="1143000"/>
            <a:ext cx="2871173" cy="328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55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Spatial Decomposition Via Charm</a:t>
            </a:r>
          </a:p>
        </p:txBody>
      </p:sp>
      <p:pic>
        <p:nvPicPr>
          <p:cNvPr id="8" name="Content Placeholder 7" descr="namd_decomp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8" b="-17238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en-US" dirty="0"/>
              <a:t>Atoms distributed to cubes based on their </a:t>
            </a:r>
            <a:r>
              <a:rPr lang="en-US" dirty="0" smtClean="0"/>
              <a:t>location</a:t>
            </a:r>
          </a:p>
          <a:p>
            <a:r>
              <a:rPr lang="en-US" dirty="0"/>
              <a:t>Size of each </a:t>
            </a:r>
            <a:r>
              <a:rPr lang="en-US" dirty="0" smtClean="0"/>
              <a:t>cube:</a:t>
            </a:r>
            <a:endParaRPr lang="en-US" dirty="0"/>
          </a:p>
          <a:p>
            <a:pPr lvl="1"/>
            <a:r>
              <a:rPr lang="en-US" dirty="0" smtClean="0"/>
              <a:t>Just </a:t>
            </a:r>
            <a:r>
              <a:rPr lang="en-US" dirty="0"/>
              <a:t>a bit larger than cut-</a:t>
            </a:r>
            <a:r>
              <a:rPr lang="en-US" dirty="0" smtClean="0"/>
              <a:t>off radius </a:t>
            </a:r>
          </a:p>
          <a:p>
            <a:pPr lvl="1"/>
            <a:r>
              <a:rPr lang="en-US" dirty="0" smtClean="0"/>
              <a:t>Communicate </a:t>
            </a:r>
            <a:r>
              <a:rPr lang="en-US" dirty="0"/>
              <a:t>only with neighbors </a:t>
            </a:r>
            <a:endParaRPr lang="en-US" dirty="0" smtClean="0"/>
          </a:p>
          <a:p>
            <a:pPr lvl="1"/>
            <a:r>
              <a:rPr lang="en-US" dirty="0" smtClean="0"/>
              <a:t>Work</a:t>
            </a:r>
            <a:r>
              <a:rPr lang="en-US" dirty="0"/>
              <a:t>: for each pair of </a:t>
            </a:r>
            <a:r>
              <a:rPr lang="en-US" dirty="0" err="1"/>
              <a:t>nbr</a:t>
            </a:r>
            <a:r>
              <a:rPr lang="en-US" dirty="0"/>
              <a:t> objects</a:t>
            </a:r>
          </a:p>
          <a:p>
            <a:r>
              <a:rPr lang="en-US" dirty="0"/>
              <a:t>C/C ratio: O(1)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Load </a:t>
            </a:r>
            <a:r>
              <a:rPr lang="en-US" dirty="0"/>
              <a:t>imbalance</a:t>
            </a:r>
          </a:p>
          <a:p>
            <a:pPr lvl="1"/>
            <a:r>
              <a:rPr lang="en-US" dirty="0" smtClean="0"/>
              <a:t>Limited </a:t>
            </a:r>
            <a:r>
              <a:rPr lang="en-US" dirty="0"/>
              <a:t>parallelism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2533C"/>
                </a:solidFill>
              </a:rPr>
              <a:t>Charm</a:t>
            </a:r>
            <a:r>
              <a:rPr lang="en-US" dirty="0">
                <a:solidFill>
                  <a:srgbClr val="D2533C"/>
                </a:solidFill>
              </a:rPr>
              <a:t>++ is useful to handle this case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86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Object Based Parallelization for MD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Force Decomposition + Spatial Decomposition</a:t>
            </a:r>
          </a:p>
        </p:txBody>
      </p:sp>
      <p:pic>
        <p:nvPicPr>
          <p:cNvPr id="8" name="Content Placeholder 7" descr="namd_decomp2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298" b="-23298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Now, we have many objects to load balance: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diamond can be assigned to any proc.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diamonds (3D): 14*Number of Patches</a:t>
            </a:r>
          </a:p>
          <a:p>
            <a:r>
              <a:rPr lang="en-US" dirty="0"/>
              <a:t>2-away variation:</a:t>
            </a:r>
          </a:p>
          <a:p>
            <a:pPr lvl="1"/>
            <a:r>
              <a:rPr lang="en-US" dirty="0" smtClean="0"/>
              <a:t>Half</a:t>
            </a:r>
            <a:r>
              <a:rPr lang="en-US" dirty="0"/>
              <a:t>-size cubes</a:t>
            </a:r>
          </a:p>
          <a:p>
            <a:pPr lvl="1"/>
            <a:r>
              <a:rPr lang="en-US" dirty="0" smtClean="0"/>
              <a:t>Communicate </a:t>
            </a:r>
            <a:r>
              <a:rPr lang="en-US" dirty="0"/>
              <a:t>only with neighbors </a:t>
            </a:r>
            <a:endParaRPr lang="en-US" dirty="0" smtClean="0"/>
          </a:p>
          <a:p>
            <a:pPr lvl="1"/>
            <a:r>
              <a:rPr lang="en-US" dirty="0" smtClean="0"/>
              <a:t>5 </a:t>
            </a:r>
            <a:r>
              <a:rPr lang="en-US" dirty="0"/>
              <a:t>x 5 x 5 interactions</a:t>
            </a:r>
          </a:p>
          <a:p>
            <a:r>
              <a:rPr lang="en-US" dirty="0"/>
              <a:t>3-away interactions: </a:t>
            </a:r>
            <a:r>
              <a:rPr lang="en-US" dirty="0" smtClean="0"/>
              <a:t>      7 </a:t>
            </a:r>
            <a:r>
              <a:rPr lang="en-US" dirty="0"/>
              <a:t>x 7 x 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58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NAMD Parallelization Using Charm++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The computation is decomposed into “natural” objects of the application, which are assigned to processors by Charm++ </a:t>
            </a:r>
            <a:r>
              <a:rPr lang="en-US" dirty="0" smtClean="0"/>
              <a:t>RTS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 descr="md_paralleliz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4792"/>
            <a:ext cx="9144000" cy="446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06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NAMD Projections</a:t>
            </a:r>
            <a:endParaRPr lang="en-US" dirty="0"/>
          </a:p>
        </p:txBody>
      </p:sp>
      <p:pic>
        <p:nvPicPr>
          <p:cNvPr id="7" name="Content Placeholder 6" descr="namd_projection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70" r="-2970"/>
          <a:stretch/>
        </p:blipFill>
        <p:spPr>
          <a:xfrm>
            <a:off x="457200" y="678666"/>
            <a:ext cx="8229600" cy="5699556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28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DHFR Performance on Titan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Best performance is 590us/step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 descr="jac-titan-pme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52" y="1602615"/>
            <a:ext cx="6831331" cy="477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09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Apoa1 Performance on BG/P BG/Q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Best performance on BG/Q is 794us/step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 descr="apoa1-pme4-PQ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944" y="1624205"/>
            <a:ext cx="6806888" cy="475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58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15474</TotalTime>
  <Words>652</Words>
  <Application>Microsoft Macintosh PowerPoint</Application>
  <PresentationFormat>On-screen Show (4:3)</PresentationFormat>
  <Paragraphs>109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charm-pptx_theme</vt:lpstr>
      <vt:lpstr>Outline</vt:lpstr>
      <vt:lpstr>NAMD</vt:lpstr>
      <vt:lpstr>Molecular Dynamics in NAMD</vt:lpstr>
      <vt:lpstr>Spatial Decomposition Via Charm</vt:lpstr>
      <vt:lpstr>Object Based Parallelization for MD Force Decomposition + Spatial Decomposition</vt:lpstr>
      <vt:lpstr>NAMD Parallelization Using Charm++</vt:lpstr>
      <vt:lpstr>NAMD Projections</vt:lpstr>
      <vt:lpstr>DHFR Performance on Titan</vt:lpstr>
      <vt:lpstr>Apoa1 Performance on BG/P BG/Q</vt:lpstr>
      <vt:lpstr>ChaNGa: Parallel Gravity</vt:lpstr>
      <vt:lpstr>ChaNGa: Control Flow</vt:lpstr>
      <vt:lpstr>OpenAtom: MD with quantum effects</vt:lpstr>
      <vt:lpstr>OpenAtom: Decomposition and Computation Flow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273</cp:revision>
  <dcterms:created xsi:type="dcterms:W3CDTF">2014-08-04T16:19:24Z</dcterms:created>
  <dcterms:modified xsi:type="dcterms:W3CDTF">2014-09-12T20:08:43Z</dcterms:modified>
</cp:coreProperties>
</file>