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8"/>
  </p:notesMasterIdLst>
  <p:handoutMasterIdLst>
    <p:handoutMasterId r:id="rId9"/>
  </p:handoutMasterIdLst>
  <p:sldIdLst>
    <p:sldId id="456" r:id="rId2"/>
    <p:sldId id="457" r:id="rId3"/>
    <p:sldId id="458" r:id="rId4"/>
    <p:sldId id="459" r:id="rId5"/>
    <p:sldId id="460" r:id="rId6"/>
    <p:sldId id="4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1728-1243-104F-A384-6EDD9217F7B6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E093-A4A8-834C-95CC-9F78DA16A6F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E91-AC09-6249-BD8E-044CFE1C6098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E8B-5DDF-434B-93A8-A78291B336B5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308A-08F9-C34B-9D30-3A38C423DC7C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F8BF-BBFC-8E4B-A0E0-62206E3E2FC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64E3-8EB1-BD42-87BF-21D316A2DD20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D4966BBB-B9CA-084C-9009-7710E9328DCD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DF58-4474-6A4B-970A-C5C7B5F7310A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7B92-F254-7F4A-8B53-B2F98538D66F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3DA2-3990-B44A-96C1-A0E9A598D2E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8B218334-DACA-AB40-BE54-0ED3EE8528F4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8454-5560-5F46-8A2A-6838C24687D9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A6400DD5-FEE9-CE43-8BEE-4D04E339951D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48B-6917-9F4B-A84A-F6B87A430C63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B8FB-1F10-6F48-88DD-16F852CF6CD9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3F981111-AE1F-674B-AD34-C388FC52A32C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implemented on top of Charm++</a:t>
            </a:r>
          </a:p>
          <a:p>
            <a:r>
              <a:rPr lang="en-US" dirty="0"/>
              <a:t>Each MPI process implemented as a user-level thread embedded in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 err="1"/>
              <a:t>Overdecompose</a:t>
            </a:r>
            <a:r>
              <a:rPr lang="en-US" dirty="0"/>
              <a:t> to obtain communication-computation overlap between threads</a:t>
            </a:r>
          </a:p>
          <a:p>
            <a:r>
              <a:rPr lang="en-US" dirty="0"/>
              <a:t>Supports migration, load balancing, fault tolerance and other Charm++ functionality</a:t>
            </a:r>
          </a:p>
          <a:p>
            <a:r>
              <a:rPr lang="en-US" dirty="0"/>
              <a:t>Use cases - </a:t>
            </a:r>
            <a:r>
              <a:rPr lang="en-US" dirty="0" err="1"/>
              <a:t>Rocstar</a:t>
            </a:r>
            <a:r>
              <a:rPr lang="en-US" dirty="0"/>
              <a:t>, BRAMS, NPB, </a:t>
            </a:r>
            <a:r>
              <a:rPr lang="en-US" dirty="0" err="1"/>
              <a:t>Lulesh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Build with AMPI as target and compile using </a:t>
            </a:r>
            <a:r>
              <a:rPr lang="en-US" dirty="0" err="1"/>
              <a:t>ampi</a:t>
            </a:r>
            <a:r>
              <a:rPr lang="en-US" dirty="0"/>
              <a:t>* compilers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.</a:t>
            </a:r>
            <a:r>
              <a:rPr lang="en-US" sz="2200" dirty="0"/>
              <a:t>/build AMPI net-linux-</a:t>
            </a:r>
            <a:r>
              <a:rPr lang="en-US" sz="2200" dirty="0" smtClean="0"/>
              <a:t>x86_64 --with</a:t>
            </a:r>
            <a:r>
              <a:rPr lang="en-US" sz="2200" dirty="0"/>
              <a:t>-production </a:t>
            </a:r>
            <a:r>
              <a:rPr lang="en-US" sz="2200" dirty="0" smtClean="0"/>
              <a:t>--enable</a:t>
            </a:r>
            <a:r>
              <a:rPr lang="en-US" sz="2200" dirty="0"/>
              <a:t>-tracing -j8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ampiCC</a:t>
            </a:r>
            <a:r>
              <a:rPr lang="en-US" sz="2200" dirty="0" smtClean="0"/>
              <a:t> </a:t>
            </a:r>
            <a:r>
              <a:rPr lang="en-US" sz="2200" dirty="0" err="1"/>
              <a:t>myAMPIpgm.C</a:t>
            </a:r>
            <a:r>
              <a:rPr lang="en-US" sz="2200" dirty="0"/>
              <a:t> -o </a:t>
            </a:r>
            <a:r>
              <a:rPr lang="en-US" sz="2200" dirty="0" err="1"/>
              <a:t>myAMPIpgm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</a:t>
            </a:r>
            <a:r>
              <a:rPr lang="en-US" dirty="0" smtClean="0"/>
              <a:t>+ - MPI </a:t>
            </a:r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library written in Charm++ can be called from MPI </a:t>
            </a:r>
            <a:endParaRPr lang="en-US" dirty="0" smtClean="0"/>
          </a:p>
          <a:p>
            <a:r>
              <a:rPr lang="en-US" dirty="0" smtClean="0"/>
              <a:t>Charm</a:t>
            </a:r>
            <a:r>
              <a:rPr lang="en-US" dirty="0"/>
              <a:t>++ resides in the same memory space as the MPI program</a:t>
            </a:r>
          </a:p>
          <a:p>
            <a:r>
              <a:rPr lang="en-US" dirty="0"/>
              <a:t>Control transfer between MPI and Charm++ analogous to the control transfer between a program and an external library being used by the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 </a:t>
            </a:r>
            <a:r>
              <a:rPr lang="en-US" dirty="0" smtClean="0"/>
              <a:t>Modes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newInterop_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731"/>
            <a:ext cx="4184555" cy="4498396"/>
          </a:xfrm>
          <a:prstGeom prst="rect">
            <a:avLst/>
          </a:prstGeom>
        </p:spPr>
      </p:pic>
      <p:pic>
        <p:nvPicPr>
          <p:cNvPr id="8" name="Picture 7" descr="newInterop_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10" y="1177732"/>
            <a:ext cx="2396829" cy="4498396"/>
          </a:xfrm>
          <a:prstGeom prst="rect">
            <a:avLst/>
          </a:prstGeom>
        </p:spPr>
      </p:pic>
      <p:pic>
        <p:nvPicPr>
          <p:cNvPr id="9" name="Picture 8" descr="newInterop_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6" y="1177733"/>
            <a:ext cx="2396828" cy="44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Code 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312810"/>
            <a:ext cx="8615360" cy="7812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MPI </a:t>
            </a:r>
            <a:r>
              <a:rPr lang="en-US" sz="1900" dirty="0" err="1">
                <a:latin typeface="Consolas"/>
                <a:cs typeface="Consolas"/>
              </a:rPr>
              <a:t>Init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argc,argv</a:t>
            </a:r>
            <a:r>
              <a:rPr lang="en-US" sz="1900" dirty="0">
                <a:latin typeface="Consolas"/>
                <a:cs typeface="Consolas"/>
              </a:rPr>
              <a:t>); //initialize MPI 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/</a:t>
            </a:r>
            <a:r>
              <a:rPr lang="en-US" sz="1900" dirty="0">
                <a:latin typeface="Consolas"/>
                <a:cs typeface="Consolas"/>
              </a:rPr>
              <a:t>/Do MPI related work 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2209618"/>
            <a:ext cx="8615360" cy="121831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i="1" dirty="0" smtClean="0">
                <a:latin typeface="Consolas"/>
                <a:cs typeface="Consolas"/>
              </a:rPr>
              <a:t>//create </a:t>
            </a:r>
            <a:r>
              <a:rPr lang="en-US" sz="1900" i="1" dirty="0" err="1" smtClean="0">
                <a:latin typeface="Consolas"/>
                <a:cs typeface="Consolas"/>
              </a:rPr>
              <a:t>comm</a:t>
            </a:r>
            <a:r>
              <a:rPr lang="en-US" sz="1900" i="1" dirty="0" smtClean="0">
                <a:latin typeface="Consolas"/>
                <a:cs typeface="Consolas"/>
              </a:rPr>
              <a:t> to be used by Charm++</a:t>
            </a:r>
          </a:p>
          <a:p>
            <a:pPr marL="0" indent="0">
              <a:buNone/>
            </a:pPr>
            <a:r>
              <a:rPr lang="en-US" sz="1900" dirty="0" err="1" smtClean="0">
                <a:latin typeface="Consolas"/>
                <a:cs typeface="Consolas"/>
              </a:rPr>
              <a:t>MPI_Comm</a:t>
            </a:r>
            <a:r>
              <a:rPr lang="en-US" sz="1900" dirty="0" err="1">
                <a:latin typeface="Consolas"/>
                <a:cs typeface="Consolas"/>
              </a:rPr>
              <a:t>_</a:t>
            </a:r>
            <a:r>
              <a:rPr lang="en-US" sz="1900" dirty="0" err="1" smtClean="0">
                <a:latin typeface="Consolas"/>
                <a:cs typeface="Consolas"/>
              </a:rPr>
              <a:t>split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smtClean="0">
                <a:latin typeface="Consolas"/>
                <a:cs typeface="Consolas"/>
              </a:rPr>
              <a:t>MPI_COMM_WORLD</a:t>
            </a:r>
            <a:r>
              <a:rPr lang="en-US" sz="1900" dirty="0">
                <a:latin typeface="Consolas"/>
                <a:cs typeface="Consolas"/>
              </a:rPr>
              <a:t>, 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 % 2, 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, </a:t>
            </a:r>
            <a:r>
              <a:rPr lang="en-US" sz="1900" dirty="0" err="1">
                <a:latin typeface="Consolas"/>
                <a:cs typeface="Consolas"/>
              </a:rPr>
              <a:t>newComm</a:t>
            </a:r>
            <a:r>
              <a:rPr lang="en-US" sz="1900" dirty="0">
                <a:latin typeface="Consolas"/>
                <a:cs typeface="Consolas"/>
              </a:rPr>
              <a:t>); </a:t>
            </a:r>
            <a:r>
              <a:rPr lang="en-US" sz="1900" dirty="0" err="1">
                <a:latin typeface="Consolas"/>
                <a:cs typeface="Consolas"/>
              </a:rPr>
              <a:t>CharmLibInit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newComm</a:t>
            </a:r>
            <a:r>
              <a:rPr lang="en-US" sz="1900" dirty="0">
                <a:latin typeface="Consolas"/>
                <a:cs typeface="Consolas"/>
              </a:rPr>
              <a:t>,.) </a:t>
            </a:r>
            <a:r>
              <a:rPr lang="en-US" sz="1900" i="1" dirty="0">
                <a:latin typeface="Consolas"/>
                <a:cs typeface="Consolas"/>
              </a:rPr>
              <a:t>//initialize Charm++ over my communicator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511471"/>
            <a:ext cx="8615360" cy="153023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Consolas"/>
                <a:cs typeface="Consolas"/>
              </a:rPr>
              <a:t>if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 % 2)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dirty="0" err="1" smtClean="0">
                <a:latin typeface="Consolas"/>
                <a:cs typeface="Consolas"/>
              </a:rPr>
              <a:t>StartHello</a:t>
            </a:r>
            <a:r>
              <a:rPr lang="en-US" sz="1900" dirty="0">
                <a:latin typeface="Consolas"/>
                <a:cs typeface="Consolas"/>
              </a:rPr>
              <a:t>(); //invoke Charm++ library on one set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/>
                <a:cs typeface="Consolas"/>
              </a:rPr>
              <a:t>else</a:t>
            </a:r>
            <a:endParaRPr lang="en-US" sz="19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i="1" dirty="0" smtClean="0">
                <a:latin typeface="Consolas"/>
                <a:cs typeface="Consolas"/>
              </a:rPr>
              <a:t>   //do MPI work on other set</a:t>
            </a:r>
            <a:endParaRPr lang="en-US" sz="1900" i="1" dirty="0"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5112856"/>
            <a:ext cx="8615360" cy="75047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latin typeface="Consolas"/>
                <a:cs typeface="Consolas"/>
              </a:rPr>
              <a:t>kNeighbor</a:t>
            </a:r>
            <a:r>
              <a:rPr lang="en-US" sz="1900" dirty="0">
                <a:latin typeface="Consolas"/>
                <a:cs typeface="Consolas"/>
              </a:rPr>
              <a:t>(); </a:t>
            </a:r>
            <a:r>
              <a:rPr lang="en-US" sz="1900" i="1" dirty="0">
                <a:latin typeface="Consolas"/>
                <a:cs typeface="Consolas"/>
              </a:rPr>
              <a:t>//invoke Charm++ library on both sets individually </a:t>
            </a:r>
            <a:r>
              <a:rPr lang="en-US" sz="1900" dirty="0" err="1">
                <a:latin typeface="Consolas"/>
                <a:cs typeface="Consolas"/>
              </a:rPr>
              <a:t>CharmLibExit</a:t>
            </a:r>
            <a:r>
              <a:rPr lang="en-US" sz="1900" dirty="0">
                <a:latin typeface="Consolas"/>
                <a:cs typeface="Consolas"/>
              </a:rPr>
              <a:t>(); </a:t>
            </a:r>
            <a:r>
              <a:rPr lang="en-US" sz="1900" i="1" dirty="0">
                <a:latin typeface="Consolas"/>
                <a:cs typeface="Consolas"/>
              </a:rPr>
              <a:t>//destroy Charm++</a:t>
            </a:r>
          </a:p>
        </p:txBody>
      </p:sp>
    </p:spTree>
    <p:extLst>
      <p:ext uri="{BB962C8B-B14F-4D97-AF65-F5344CB8AC3E}">
        <p14:creationId xmlns:p14="http://schemas.microsoft.com/office/powerpoint/2010/main" val="41354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Enabling Interoperability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315610"/>
            <a:ext cx="8229600" cy="882964"/>
          </a:xfrm>
        </p:spPr>
        <p:txBody>
          <a:bodyPr/>
          <a:lstStyle/>
          <a:p>
            <a:r>
              <a:rPr lang="en-US" dirty="0"/>
              <a:t>Add interface functions that can be called from MPI, and triggers Charm++ RTS-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263557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StartHello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elems</a:t>
            </a:r>
            <a:r>
              <a:rPr lang="en-US" dirty="0">
                <a:latin typeface="Consolas"/>
                <a:cs typeface="Consolas"/>
              </a:rPr>
              <a:t>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== 0)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elems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StartCharmScheduler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4834150"/>
            <a:ext cx="8229600" cy="96288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CkExit</a:t>
            </a:r>
            <a:r>
              <a:rPr lang="en-US" dirty="0"/>
              <a:t> to return the control back to MPI</a:t>
            </a:r>
          </a:p>
          <a:p>
            <a:r>
              <a:rPr lang="en-US" dirty="0"/>
              <a:t>Include </a:t>
            </a:r>
            <a:r>
              <a:rPr lang="en-US" i="1" dirty="0" err="1"/>
              <a:t>mpi-interoperate.h</a:t>
            </a:r>
            <a:r>
              <a:rPr lang="en-US" i="1" dirty="0"/>
              <a:t> </a:t>
            </a:r>
            <a:r>
              <a:rPr lang="en-US" dirty="0"/>
              <a:t>in MPI and Charm++ code</a:t>
            </a:r>
          </a:p>
        </p:txBody>
      </p:sp>
    </p:spTree>
    <p:extLst>
      <p:ext uri="{BB962C8B-B14F-4D97-AF65-F5344CB8AC3E}">
        <p14:creationId xmlns:p14="http://schemas.microsoft.com/office/powerpoint/2010/main" val="3616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15466</TotalTime>
  <Words>433</Words>
  <Application>Microsoft Macintosh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Adaptive MPI</vt:lpstr>
      <vt:lpstr>Charm++ - MPI Interoperability</vt:lpstr>
      <vt:lpstr>Interoperability Modes</vt:lpstr>
      <vt:lpstr>Example Code Flow</vt:lpstr>
      <vt:lpstr>Enabling Interoperability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270</cp:revision>
  <dcterms:created xsi:type="dcterms:W3CDTF">2014-08-04T16:19:24Z</dcterms:created>
  <dcterms:modified xsi:type="dcterms:W3CDTF">2014-09-12T20:11:06Z</dcterms:modified>
</cp:coreProperties>
</file>