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11"/>
  </p:notesMasterIdLst>
  <p:handoutMasterIdLst>
    <p:handoutMasterId r:id="rId12"/>
  </p:handoutMasterIdLst>
  <p:sldIdLst>
    <p:sldId id="402" r:id="rId2"/>
    <p:sldId id="356" r:id="rId3"/>
    <p:sldId id="403" r:id="rId4"/>
    <p:sldId id="404" r:id="rId5"/>
    <p:sldId id="405" r:id="rId6"/>
    <p:sldId id="406" r:id="rId7"/>
    <p:sldId id="407" r:id="rId8"/>
    <p:sldId id="408" r:id="rId9"/>
    <p:sldId id="40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0" d="100"/>
          <a:sy n="90" d="100"/>
        </p:scale>
        <p:origin x="-120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B7C0-00B4-3F4D-A690-E12D330195D4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0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CA59-9BA4-BE48-9CC1-D9E1762CA01A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70634" y="2839594"/>
            <a:ext cx="6606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Object Serialization Using PUP: The Pack/</a:t>
            </a:r>
            <a:r>
              <a:rPr lang="en-US" sz="3600" dirty="0" err="1"/>
              <a:t>UnPack</a:t>
            </a:r>
            <a:r>
              <a:rPr lang="en-US" sz="3600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2818231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PUP Process</a:t>
            </a:r>
          </a:p>
        </p:txBody>
      </p:sp>
      <p:pic>
        <p:nvPicPr>
          <p:cNvPr id="7" name="Content Placeholder 6" descr="PUPProces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41" r="-17241"/>
          <a:stretch>
            <a:fillRect/>
          </a:stretch>
        </p:blipFill>
        <p:spPr>
          <a:xfrm>
            <a:off x="0" y="741858"/>
            <a:ext cx="9144000" cy="575372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1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PUP Usage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3652844"/>
            <a:ext cx="4114800" cy="2738812"/>
          </a:xfrm>
        </p:spPr>
        <p:txBody>
          <a:bodyPr anchor="t" anchorCtr="0"/>
          <a:lstStyle/>
          <a:p>
            <a:r>
              <a:rPr lang="en-US" dirty="0"/>
              <a:t>Migration out:</a:t>
            </a:r>
          </a:p>
          <a:p>
            <a:pPr lvl="1"/>
            <a:r>
              <a:rPr lang="en-US" dirty="0" smtClean="0"/>
              <a:t>ckAboutToMigrate</a:t>
            </a:r>
          </a:p>
          <a:p>
            <a:pPr lvl="1"/>
            <a:r>
              <a:rPr lang="en-US" dirty="0" smtClean="0"/>
              <a:t>Sizing</a:t>
            </a:r>
            <a:endParaRPr lang="en-US" dirty="0"/>
          </a:p>
          <a:p>
            <a:pPr lvl="1"/>
            <a:r>
              <a:rPr lang="en-US" dirty="0" smtClean="0"/>
              <a:t>Packing</a:t>
            </a:r>
            <a:endParaRPr lang="en-US" dirty="0"/>
          </a:p>
          <a:p>
            <a:pPr lvl="1"/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7525" y="3652844"/>
            <a:ext cx="3949700" cy="2738812"/>
          </a:xfrm>
        </p:spPr>
        <p:txBody>
          <a:bodyPr anchor="t" anchorCtr="0"/>
          <a:lstStyle/>
          <a:p>
            <a:r>
              <a:rPr lang="en-US" dirty="0"/>
              <a:t>Migration in:</a:t>
            </a:r>
          </a:p>
          <a:p>
            <a:pPr lvl="1"/>
            <a:r>
              <a:rPr lang="en-US" dirty="0" smtClean="0"/>
              <a:t>Migration </a:t>
            </a:r>
            <a:r>
              <a:rPr lang="en-US" dirty="0"/>
              <a:t>constructor </a:t>
            </a:r>
            <a:endParaRPr lang="en-US" dirty="0" smtClean="0"/>
          </a:p>
          <a:p>
            <a:pPr lvl="1"/>
            <a:r>
              <a:rPr lang="en-US" dirty="0" smtClean="0"/>
              <a:t>UnPacking</a:t>
            </a:r>
            <a:endParaRPr lang="en-US" dirty="0"/>
          </a:p>
          <a:p>
            <a:pPr lvl="1"/>
            <a:r>
              <a:rPr lang="en-US" dirty="0" err="1" smtClean="0"/>
              <a:t>ckJustMigrated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PUPUs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021"/>
            <a:ext cx="9144000" cy="24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5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a PUP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2256164"/>
            <a:ext cx="4114800" cy="235073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class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MyChare</a:t>
            </a:r>
            <a:r>
              <a:rPr lang="en-US" sz="2000" dirty="0">
                <a:latin typeface="Consolas"/>
                <a:cs typeface="Consolas"/>
              </a:rPr>
              <a:t> : </a:t>
            </a:r>
            <a:r>
              <a:rPr lang="en-US" sz="2000" b="1" dirty="0" smtClean="0">
                <a:latin typeface="Consolas"/>
                <a:cs typeface="Consolas"/>
              </a:rPr>
              <a:t>public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CBase_MyChare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b="1" dirty="0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a;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float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b;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char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</a:t>
            </a:r>
            <a:r>
              <a:rPr lang="en-US" sz="2100" b="1" dirty="0" smtClean="0">
                <a:latin typeface="Consolas"/>
                <a:cs typeface="Consolas"/>
              </a:rPr>
              <a:t>float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localArray</a:t>
            </a:r>
            <a:r>
              <a:rPr lang="en-US" sz="1700" dirty="0">
                <a:latin typeface="Consolas"/>
                <a:cs typeface="Consolas"/>
              </a:rPr>
              <a:t>[</a:t>
            </a:r>
            <a:r>
              <a:rPr lang="en-US" sz="1700" dirty="0" smtClean="0">
                <a:latin typeface="Consolas"/>
                <a:cs typeface="Consolas"/>
              </a:rPr>
              <a:t>LOCAL_SIZE</a:t>
            </a:r>
            <a:r>
              <a:rPr lang="en-US" sz="1700" dirty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2256164"/>
            <a:ext cx="4140125" cy="235073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pup(PUP::</a:t>
            </a:r>
            <a:r>
              <a:rPr lang="en-US" sz="2000" dirty="0" err="1">
                <a:latin typeface="Consolas"/>
                <a:cs typeface="Consolas"/>
              </a:rPr>
              <a:t>er</a:t>
            </a:r>
            <a:r>
              <a:rPr lang="en-US" sz="2000" dirty="0">
                <a:latin typeface="Consolas"/>
                <a:cs typeface="Consolas"/>
              </a:rPr>
              <a:t> &amp;p) 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latin typeface="Consolas"/>
                <a:cs typeface="Consolas"/>
              </a:rPr>
              <a:t>CBase</a:t>
            </a:r>
            <a:r>
              <a:rPr lang="en-US" sz="2000" dirty="0" err="1">
                <a:latin typeface="Consolas"/>
                <a:cs typeface="Consolas"/>
              </a:rPr>
              <a:t>_</a:t>
            </a:r>
            <a:r>
              <a:rPr lang="en-US" sz="2000" dirty="0" err="1" smtClean="0">
                <a:latin typeface="Consolas"/>
                <a:cs typeface="Consolas"/>
              </a:rPr>
              <a:t>MyChare</a:t>
            </a:r>
            <a:r>
              <a:rPr lang="en-US" sz="2000" dirty="0">
                <a:latin typeface="Consolas"/>
                <a:cs typeface="Consolas"/>
              </a:rPr>
              <a:t>::pup(p);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p </a:t>
            </a:r>
            <a:r>
              <a:rPr lang="en-US" sz="2000" dirty="0">
                <a:latin typeface="Consolas"/>
                <a:cs typeface="Consolas"/>
              </a:rPr>
              <a:t>| a;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p </a:t>
            </a:r>
            <a:r>
              <a:rPr lang="en-US" sz="2000" dirty="0">
                <a:latin typeface="Consolas"/>
                <a:cs typeface="Consolas"/>
              </a:rPr>
              <a:t>| b;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p </a:t>
            </a:r>
            <a:r>
              <a:rPr lang="en-US" sz="2000" dirty="0">
                <a:latin typeface="Consolas"/>
                <a:cs typeface="Consolas"/>
              </a:rPr>
              <a:t>| c;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100" dirty="0" smtClean="0">
                <a:latin typeface="Consolas"/>
                <a:cs typeface="Consolas"/>
              </a:rPr>
              <a:t>p</a:t>
            </a:r>
            <a:r>
              <a:rPr lang="en-US" sz="2100" dirty="0">
                <a:latin typeface="Consolas"/>
                <a:cs typeface="Consolas"/>
              </a:rPr>
              <a:t>(</a:t>
            </a:r>
            <a:r>
              <a:rPr lang="en-US" sz="2100" dirty="0" err="1">
                <a:latin typeface="Consolas"/>
                <a:cs typeface="Consolas"/>
              </a:rPr>
              <a:t>localArray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smtClean="0">
                <a:latin typeface="Consolas"/>
                <a:cs typeface="Consolas"/>
              </a:rPr>
              <a:t>LOCAL_SIZE</a:t>
            </a:r>
            <a:r>
              <a:rPr lang="en-US" sz="21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82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a PUP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5" y="2417704"/>
            <a:ext cx="4114800" cy="206315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: </a:t>
            </a:r>
            <a:r>
              <a:rPr lang="en-US" b="1" dirty="0">
                <a:latin typeface="Consolas"/>
                <a:cs typeface="Consolas"/>
              </a:rPr>
              <a:t>public </a:t>
            </a: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CBase_MyChare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heapArraySize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float</a:t>
            </a:r>
            <a:r>
              <a:rPr lang="en-US" b="1" dirty="0">
                <a:latin typeface="Consolas"/>
                <a:cs typeface="Consolas"/>
              </a:rPr>
              <a:t>∗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heapArray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MyClass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∗pointer;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pup(PUP::</a:t>
            </a:r>
            <a:r>
              <a:rPr lang="en-US" dirty="0" err="1">
                <a:latin typeface="Consolas"/>
                <a:cs typeface="Consolas"/>
              </a:rPr>
              <a:t>er</a:t>
            </a:r>
            <a:r>
              <a:rPr lang="en-US" dirty="0">
                <a:latin typeface="Consolas"/>
                <a:cs typeface="Consolas"/>
              </a:rPr>
              <a:t> &amp;p)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CBase_MyChare</a:t>
            </a:r>
            <a:r>
              <a:rPr lang="en-US" dirty="0">
                <a:latin typeface="Consolas"/>
                <a:cs typeface="Consolas"/>
              </a:rPr>
              <a:t>::pup(p);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p </a:t>
            </a:r>
            <a:r>
              <a:rPr lang="en-US" dirty="0">
                <a:latin typeface="Consolas"/>
                <a:cs typeface="Consolas"/>
              </a:rPr>
              <a:t>| </a:t>
            </a:r>
            <a:r>
              <a:rPr lang="en-US" dirty="0" err="1">
                <a:latin typeface="Consolas"/>
                <a:cs typeface="Consolas"/>
              </a:rPr>
              <a:t>heapArraySize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p.isUnpacking</a:t>
            </a:r>
            <a:r>
              <a:rPr lang="en-US" dirty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heapArray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b="1" dirty="0" smtClean="0"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float</a:t>
            </a:r>
            <a:r>
              <a:rPr lang="en-US" dirty="0" smtClean="0">
                <a:latin typeface="Consolas"/>
                <a:cs typeface="Consolas"/>
              </a:rPr>
              <a:t>[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heapArraySize</a:t>
            </a:r>
            <a:r>
              <a:rPr lang="en-US" dirty="0" smtClean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p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heapArray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heapArraySize</a:t>
            </a:r>
            <a:r>
              <a:rPr lang="en-US" dirty="0">
                <a:latin typeface="Consolas"/>
                <a:cs typeface="Consolas"/>
              </a:rPr>
              <a:t>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bool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 = !pointer;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p </a:t>
            </a:r>
            <a:r>
              <a:rPr lang="en-US" dirty="0">
                <a:latin typeface="Consolas"/>
                <a:cs typeface="Consolas"/>
              </a:rPr>
              <a:t>| 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(!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) 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sz="2600" b="1" dirty="0" smtClean="0">
                <a:latin typeface="Consolas"/>
                <a:cs typeface="Consolas"/>
              </a:rPr>
              <a:t>if</a:t>
            </a:r>
            <a:r>
              <a:rPr lang="en-US" sz="2600" dirty="0" smtClean="0">
                <a:latin typeface="Consolas"/>
                <a:cs typeface="Consolas"/>
              </a:rPr>
              <a:t>(</a:t>
            </a:r>
            <a:r>
              <a:rPr lang="en-US" sz="2600" dirty="0" err="1" smtClean="0">
                <a:latin typeface="Consolas"/>
                <a:cs typeface="Consolas"/>
              </a:rPr>
              <a:t>p.isUnpacking</a:t>
            </a:r>
            <a:r>
              <a:rPr lang="en-US" sz="2600" dirty="0" smtClean="0">
                <a:latin typeface="Consolas"/>
                <a:cs typeface="Consolas"/>
              </a:rPr>
              <a:t>()) pointer =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MyClass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p | ∗pointer;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08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PUP: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variables are added to an object, update the PUP routine</a:t>
            </a:r>
          </a:p>
          <a:p>
            <a:r>
              <a:rPr lang="en-US" dirty="0"/>
              <a:t>If the object allocates data on the heap, copy it recursively, not just the pointer</a:t>
            </a:r>
          </a:p>
          <a:p>
            <a:r>
              <a:rPr lang="en-US" dirty="0"/>
              <a:t>Remember to allocate memory while unpacking</a:t>
            </a:r>
          </a:p>
          <a:p>
            <a:r>
              <a:rPr lang="en-US" dirty="0"/>
              <a:t>Sizing, Packing, and Unpacking must scan the variables in the same order</a:t>
            </a:r>
          </a:p>
          <a:p>
            <a:r>
              <a:rPr lang="en-US" dirty="0"/>
              <a:t>Test PUP routines with +balancer </a:t>
            </a:r>
            <a:r>
              <a:rPr lang="en-US" dirty="0" err="1"/>
              <a:t>RotateLB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83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Tolerance in Charm++/AMPI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Approaches:</a:t>
            </a:r>
          </a:p>
          <a:p>
            <a:pPr lvl="1"/>
            <a:r>
              <a:rPr lang="en-US" dirty="0" smtClean="0"/>
              <a:t>Disk</a:t>
            </a:r>
            <a:r>
              <a:rPr lang="en-US" dirty="0"/>
              <a:t>-based checkpoint/restart</a:t>
            </a:r>
          </a:p>
          <a:p>
            <a:pPr lvl="1"/>
            <a:r>
              <a:rPr lang="en-US" dirty="0" smtClean="0"/>
              <a:t>In</a:t>
            </a:r>
            <a:r>
              <a:rPr lang="en-US" dirty="0"/>
              <a:t>-memory double checkpoint/restart</a:t>
            </a:r>
          </a:p>
          <a:p>
            <a:pPr lvl="1"/>
            <a:r>
              <a:rPr lang="en-US" dirty="0" smtClean="0"/>
              <a:t>Experimental</a:t>
            </a:r>
            <a:r>
              <a:rPr lang="en-US" dirty="0"/>
              <a:t>: Proactive object evacuation</a:t>
            </a:r>
          </a:p>
          <a:p>
            <a:pPr lvl="1"/>
            <a:r>
              <a:rPr lang="en-US" dirty="0" smtClean="0"/>
              <a:t>Experimental</a:t>
            </a:r>
            <a:r>
              <a:rPr lang="en-US" dirty="0"/>
              <a:t>: Message-logging for scalable fault tolerance</a:t>
            </a:r>
          </a:p>
          <a:p>
            <a:r>
              <a:rPr lang="en-US" dirty="0"/>
              <a:t>Common Features: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checkpoint</a:t>
            </a:r>
          </a:p>
          <a:p>
            <a:pPr lvl="1"/>
            <a:r>
              <a:rPr lang="en-US" dirty="0" smtClean="0"/>
              <a:t>Migrate</a:t>
            </a:r>
            <a:r>
              <a:rPr lang="en-US" dirty="0"/>
              <a:t>-to-disk leverages object-migration capabilities </a:t>
            </a:r>
            <a:endParaRPr lang="en-US" dirty="0" smtClean="0"/>
          </a:p>
          <a:p>
            <a:pPr lvl="1"/>
            <a:r>
              <a:rPr lang="en-US" dirty="0" smtClean="0"/>
              <a:t>Based </a:t>
            </a:r>
            <a:r>
              <a:rPr lang="en-US" dirty="0"/>
              <a:t>on dynamic runtime capabilities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in concert with load-balancing schemes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15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Checkpointing</a:t>
            </a:r>
            <a:r>
              <a:rPr lang="en-US" dirty="0"/>
              <a:t> to the file system : Split Execution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2918154"/>
          </a:xfrm>
        </p:spPr>
        <p:txBody>
          <a:bodyPr/>
          <a:lstStyle/>
          <a:p>
            <a:r>
              <a:rPr lang="en-US" dirty="0"/>
              <a:t>The common form of </a:t>
            </a:r>
            <a:r>
              <a:rPr lang="en-US" dirty="0" err="1"/>
              <a:t>checkpointing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job runs for 5 hours, then will continue at the next allocation another day!</a:t>
            </a:r>
          </a:p>
          <a:p>
            <a:r>
              <a:rPr lang="en-US" dirty="0"/>
              <a:t>The existing Charm++ infrastructure for </a:t>
            </a:r>
            <a:r>
              <a:rPr lang="en-US" dirty="0" err="1"/>
              <a:t>chare</a:t>
            </a:r>
            <a:r>
              <a:rPr lang="en-US" dirty="0"/>
              <a:t> migration helps </a:t>
            </a:r>
            <a:endParaRPr lang="en-US" dirty="0" smtClean="0"/>
          </a:p>
          <a:p>
            <a:r>
              <a:rPr lang="en-US" dirty="0" smtClean="0"/>
              <a:t>Just </a:t>
            </a:r>
            <a:r>
              <a:rPr lang="en-US" dirty="0"/>
              <a:t>“migrate” </a:t>
            </a:r>
            <a:r>
              <a:rPr lang="en-US" dirty="0" err="1"/>
              <a:t>chares</a:t>
            </a:r>
            <a:r>
              <a:rPr lang="en-US" dirty="0"/>
              <a:t> to disk</a:t>
            </a:r>
          </a:p>
          <a:p>
            <a:r>
              <a:rPr lang="en-US" dirty="0"/>
              <a:t>The call to checkpoint the application is made in the main </a:t>
            </a:r>
            <a:r>
              <a:rPr lang="en-US" dirty="0" err="1"/>
              <a:t>chare</a:t>
            </a:r>
            <a:r>
              <a:rPr lang="en-US" dirty="0"/>
              <a:t> at a synchronization point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5" y="4128032"/>
            <a:ext cx="8615360" cy="218858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CkCallback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CkIndex</a:t>
            </a:r>
            <a:r>
              <a:rPr lang="en-US" dirty="0" err="1">
                <a:latin typeface="Consolas"/>
                <a:cs typeface="Consolas"/>
              </a:rPr>
              <a:t>_</a:t>
            </a:r>
            <a:r>
              <a:rPr lang="en-US" dirty="0" err="1" smtClean="0">
                <a:latin typeface="Consolas"/>
                <a:cs typeface="Consolas"/>
              </a:rPr>
              <a:t>Hello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SayHi</a:t>
            </a:r>
            <a:r>
              <a:rPr lang="en-US" dirty="0">
                <a:latin typeface="Consolas"/>
                <a:cs typeface="Consolas"/>
              </a:rPr>
              <a:t>(),</a:t>
            </a:r>
            <a:r>
              <a:rPr lang="en-US" dirty="0" err="1">
                <a:latin typeface="Consolas"/>
                <a:cs typeface="Consolas"/>
              </a:rPr>
              <a:t>helloProxy</a:t>
            </a:r>
            <a:r>
              <a:rPr lang="en-US" dirty="0">
                <a:latin typeface="Consolas"/>
                <a:cs typeface="Consolas"/>
              </a:rPr>
              <a:t>);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CkStartCheckpoint</a:t>
            </a:r>
            <a:r>
              <a:rPr lang="en-US" dirty="0" smtClean="0">
                <a:latin typeface="Consolas"/>
                <a:cs typeface="Consolas"/>
              </a:rPr>
              <a:t>(“log”,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&gt; ./</a:t>
            </a:r>
            <a:r>
              <a:rPr lang="en-US" dirty="0" err="1">
                <a:latin typeface="Consolas"/>
                <a:cs typeface="Consolas"/>
              </a:rPr>
              <a:t>charmrun</a:t>
            </a:r>
            <a:r>
              <a:rPr lang="en-US" dirty="0">
                <a:latin typeface="Consolas"/>
                <a:cs typeface="Consolas"/>
              </a:rPr>
              <a:t> hello +p4 +restart log</a:t>
            </a:r>
          </a:p>
        </p:txBody>
      </p:sp>
    </p:spTree>
    <p:extLst>
      <p:ext uri="{BB962C8B-B14F-4D97-AF65-F5344CB8AC3E}">
        <p14:creationId xmlns:p14="http://schemas.microsoft.com/office/powerpoint/2010/main" val="113198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15482</TotalTime>
  <Words>576</Words>
  <Application>Microsoft Macintosh PowerPoint</Application>
  <PresentationFormat>On-screen Show (4:3)</PresentationFormat>
  <Paragraphs>123</Paragraphs>
  <Slides>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charm-pptx_theme</vt:lpstr>
      <vt:lpstr>Outline</vt:lpstr>
      <vt:lpstr>PowerPoint Presentation</vt:lpstr>
      <vt:lpstr>The PUP Process</vt:lpstr>
      <vt:lpstr>PUP Usage Sequence</vt:lpstr>
      <vt:lpstr>Writing a PUP routine</vt:lpstr>
      <vt:lpstr>Writing a PUP routine</vt:lpstr>
      <vt:lpstr>PUP: Concerns</vt:lpstr>
      <vt:lpstr>Fault Tolerance in Charm++/AMPI</vt:lpstr>
      <vt:lpstr>Checkpointing to the file system : Split Execution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274</cp:revision>
  <dcterms:created xsi:type="dcterms:W3CDTF">2014-08-04T16:19:24Z</dcterms:created>
  <dcterms:modified xsi:type="dcterms:W3CDTF">2014-09-10T16:20:39Z</dcterms:modified>
</cp:coreProperties>
</file>