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19"/>
  </p:notesMasterIdLst>
  <p:handoutMasterIdLst>
    <p:handoutMasterId r:id="rId20"/>
  </p:handoutMasterIdLst>
  <p:sldIdLst>
    <p:sldId id="293" r:id="rId2"/>
    <p:sldId id="292" r:id="rId3"/>
    <p:sldId id="299" r:id="rId4"/>
    <p:sldId id="295" r:id="rId5"/>
    <p:sldId id="305" r:id="rId6"/>
    <p:sldId id="300" r:id="rId7"/>
    <p:sldId id="301" r:id="rId8"/>
    <p:sldId id="302" r:id="rId9"/>
    <p:sldId id="306" r:id="rId10"/>
    <p:sldId id="304" r:id="rId11"/>
    <p:sldId id="311" r:id="rId12"/>
    <p:sldId id="312" r:id="rId13"/>
    <p:sldId id="313" r:id="rId14"/>
    <p:sldId id="315" r:id="rId15"/>
    <p:sldId id="314" r:id="rId16"/>
    <p:sldId id="307" r:id="rId17"/>
    <p:sldId id="31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3" d="100"/>
          <a:sy n="93" d="100"/>
        </p:scale>
        <p:origin x="-96" y="-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73" r:id="rId3"/>
    <p:sldLayoutId id="2147483963" r:id="rId4"/>
    <p:sldLayoutId id="2147483964" r:id="rId5"/>
    <p:sldLayoutId id="2147483965" r:id="rId6"/>
    <p:sldLayoutId id="2147483972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charm.cs.illinois.edu/manuals/html/charm++/manual.html" TargetMode="External"/><Relationship Id="rId3" Type="http://schemas.openxmlformats.org/officeDocument/2006/relationships/hyperlink" Target="http://charm.cs.illinois.edu/manuals/html/charm++/A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Programming with Parallel </a:t>
            </a:r>
            <a:r>
              <a:rPr lang="en-US" sz="3200" dirty="0" err="1" smtClean="0"/>
              <a:t>Migratable</a:t>
            </a:r>
            <a:r>
              <a:rPr lang="en-US" sz="3200" dirty="0" smtClean="0"/>
              <a:t> Objects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Sanjay </a:t>
            </a:r>
            <a:r>
              <a:rPr lang="en-US" dirty="0" err="1" smtClean="0"/>
              <a:t>Kalé</a:t>
            </a:r>
            <a:r>
              <a:rPr lang="en-US" dirty="0" smtClean="0"/>
              <a:t> and PPL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Parallel Programming Laboratory</a:t>
            </a:r>
          </a:p>
          <a:p>
            <a:r>
              <a:rPr lang="en-US" dirty="0" smtClean="0"/>
              <a:t>University of Illinois at Urbana-Champaign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6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Globally-Visible Objects: </a:t>
            </a:r>
            <a:r>
              <a:rPr lang="en-US" dirty="0" err="1"/>
              <a:t>Chares</a:t>
            </a:r>
            <a:r>
              <a:rPr lang="en-US" dirty="0"/>
              <a:t> and 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099127"/>
            <a:ext cx="8615360" cy="2279095"/>
          </a:xfrm>
        </p:spPr>
        <p:txBody>
          <a:bodyPr/>
          <a:lstStyle/>
          <a:p>
            <a:r>
              <a:rPr lang="en-US" dirty="0"/>
              <a:t>Certain “special” object </a:t>
            </a:r>
            <a:r>
              <a:rPr lang="en-US" i="1" dirty="0"/>
              <a:t>instances</a:t>
            </a:r>
            <a:r>
              <a:rPr lang="en-US" dirty="0"/>
              <a:t> are:</a:t>
            </a:r>
          </a:p>
          <a:p>
            <a:pPr lvl="1"/>
            <a:r>
              <a:rPr lang="en-US" dirty="0" smtClean="0"/>
              <a:t>first</a:t>
            </a:r>
            <a:r>
              <a:rPr lang="en-US" dirty="0"/>
              <a:t>-class citizens in the parallel address space,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unique location-independent names</a:t>
            </a:r>
          </a:p>
          <a:p>
            <a:r>
              <a:rPr lang="en-US" dirty="0"/>
              <a:t>Under the hood, the runtime handles locality and provides </a:t>
            </a:r>
            <a:r>
              <a:rPr lang="en-US" dirty="0" smtClean="0"/>
              <a:t>the mechanisms </a:t>
            </a:r>
            <a:r>
              <a:rPr lang="en-US" dirty="0"/>
              <a:t>to promote objects to the parallel space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678940"/>
            <a:ext cx="8229600" cy="1430676"/>
          </a:xfrm>
          <a:prstGeom prst="rect">
            <a:avLst/>
          </a:prstGeom>
          <a:solidFill>
            <a:srgbClr val="99CC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02915" y="1808193"/>
            <a:ext cx="408752" cy="3795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379033" y="1808193"/>
            <a:ext cx="408752" cy="3795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184869" y="1808193"/>
            <a:ext cx="408752" cy="37958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2119" y="1808193"/>
            <a:ext cx="408752" cy="3795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740119" y="2546678"/>
            <a:ext cx="408752" cy="3795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361534" y="2546678"/>
            <a:ext cx="408752" cy="37958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1994" y="2546678"/>
            <a:ext cx="408752" cy="3795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661494" y="2546678"/>
            <a:ext cx="408752" cy="3795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370945" y="1153272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583409" y="801987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6741037" y="1162147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704957" y="982067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42271" y="3378805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738136" y="3198724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176947" y="3378804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412731" y="3558885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371863" y="3198724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889544" y="3378805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10727" y="1217275"/>
            <a:ext cx="3188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Parallel Address Space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BFF1-5948-B24D-80C9-2DF4EAC42A4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Globally-Visible </a:t>
            </a:r>
            <a:r>
              <a:rPr lang="en-US" dirty="0" smtClean="0"/>
              <a:t>Methods: Entry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099127"/>
            <a:ext cx="8523758" cy="2279095"/>
          </a:xfrm>
        </p:spPr>
        <p:txBody>
          <a:bodyPr>
            <a:normAutofit/>
          </a:bodyPr>
          <a:lstStyle/>
          <a:p>
            <a:r>
              <a:rPr lang="en-US" dirty="0"/>
              <a:t>How can objects communicate across address spaces?</a:t>
            </a:r>
          </a:p>
          <a:p>
            <a:pPr lvl="1"/>
            <a:r>
              <a:rPr lang="en-US" dirty="0" smtClean="0"/>
              <a:t>Just </a:t>
            </a:r>
            <a:r>
              <a:rPr lang="en-US" dirty="0"/>
              <a:t>like a sequential object-oriented language, an object’s reference </a:t>
            </a:r>
            <a:r>
              <a:rPr lang="en-US" dirty="0" smtClean="0"/>
              <a:t>is used </a:t>
            </a:r>
            <a:r>
              <a:rPr lang="en-US" dirty="0"/>
              <a:t>to invoke a method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parallel space, this is a handle that is location transparent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method invocation becomes an act of communication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678939"/>
            <a:ext cx="9144000" cy="2081768"/>
          </a:xfrm>
          <a:prstGeom prst="rect">
            <a:avLst/>
          </a:prstGeom>
          <a:solidFill>
            <a:srgbClr val="99CC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7200" y="1994352"/>
            <a:ext cx="569153" cy="55232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41340" y="1994352"/>
            <a:ext cx="569153" cy="55232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31752" y="1994352"/>
            <a:ext cx="569153" cy="552325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743579" y="1937409"/>
            <a:ext cx="569153" cy="552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455894" y="2953680"/>
            <a:ext cx="569153" cy="552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478023" y="2822839"/>
            <a:ext cx="569153" cy="552325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682825" y="3089700"/>
            <a:ext cx="569153" cy="552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216470" y="2822839"/>
            <a:ext cx="569153" cy="55232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33597" y="1217275"/>
            <a:ext cx="354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Parallel Address Space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5" name="Straight Arrow Connector 4"/>
          <p:cNvCxnSpPr>
            <a:stCxn id="8" idx="2"/>
          </p:cNvCxnSpPr>
          <p:nvPr/>
        </p:nvCxnSpPr>
        <p:spPr>
          <a:xfrm flipH="1">
            <a:off x="1026353" y="2270515"/>
            <a:ext cx="1214987" cy="21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1" idx="1"/>
          </p:cNvCxnSpPr>
          <p:nvPr/>
        </p:nvCxnSpPr>
        <p:spPr>
          <a:xfrm>
            <a:off x="943002" y="2465791"/>
            <a:ext cx="596243" cy="568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6"/>
          </p:cNvCxnSpPr>
          <p:nvPr/>
        </p:nvCxnSpPr>
        <p:spPr>
          <a:xfrm flipV="1">
            <a:off x="2025047" y="2292083"/>
            <a:ext cx="2306705" cy="937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9" idx="6"/>
          </p:cNvCxnSpPr>
          <p:nvPr/>
        </p:nvCxnSpPr>
        <p:spPr>
          <a:xfrm flipH="1">
            <a:off x="4900905" y="2213572"/>
            <a:ext cx="1842674" cy="56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1"/>
            <a:endCxn id="10" idx="5"/>
          </p:cNvCxnSpPr>
          <p:nvPr/>
        </p:nvCxnSpPr>
        <p:spPr>
          <a:xfrm flipH="1" flipV="1">
            <a:off x="7229381" y="2408848"/>
            <a:ext cx="1070440" cy="494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5"/>
            <a:endCxn id="13" idx="2"/>
          </p:cNvCxnSpPr>
          <p:nvPr/>
        </p:nvCxnSpPr>
        <p:spPr>
          <a:xfrm>
            <a:off x="3963825" y="3294278"/>
            <a:ext cx="1719000" cy="71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59092" y="1857648"/>
            <a:ext cx="73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F.m4()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59092" y="2408848"/>
            <a:ext cx="771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B.m2()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11777" y="2101238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E.m3()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16579" y="1825075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E.m1()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88754" y="2269262"/>
            <a:ext cx="782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G.m2()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68751" y="2903725"/>
            <a:ext cx="782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H.m2()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5FA7-76E5-5C42-96A4-1F7331433C84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29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Method-Driven Asynchronous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418457"/>
            <a:ext cx="8615360" cy="1959764"/>
          </a:xfrm>
        </p:spPr>
        <p:txBody>
          <a:bodyPr/>
          <a:lstStyle/>
          <a:p>
            <a:r>
              <a:rPr lang="en-US" dirty="0"/>
              <a:t>What happens if an object waits for a return value from a method invocation?</a:t>
            </a:r>
          </a:p>
          <a:p>
            <a:pPr lvl="1"/>
            <a:r>
              <a:rPr lang="en-US" dirty="0" smtClean="0"/>
              <a:t>Performance</a:t>
            </a:r>
            <a:endParaRPr lang="en-US" dirty="0"/>
          </a:p>
          <a:p>
            <a:pPr lvl="1"/>
            <a:r>
              <a:rPr lang="en-US" dirty="0" smtClean="0"/>
              <a:t>Latency</a:t>
            </a:r>
            <a:endParaRPr lang="en-US" dirty="0"/>
          </a:p>
          <a:p>
            <a:pPr lvl="1"/>
            <a:r>
              <a:rPr lang="en-US" dirty="0" smtClean="0"/>
              <a:t>Reasoning </a:t>
            </a:r>
            <a:r>
              <a:rPr lang="en-US" dirty="0"/>
              <a:t>about correctness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4" y="1785678"/>
            <a:ext cx="8692409" cy="206466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C538-CB0C-6042-B4CC-A78E872CA4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32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Design Principle: Do not wait for remote </a:t>
            </a:r>
            <a:r>
              <a:rPr lang="en-US" sz="3600" dirty="0" smtClean="0"/>
              <a:t>completion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418457"/>
            <a:ext cx="8615360" cy="1959764"/>
          </a:xfrm>
        </p:spPr>
        <p:txBody>
          <a:bodyPr/>
          <a:lstStyle/>
          <a:p>
            <a:r>
              <a:rPr lang="en-US" dirty="0"/>
              <a:t>Hence, method invocations should be </a:t>
            </a:r>
            <a:r>
              <a:rPr lang="en-US" dirty="0" smtClean="0"/>
              <a:t>asynchronous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return values </a:t>
            </a:r>
          </a:p>
          <a:p>
            <a:r>
              <a:rPr lang="en-US" dirty="0"/>
              <a:t>Computations are driven by the incoming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Initiated </a:t>
            </a:r>
            <a:r>
              <a:rPr lang="en-US" dirty="0"/>
              <a:t>by the sender or method caller 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5" y="1798799"/>
            <a:ext cx="8520699" cy="202387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B4B2-2C7B-074B-B68B-552850FF2C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8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a Jacobi reduction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15" y="950808"/>
            <a:ext cx="7395028" cy="553005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7B7B-D7FD-4D4E-90EF-E4394C25BA2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1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Methods: Natural Units of Sequential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still have the same sequential semantics</a:t>
            </a:r>
          </a:p>
          <a:p>
            <a:pPr lvl="1"/>
            <a:r>
              <a:rPr lang="en-US" dirty="0" smtClean="0"/>
              <a:t>Atomicity</a:t>
            </a:r>
            <a:r>
              <a:rPr lang="en-US" dirty="0"/>
              <a:t>: methods do not execute in parallel</a:t>
            </a:r>
          </a:p>
          <a:p>
            <a:r>
              <a:rPr lang="en-US" dirty="0"/>
              <a:t>Methods cannot be interrupted or preempted</a:t>
            </a:r>
          </a:p>
          <a:p>
            <a:r>
              <a:rPr lang="en-US" dirty="0"/>
              <a:t>Methods interact and update state of an object in the same way</a:t>
            </a:r>
          </a:p>
          <a:p>
            <a:r>
              <a:rPr lang="en-US" dirty="0"/>
              <a:t>Method sequencing is what changes from sequential computation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0335" b="-10335"/>
          <a:stretch>
            <a:fillRect/>
          </a:stretch>
        </p:blipFill>
        <p:spPr>
          <a:xfrm>
            <a:off x="4376666" y="935846"/>
            <a:ext cx="4767333" cy="545581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5AE3-D499-5C4D-BB64-5FC5F114D78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2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Execution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846082"/>
            <a:ext cx="8615360" cy="3046854"/>
          </a:xfrm>
        </p:spPr>
        <p:txBody>
          <a:bodyPr/>
          <a:lstStyle/>
          <a:p>
            <a:r>
              <a:rPr lang="en-US" dirty="0"/>
              <a:t>Several objects live on a single </a:t>
            </a:r>
            <a:r>
              <a:rPr lang="en-US" i="1" dirty="0"/>
              <a:t>PE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now, think of it as a core (or just “processor”)</a:t>
            </a:r>
          </a:p>
          <a:p>
            <a:r>
              <a:rPr lang="en-US" dirty="0"/>
              <a:t>As a result,</a:t>
            </a:r>
          </a:p>
          <a:p>
            <a:pPr lvl="1"/>
            <a:r>
              <a:rPr lang="en-US" dirty="0" smtClean="0"/>
              <a:t>Method </a:t>
            </a:r>
            <a:r>
              <a:rPr lang="en-US" dirty="0"/>
              <a:t>invocations directed at objects on that processor will have to be stored in a pool,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a user-level scheduler will select one invocation from the queue and runs it to completion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PE is the entity that has one scheduler instance associated with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734" y="3892936"/>
            <a:ext cx="4766279" cy="252160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968F-93A4-C84C-9FC0-6F1C4806BE33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87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Execution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846082"/>
            <a:ext cx="8615360" cy="2177073"/>
          </a:xfrm>
        </p:spPr>
        <p:txBody>
          <a:bodyPr/>
          <a:lstStyle/>
          <a:p>
            <a:r>
              <a:rPr lang="en-US" dirty="0"/>
              <a:t>Execution is </a:t>
            </a:r>
            <a:r>
              <a:rPr lang="en-US" dirty="0" smtClean="0"/>
              <a:t>triggered </a:t>
            </a:r>
            <a:r>
              <a:rPr lang="en-US" dirty="0"/>
              <a:t>by availability of a “message” (a method invocation)</a:t>
            </a:r>
          </a:p>
          <a:p>
            <a:r>
              <a:rPr lang="en-US" dirty="0"/>
              <a:t>When an entry method executes,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may generate messages for other objects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RTS deposits them in the message Q on the target processor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228" y="3166263"/>
            <a:ext cx="5497383" cy="290840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9C1C-6727-C344-B1D9-5F6CCC13E6A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550" y="2750055"/>
            <a:ext cx="866342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Manual: </a:t>
            </a:r>
            <a:r>
              <a:rPr lang="en-US" sz="2100" dirty="0" smtClean="0">
                <a:hlinkClick r:id="rId2" tooltip="http://charm.cs.illinois.edu/manuals/html/charm++/manual.html"/>
              </a:rPr>
              <a:t>http://charm.cs.illinois.edu/manuals/html/charm++/manual.html</a:t>
            </a:r>
            <a:endParaRPr lang="en-US" sz="2100" dirty="0" smtClean="0"/>
          </a:p>
          <a:p>
            <a:pPr algn="ctr"/>
            <a:endParaRPr lang="en-US" sz="2100" dirty="0"/>
          </a:p>
          <a:p>
            <a:pPr algn="ctr"/>
            <a:r>
              <a:rPr lang="en-US" sz="2100" dirty="0" smtClean="0"/>
              <a:t>Installation</a:t>
            </a:r>
            <a:r>
              <a:rPr lang="en-US" sz="2100" dirty="0"/>
              <a:t>: </a:t>
            </a:r>
            <a:r>
              <a:rPr lang="en-US" sz="2100" dirty="0">
                <a:hlinkClick r:id="rId3"/>
              </a:rPr>
              <a:t>http://charm.cs.illinois.edu/manuals/html/charm++/A.html</a:t>
            </a:r>
            <a:r>
              <a:rPr lang="en-US" sz="2100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B537-EEC6-A84A-9C51-603D8E7685E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2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5A094-9275-C84D-84D4-E4C2DFD8E1D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Harnessing Parallelism: Challenges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Trends in System </a:t>
            </a:r>
            <a:r>
              <a:rPr lang="en-US" sz="2200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Frequencies have stopped increasing </a:t>
            </a:r>
            <a:endParaRPr lang="en-US" dirty="0" smtClean="0"/>
          </a:p>
          <a:p>
            <a:r>
              <a:rPr lang="en-US" dirty="0" smtClean="0"/>
              <a:t>Memory </a:t>
            </a:r>
            <a:r>
              <a:rPr lang="en-US" dirty="0"/>
              <a:t>costs are high </a:t>
            </a:r>
          </a:p>
          <a:p>
            <a:pPr lvl="1"/>
            <a:r>
              <a:rPr lang="en-US" dirty="0" smtClean="0"/>
              <a:t>Relatively </a:t>
            </a:r>
            <a:r>
              <a:rPr lang="en-US" dirty="0"/>
              <a:t>low per core memory </a:t>
            </a:r>
            <a:endParaRPr lang="en-US" dirty="0" smtClean="0"/>
          </a:p>
          <a:p>
            <a:r>
              <a:rPr lang="en-US" dirty="0" smtClean="0"/>
              <a:t>Increasing </a:t>
            </a:r>
            <a:r>
              <a:rPr lang="en-US" dirty="0"/>
              <a:t>heterogeneity </a:t>
            </a:r>
          </a:p>
          <a:p>
            <a:pPr lvl="1"/>
            <a:r>
              <a:rPr lang="en-US" dirty="0" smtClean="0"/>
              <a:t>Accelerators</a:t>
            </a:r>
            <a:r>
              <a:rPr lang="en-US" dirty="0"/>
              <a:t>, </a:t>
            </a:r>
            <a:r>
              <a:rPr lang="en-US" dirty="0" smtClean="0"/>
              <a:t>SMT</a:t>
            </a:r>
          </a:p>
          <a:p>
            <a:r>
              <a:rPr lang="en-US" dirty="0" smtClean="0"/>
              <a:t>Energy</a:t>
            </a:r>
            <a:r>
              <a:rPr lang="en-US" dirty="0"/>
              <a:t>, power, and thermal considerations </a:t>
            </a:r>
            <a:endParaRPr lang="en-US" dirty="0" smtClean="0"/>
          </a:p>
          <a:p>
            <a:r>
              <a:rPr lang="en-US" dirty="0" smtClean="0"/>
              <a:t>Frequent </a:t>
            </a:r>
            <a:r>
              <a:rPr lang="en-US" dirty="0"/>
              <a:t>component failures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4983-29CA-804F-B0C2-861AD8815D43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Harnessing Parallelism: Challenges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000" dirty="0"/>
              <a:t>Trends in System Architecture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However, compute resources are not faster cores, but more cores </a:t>
            </a:r>
          </a:p>
          <a:p>
            <a:r>
              <a:rPr lang="en-US" sz="2400" dirty="0"/>
              <a:t>Unprecedented levels of available concurrency </a:t>
            </a:r>
          </a:p>
          <a:p>
            <a:pPr lvl="1"/>
            <a:r>
              <a:rPr lang="en-US" sz="2000" dirty="0" smtClean="0"/>
              <a:t>IBM </a:t>
            </a:r>
            <a:r>
              <a:rPr lang="en-US" sz="2000" dirty="0"/>
              <a:t>BG/Q </a:t>
            </a:r>
          </a:p>
          <a:p>
            <a:pPr lvl="2"/>
            <a:r>
              <a:rPr lang="en-US" sz="1800" dirty="0" smtClean="0"/>
              <a:t>‘</a:t>
            </a:r>
            <a:r>
              <a:rPr lang="en-US" sz="1800" dirty="0"/>
              <a:t>Sequoia’: 1,572,864 cores </a:t>
            </a:r>
          </a:p>
          <a:p>
            <a:pPr lvl="2"/>
            <a:r>
              <a:rPr lang="en-US" sz="1800" dirty="0" smtClean="0"/>
              <a:t>‘</a:t>
            </a:r>
            <a:r>
              <a:rPr lang="en-US" sz="1800" dirty="0"/>
              <a:t>Mira’: 786,432 cores </a:t>
            </a:r>
          </a:p>
          <a:p>
            <a:pPr lvl="1"/>
            <a:r>
              <a:rPr lang="en-US" sz="2000" dirty="0" smtClean="0"/>
              <a:t>Cray </a:t>
            </a:r>
            <a:endParaRPr lang="en-US" sz="2000" dirty="0"/>
          </a:p>
          <a:p>
            <a:pPr lvl="2"/>
            <a:r>
              <a:rPr lang="en-US" sz="1800" dirty="0" smtClean="0"/>
              <a:t>XE6</a:t>
            </a:r>
            <a:r>
              <a:rPr lang="en-US" sz="1800" dirty="0"/>
              <a:t>+XK6 ‘</a:t>
            </a:r>
            <a:r>
              <a:rPr lang="en-US" sz="1800" dirty="0" err="1"/>
              <a:t>Bluewaters</a:t>
            </a:r>
            <a:r>
              <a:rPr lang="en-US" sz="1800" dirty="0"/>
              <a:t>‘: 386,816 </a:t>
            </a:r>
            <a:r>
              <a:rPr lang="en-US" sz="1800" dirty="0" smtClean="0"/>
              <a:t>cores </a:t>
            </a:r>
            <a:endParaRPr lang="en-US" sz="1800" dirty="0"/>
          </a:p>
          <a:p>
            <a:pPr lvl="2"/>
            <a:r>
              <a:rPr lang="en-US" sz="1800" dirty="0" smtClean="0"/>
              <a:t>XK6 </a:t>
            </a:r>
            <a:r>
              <a:rPr lang="en-US" sz="1800" dirty="0"/>
              <a:t>‘Titan’: 299,008 cores </a:t>
            </a:r>
          </a:p>
          <a:p>
            <a:pPr lvl="1"/>
            <a:r>
              <a:rPr lang="en-US" sz="2000" dirty="0" smtClean="0"/>
              <a:t>K </a:t>
            </a:r>
            <a:r>
              <a:rPr lang="en-US" sz="2000" dirty="0"/>
              <a:t>Supercomputer: 705,024 cores </a:t>
            </a:r>
            <a:endParaRPr lang="en-US" sz="2000" dirty="0" smtClean="0"/>
          </a:p>
          <a:p>
            <a:r>
              <a:rPr lang="en-US" sz="2400" dirty="0" smtClean="0"/>
              <a:t>Mid</a:t>
            </a:r>
            <a:r>
              <a:rPr lang="en-US" sz="2400" dirty="0"/>
              <a:t>-size clusters will be ubiquitous </a:t>
            </a:r>
          </a:p>
          <a:p>
            <a:endParaRPr lang="en-US" sz="2400" dirty="0"/>
          </a:p>
        </p:txBody>
      </p:sp>
      <p:pic>
        <p:nvPicPr>
          <p:cNvPr id="8" name="Content Placeholder 7" descr="mira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3" b="11623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thread of execution has to:</a:t>
            </a:r>
          </a:p>
          <a:p>
            <a:pPr lvl="1"/>
            <a:r>
              <a:rPr lang="en-US" dirty="0" smtClean="0"/>
              <a:t>Operate on lesser data</a:t>
            </a:r>
          </a:p>
          <a:p>
            <a:pPr lvl="1"/>
            <a:r>
              <a:rPr lang="en-US" dirty="0" smtClean="0"/>
              <a:t>Wait relatively longer for remote data</a:t>
            </a:r>
          </a:p>
          <a:p>
            <a:r>
              <a:rPr lang="en-US" dirty="0" smtClean="0"/>
              <a:t>Have to operate in </a:t>
            </a:r>
            <a:r>
              <a:rPr lang="en-US" b="1" dirty="0" smtClean="0"/>
              <a:t>strong scaling</a:t>
            </a:r>
            <a:r>
              <a:rPr lang="en-US" dirty="0" smtClean="0"/>
              <a:t> regime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9878-E4FC-4B4F-8757-96654B5071D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1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Harnessing Parallelism: Challenges </a:t>
            </a:r>
            <a:br>
              <a:rPr lang="en-US" sz="3600" dirty="0"/>
            </a:br>
            <a:r>
              <a:rPr lang="en-US" sz="2200" dirty="0" smtClean="0"/>
              <a:t>Next-generation Applications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for strong scaling</a:t>
            </a:r>
          </a:p>
          <a:p>
            <a:pPr lvl="1"/>
            <a:r>
              <a:rPr lang="en-US" dirty="0" smtClean="0"/>
              <a:t>Faster solutions (not just larger problems)</a:t>
            </a:r>
          </a:p>
          <a:p>
            <a:r>
              <a:rPr lang="en-US" dirty="0" smtClean="0"/>
              <a:t>Application Characteristics</a:t>
            </a:r>
          </a:p>
          <a:p>
            <a:pPr lvl="1"/>
            <a:r>
              <a:rPr lang="en-US" dirty="0" smtClean="0"/>
              <a:t>Multi-resolution</a:t>
            </a:r>
          </a:p>
          <a:p>
            <a:pPr lvl="2"/>
            <a:r>
              <a:rPr lang="en-US" dirty="0" smtClean="0"/>
              <a:t>Adaptive, spatial and temporal resolutions</a:t>
            </a:r>
          </a:p>
          <a:p>
            <a:pPr lvl="2"/>
            <a:r>
              <a:rPr lang="en-US" dirty="0" smtClean="0"/>
              <a:t>Dynamic/adaptive refinements: to handle application variation</a:t>
            </a:r>
          </a:p>
          <a:p>
            <a:pPr lvl="1"/>
            <a:r>
              <a:rPr lang="en-US" dirty="0" smtClean="0"/>
              <a:t>Multi-module (multi-physics)</a:t>
            </a:r>
          </a:p>
          <a:p>
            <a:pPr lvl="2"/>
            <a:r>
              <a:rPr lang="en-US" dirty="0" smtClean="0"/>
              <a:t>Complex physics in multiple, interacting modules</a:t>
            </a:r>
          </a:p>
          <a:p>
            <a:pPr lvl="1"/>
            <a:r>
              <a:rPr lang="en-US" dirty="0" smtClean="0"/>
              <a:t>Adapt to a volatile computational environment</a:t>
            </a:r>
          </a:p>
          <a:p>
            <a:pPr lvl="1"/>
            <a:r>
              <a:rPr lang="en-US" dirty="0" smtClean="0"/>
              <a:t>Exploit heterogeneous architecture</a:t>
            </a:r>
          </a:p>
          <a:p>
            <a:pPr lvl="1"/>
            <a:r>
              <a:rPr lang="en-US" dirty="0" smtClean="0"/>
              <a:t>Deal with thermal and energy considerations</a:t>
            </a:r>
          </a:p>
          <a:p>
            <a:r>
              <a:rPr lang="en-US" dirty="0" smtClean="0"/>
              <a:t>So? Consequences:</a:t>
            </a:r>
          </a:p>
          <a:p>
            <a:pPr lvl="1"/>
            <a:r>
              <a:rPr lang="en-US" dirty="0" smtClean="0"/>
              <a:t>Must support automated resource management</a:t>
            </a:r>
          </a:p>
          <a:p>
            <a:pPr lvl="1"/>
            <a:r>
              <a:rPr lang="en-US" dirty="0" smtClean="0"/>
              <a:t>Must support interoperability and parallel 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481D-820C-BD47-8A20-F66B1E586D0A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6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Harnessing Parallelism: Challenges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Programming Models: MPI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successful</a:t>
            </a:r>
          </a:p>
          <a:p>
            <a:r>
              <a:rPr lang="en-US" dirty="0"/>
              <a:t>Universally used</a:t>
            </a:r>
          </a:p>
          <a:p>
            <a:r>
              <a:rPr lang="en-US" dirty="0"/>
              <a:t>Has supported application evolution from </a:t>
            </a:r>
            <a:r>
              <a:rPr lang="en-US" dirty="0" err="1"/>
              <a:t>gigascale</a:t>
            </a:r>
            <a:r>
              <a:rPr lang="en-US" dirty="0"/>
              <a:t> to </a:t>
            </a:r>
            <a:r>
              <a:rPr lang="en-US" dirty="0" err="1"/>
              <a:t>petascale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Library</a:t>
            </a:r>
            <a:endParaRPr lang="en-US" dirty="0"/>
          </a:p>
          <a:p>
            <a:r>
              <a:rPr lang="en-US" dirty="0"/>
              <a:t>Communication primitives</a:t>
            </a:r>
          </a:p>
          <a:p>
            <a:endParaRPr lang="en-US" dirty="0" smtClean="0"/>
          </a:p>
          <a:p>
            <a:r>
              <a:rPr lang="en-US" dirty="0" smtClean="0"/>
              <a:t>MPI </a:t>
            </a:r>
            <a:r>
              <a:rPr lang="en-US" dirty="0"/>
              <a:t>does not directly support automated resource management (e.g. load balancing, fault tolerance,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E3A6-73AF-3C4A-BF08-3ECAB60FC972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9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423977"/>
            <a:ext cx="9144000" cy="61555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5100" baseline="30000" dirty="0">
                <a:latin typeface="Times New Roman"/>
                <a:cs typeface="Times New Roman"/>
              </a:rPr>
              <a:t>Charm++ builds upon a proven approach: objects</a:t>
            </a:r>
            <a:endParaRPr lang="en-US" sz="5100" dirty="0"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6445-942B-3D4F-9A75-1806446203C4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2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Stuff you already know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Benefits of Object-based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5" y="935846"/>
            <a:ext cx="8615360" cy="212511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Objects encapsulate data</a:t>
            </a:r>
          </a:p>
          <a:p>
            <a:r>
              <a:rPr lang="en-US" dirty="0"/>
              <a:t>Methods represent functionality relevant to that data</a:t>
            </a:r>
          </a:p>
          <a:p>
            <a:r>
              <a:rPr lang="en-US" dirty="0"/>
              <a:t>Method invocations can modify / update state of the object / data </a:t>
            </a:r>
            <a:endParaRPr lang="en-US" dirty="0" smtClean="0"/>
          </a:p>
          <a:p>
            <a:r>
              <a:rPr lang="en-US" dirty="0" smtClean="0"/>
              <a:t>Computation </a:t>
            </a:r>
            <a:r>
              <a:rPr lang="en-US" dirty="0"/>
              <a:t>can be expressed in terms of objects interacting via method invocations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5224377"/>
            <a:ext cx="8615360" cy="11914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Nothing new</a:t>
            </a:r>
          </a:p>
          <a:p>
            <a:r>
              <a:rPr lang="en-US" dirty="0"/>
              <a:t>Still quite uncommon in HPC code</a:t>
            </a:r>
          </a:p>
          <a:p>
            <a:r>
              <a:rPr lang="en-US" dirty="0"/>
              <a:t>Its not about language syntax. Its about program structure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61865" y="3076489"/>
            <a:ext cx="8615360" cy="1986590"/>
          </a:xfrm>
        </p:spPr>
        <p:txBody>
          <a:bodyPr>
            <a:normAutofit/>
          </a:bodyPr>
          <a:lstStyle/>
          <a:p>
            <a:r>
              <a:rPr lang="en-US" dirty="0"/>
              <a:t>Methods are natural units of sequential computation on object data </a:t>
            </a:r>
            <a:endParaRPr lang="en-US" dirty="0" smtClean="0"/>
          </a:p>
          <a:p>
            <a:r>
              <a:rPr lang="en-US" dirty="0" smtClean="0"/>
              <a:t>Thoughtful </a:t>
            </a:r>
            <a:r>
              <a:rPr lang="en-US" dirty="0"/>
              <a:t>design yields focused methods with single purpose </a:t>
            </a:r>
            <a:endParaRPr lang="en-US" dirty="0" smtClean="0"/>
          </a:p>
          <a:p>
            <a:r>
              <a:rPr lang="en-US" dirty="0" smtClean="0"/>
              <a:t>Naturally </a:t>
            </a:r>
            <a:r>
              <a:rPr lang="en-US" dirty="0"/>
              <a:t>expresses an object’s response to inputs (signals / data)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DE58-EB0D-8D49-81F3-C834FB63B2F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2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15512</TotalTime>
  <Words>1054</Words>
  <Application>Microsoft Macintosh PowerPoint</Application>
  <PresentationFormat>On-screen Show (4:3)</PresentationFormat>
  <Paragraphs>210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Programming with Parallel Migratable Objects</vt:lpstr>
      <vt:lpstr>PowerPoint Presentation</vt:lpstr>
      <vt:lpstr>Outline</vt:lpstr>
      <vt:lpstr>Harnessing Parallelism: Challenges  Trends in System Architecture</vt:lpstr>
      <vt:lpstr>Harnessing Parallelism: Challenges  Trends in System Architecture</vt:lpstr>
      <vt:lpstr>Harnessing Parallelism: Challenges  Next-generation Applications</vt:lpstr>
      <vt:lpstr>Harnessing Parallelism: Challenges Programming Models: MPI</vt:lpstr>
      <vt:lpstr>PowerPoint Presentation</vt:lpstr>
      <vt:lpstr>Stuff you already know  Benefits of Object-based code </vt:lpstr>
      <vt:lpstr>Globally-Visible Objects: Chares and Proxies</vt:lpstr>
      <vt:lpstr>Globally-Visible Methods: Entry Methods</vt:lpstr>
      <vt:lpstr>Method-Driven Asynchronous Communication</vt:lpstr>
      <vt:lpstr>Design Principle: Do not wait for remote completion</vt:lpstr>
      <vt:lpstr>For example, a Jacobi reduction</vt:lpstr>
      <vt:lpstr>Methods: Natural Units of Sequential Computation</vt:lpstr>
      <vt:lpstr>The Execution Model</vt:lpstr>
      <vt:lpstr>The Execution Model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268</cp:revision>
  <dcterms:created xsi:type="dcterms:W3CDTF">2014-08-04T16:19:24Z</dcterms:created>
  <dcterms:modified xsi:type="dcterms:W3CDTF">2014-09-10T13:58:58Z</dcterms:modified>
</cp:coreProperties>
</file>