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3"/>
  </p:notesMasterIdLst>
  <p:handoutMasterIdLst>
    <p:handoutMasterId r:id="rId24"/>
  </p:handoutMasterIdLst>
  <p:sldIdLst>
    <p:sldId id="462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Memory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Objects’ memory </a:t>
            </a:r>
            <a:r>
              <a:rPr lang="en-US" dirty="0" smtClean="0"/>
              <a:t>buffers </a:t>
            </a:r>
            <a:r>
              <a:rPr lang="en-US" dirty="0"/>
              <a:t>disjoint</a:t>
            </a:r>
          </a:p>
          <a:p>
            <a:r>
              <a:rPr lang="en-US" dirty="0"/>
              <a:t>Communication will leverage </a:t>
            </a:r>
            <a:r>
              <a:rPr lang="en-US" dirty="0" err="1"/>
              <a:t>refcounted</a:t>
            </a:r>
            <a:r>
              <a:rPr lang="en-US" dirty="0"/>
              <a:t> message pointers to avoid copying</a:t>
            </a:r>
          </a:p>
          <a:p>
            <a:r>
              <a:rPr lang="en-US" dirty="0"/>
              <a:t>Avoids packing/unpacking within node</a:t>
            </a:r>
          </a:p>
          <a:p>
            <a:r>
              <a:rPr lang="en-US" dirty="0"/>
              <a:t>Single copy of node level read only structures </a:t>
            </a:r>
            <a:endParaRPr lang="en-US" dirty="0" smtClean="0"/>
          </a:p>
          <a:p>
            <a:r>
              <a:rPr lang="en-US" dirty="0" smtClean="0"/>
              <a:t>Dedicated </a:t>
            </a:r>
            <a:r>
              <a:rPr lang="en-US" dirty="0"/>
              <a:t>thread for intra-node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applications, load patterns </a:t>
            </a:r>
            <a:r>
              <a:rPr lang="en-US" dirty="0" smtClean="0"/>
              <a:t>don’t </a:t>
            </a:r>
            <a:r>
              <a:rPr lang="en-US" dirty="0"/>
              <a:t>change much as computation progresses</a:t>
            </a:r>
          </a:p>
          <a:p>
            <a:pPr lvl="1"/>
            <a:r>
              <a:rPr lang="en-US" dirty="0" smtClean="0"/>
              <a:t>You</a:t>
            </a:r>
            <a:r>
              <a:rPr lang="en-US" dirty="0"/>
              <a:t>, the programmer, may want to control which </a:t>
            </a:r>
            <a:r>
              <a:rPr lang="en-US" dirty="0" err="1"/>
              <a:t>chare</a:t>
            </a:r>
            <a:r>
              <a:rPr lang="en-US" dirty="0"/>
              <a:t> lives on which processors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also true when load may evolve over time, but you want to control initial placement of </a:t>
            </a:r>
            <a:r>
              <a:rPr lang="en-US" dirty="0" err="1"/>
              <a:t>chares</a:t>
            </a:r>
            <a:endParaRPr lang="en-US" dirty="0"/>
          </a:p>
          <a:p>
            <a:r>
              <a:rPr lang="en-US" dirty="0"/>
              <a:t>The feature in Charm++ for this purpose is called Map Objects</a:t>
            </a:r>
          </a:p>
          <a:p>
            <a:pPr lvl="1"/>
            <a:r>
              <a:rPr lang="en-US" dirty="0" smtClean="0"/>
              <a:t>Sec</a:t>
            </a:r>
            <a:r>
              <a:rPr lang="en-US" dirty="0"/>
              <a:t>. 13.2.2 of the Charm++ manual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extra copy</a:t>
            </a:r>
          </a:p>
          <a:p>
            <a:r>
              <a:rPr lang="en-US" dirty="0"/>
              <a:t>Can be custom packed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Useful for transfer of complex data structures</a:t>
            </a:r>
          </a:p>
          <a:p>
            <a:r>
              <a:rPr lang="en-US" dirty="0"/>
              <a:t>It provides explicit control for the application over allocation, reuse, and scope</a:t>
            </a:r>
          </a:p>
          <a:p>
            <a:r>
              <a:rPr lang="en-US" dirty="0"/>
              <a:t>Encapsulates variable size quantities</a:t>
            </a:r>
          </a:p>
          <a:p>
            <a:r>
              <a:rPr lang="en-US" dirty="0"/>
              <a:t>Execution order of messages in the queue can be prioritized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6"/>
            <a:ext cx="8615360" cy="1779435"/>
          </a:xfrm>
        </p:spPr>
        <p:txBody>
          <a:bodyPr/>
          <a:lstStyle/>
          <a:p>
            <a:r>
              <a:rPr lang="en-US" dirty="0"/>
              <a:t>Like 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PE</a:t>
            </a:r>
          </a:p>
          <a:p>
            <a:r>
              <a:rPr lang="en-US" dirty="0"/>
              <a:t>Encapsulate processor local data</a:t>
            </a:r>
          </a:p>
          <a:p>
            <a:r>
              <a:rPr lang="en-US" dirty="0"/>
              <a:t>May access the local member as a regular C++ object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.ci file,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2794000"/>
            <a:ext cx="8615360" cy="2644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group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ExampleGroup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Interface specifications as for normal </a:t>
            </a:r>
            <a:r>
              <a:rPr lang="en-US" i="1" dirty="0" err="1">
                <a:latin typeface="Consolas"/>
                <a:cs typeface="Consolas"/>
              </a:rPr>
              <a:t>chares</a:t>
            </a:r>
            <a:r>
              <a:rPr lang="en-US" i="1" dirty="0">
                <a:latin typeface="Consolas"/>
                <a:cs typeface="Consolas"/>
              </a:rPr>
              <a:t>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For instance, the constructor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 err="1">
                <a:latin typeface="Consolas"/>
                <a:cs typeface="Consolas"/>
              </a:rPr>
              <a:t>ExampleGroup</a:t>
            </a:r>
            <a:r>
              <a:rPr lang="en-US" dirty="0">
                <a:latin typeface="Consolas"/>
                <a:cs typeface="Consolas"/>
              </a:rPr>
              <a:t>(parameters1);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and an entry method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someEntryMethod</a:t>
            </a:r>
            <a:r>
              <a:rPr lang="en-US" dirty="0">
                <a:latin typeface="Consolas"/>
                <a:cs typeface="Consolas"/>
              </a:rPr>
              <a:t>(parameters2);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573059"/>
            <a:ext cx="8615360" cy="607197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difference </a:t>
            </a:r>
            <a:r>
              <a:rPr lang="en-US" dirty="0"/>
              <a:t>in .h and .C file definitions</a:t>
            </a:r>
          </a:p>
        </p:txBody>
      </p:sp>
    </p:spTree>
    <p:extLst>
      <p:ext uri="{BB962C8B-B14F-4D97-AF65-F5344CB8AC3E}">
        <p14:creationId xmlns:p14="http://schemas.microsoft.com/office/powerpoint/2010/main" val="208047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Groups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node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non-</a:t>
            </a:r>
            <a:r>
              <a:rPr lang="en-US" dirty="0" err="1"/>
              <a:t>smp</a:t>
            </a:r>
            <a:r>
              <a:rPr lang="en-US" dirty="0"/>
              <a:t> </a:t>
            </a:r>
            <a:r>
              <a:rPr lang="en-US" dirty="0" smtClean="0"/>
              <a:t>mode </a:t>
            </a:r>
            <a:r>
              <a:rPr lang="en-US" dirty="0"/>
              <a:t>groups and node groups are same </a:t>
            </a:r>
            <a:endParaRPr lang="en-US" dirty="0" smtClean="0"/>
          </a:p>
          <a:p>
            <a:r>
              <a:rPr lang="en-US" dirty="0" smtClean="0"/>
              <a:t>No difference </a:t>
            </a:r>
            <a:r>
              <a:rPr lang="en-US" dirty="0"/>
              <a:t>in .h and .C</a:t>
            </a:r>
          </a:p>
          <a:p>
            <a:r>
              <a:rPr lang="en-US" dirty="0"/>
              <a:t>Creation and usage same as others</a:t>
            </a:r>
          </a:p>
          <a:p>
            <a:r>
              <a:rPr lang="en-US" dirty="0"/>
              <a:t>An entry method on a node-group member may be executed on any PE of the node</a:t>
            </a:r>
          </a:p>
          <a:p>
            <a:r>
              <a:rPr lang="en-US" dirty="0"/>
              <a:t>Concurrent execution of two entry methods of a node-group member may happen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[exclusive] </a:t>
            </a:r>
            <a:r>
              <a:rPr lang="en-US" dirty="0"/>
              <a:t>for entry methods which are unsuitable for reentrance </a:t>
            </a:r>
            <a:r>
              <a:rPr lang="en-US" dirty="0" smtClean="0"/>
              <a:t>safety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3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Entry Method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executed using separate thread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a stack, and may be suspended, for sync methods </a:t>
            </a:r>
            <a:r>
              <a:rPr lang="en-US" dirty="0" smtClean="0"/>
              <a:t>or futures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set stacks size use +</a:t>
            </a:r>
            <a:r>
              <a:rPr lang="en-US" dirty="0" err="1"/>
              <a:t>stacksize</a:t>
            </a:r>
            <a:r>
              <a:rPr lang="en-US" dirty="0"/>
              <a:t> &lt; size in bytes &gt;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sync</a:t>
            </a:r>
            <a:r>
              <a:rPr lang="en-US" dirty="0" smtClean="0"/>
              <a:t> - </a:t>
            </a:r>
            <a:r>
              <a:rPr lang="en-US" dirty="0"/>
              <a:t>returns a value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inline</a:t>
            </a:r>
            <a:r>
              <a:rPr lang="en-US" dirty="0" smtClean="0"/>
              <a:t> entry </a:t>
            </a:r>
            <a:r>
              <a:rPr lang="en-US" dirty="0"/>
              <a:t>method invoked immediately if destination </a:t>
            </a:r>
            <a:r>
              <a:rPr lang="en-US" dirty="0" err="1"/>
              <a:t>chare</a:t>
            </a:r>
            <a:r>
              <a:rPr lang="en-US" dirty="0"/>
              <a:t> on same PE</a:t>
            </a:r>
          </a:p>
          <a:p>
            <a:pPr lvl="1"/>
            <a:r>
              <a:rPr lang="en-US" dirty="0" smtClean="0"/>
              <a:t>blocking </a:t>
            </a:r>
            <a:r>
              <a:rPr lang="en-US" dirty="0"/>
              <a:t>call</a:t>
            </a:r>
          </a:p>
          <a:p>
            <a:r>
              <a:rPr lang="en-US" dirty="0" err="1">
                <a:latin typeface="Lucida Console"/>
                <a:cs typeface="Lucida Console"/>
              </a:rPr>
              <a:t>reductiontarget</a:t>
            </a:r>
            <a:r>
              <a:rPr lang="en-US" dirty="0"/>
              <a:t> target of an array reduction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parameter marshaled arguments </a:t>
            </a:r>
            <a:endParaRPr lang="en-US" dirty="0" smtClean="0"/>
          </a:p>
          <a:p>
            <a:r>
              <a:rPr lang="en-US" dirty="0" err="1" smtClean="0">
                <a:latin typeface="Lucida Console"/>
                <a:cs typeface="Lucida Console"/>
              </a:rPr>
              <a:t>notrace</a:t>
            </a:r>
            <a:r>
              <a:rPr lang="en-US" dirty="0" smtClean="0"/>
              <a:t> </a:t>
            </a:r>
            <a:r>
              <a:rPr lang="en-US" dirty="0"/>
              <a:t>not traced for projections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Entry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expedited</a:t>
            </a:r>
            <a:r>
              <a:rPr lang="en-US" dirty="0"/>
              <a:t> entry method skips the priority-based message queue in Charm++ runtime (for groups)</a:t>
            </a:r>
          </a:p>
          <a:p>
            <a:r>
              <a:rPr lang="en-US" dirty="0">
                <a:latin typeface="Lucida Console"/>
                <a:cs typeface="Lucida Console"/>
              </a:rPr>
              <a:t>immediate</a:t>
            </a:r>
            <a:r>
              <a:rPr lang="en-US" dirty="0"/>
              <a:t> - skips the message scheduling queue (for any </a:t>
            </a:r>
            <a:r>
              <a:rPr lang="en-US" dirty="0" err="1"/>
              <a:t>chare</a:t>
            </a:r>
            <a:r>
              <a:rPr lang="en-US" dirty="0"/>
              <a:t> array)</a:t>
            </a:r>
          </a:p>
          <a:p>
            <a:r>
              <a:rPr lang="en-US" dirty="0" err="1" smtClean="0">
                <a:latin typeface="Lucida Console"/>
                <a:cs typeface="Lucida Console"/>
              </a:rPr>
              <a:t>nokeep</a:t>
            </a:r>
            <a:r>
              <a:rPr lang="en-US" dirty="0" smtClean="0"/>
              <a:t> message </a:t>
            </a:r>
            <a:r>
              <a:rPr lang="en-US" dirty="0"/>
              <a:t>belongs to Charm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exclusive</a:t>
            </a:r>
            <a:r>
              <a:rPr lang="en-US" dirty="0" smtClean="0"/>
              <a:t> mutual </a:t>
            </a:r>
            <a:r>
              <a:rPr lang="en-US" dirty="0"/>
              <a:t>exclusion on execution of entry methods </a:t>
            </a:r>
            <a:r>
              <a:rPr lang="en-US" dirty="0" smtClean="0"/>
              <a:t>on node</a:t>
            </a:r>
            <a:r>
              <a:rPr lang="en-US" dirty="0"/>
              <a:t>-groups</a:t>
            </a:r>
          </a:p>
          <a:p>
            <a:r>
              <a:rPr lang="en-US" dirty="0">
                <a:latin typeface="Lucida Console"/>
                <a:cs typeface="Lucida Console"/>
              </a:rPr>
              <a:t>python</a:t>
            </a:r>
            <a:r>
              <a:rPr lang="en-US" dirty="0"/>
              <a:t> can be called from python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680046"/>
            <a:ext cx="8615360" cy="2521556"/>
          </a:xfrm>
        </p:spPr>
        <p:txBody>
          <a:bodyPr>
            <a:normAutofit/>
          </a:bodyPr>
          <a:lstStyle/>
          <a:p>
            <a:r>
              <a:rPr lang="en-US" dirty="0"/>
              <a:t>It is often convenient to define </a:t>
            </a:r>
            <a:r>
              <a:rPr lang="en-US" dirty="0" err="1"/>
              <a:t>subcollections</a:t>
            </a:r>
            <a:r>
              <a:rPr lang="en-US" dirty="0"/>
              <a:t> of elements within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rows or columns of a 2D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may wish to perform collective operations on the </a:t>
            </a:r>
            <a:r>
              <a:rPr lang="en-US" dirty="0" err="1" smtClean="0"/>
              <a:t>subcollection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(e.g. broadcast, reduction)</a:t>
            </a:r>
          </a:p>
          <a:p>
            <a:r>
              <a:rPr lang="en-US" dirty="0" smtClean="0"/>
              <a:t>Sections </a:t>
            </a:r>
            <a:r>
              <a:rPr lang="en-US" dirty="0"/>
              <a:t>are the standard </a:t>
            </a:r>
            <a:r>
              <a:rPr lang="en-US" dirty="0" err="1"/>
              <a:t>subcollection</a:t>
            </a:r>
            <a:r>
              <a:rPr lang="en-US" dirty="0"/>
              <a:t> construct in Charm++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304355"/>
            <a:ext cx="8615360" cy="89520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CProxySection</a:t>
            </a:r>
            <a:r>
              <a:rPr lang="en-US" sz="1600" dirty="0" err="1">
                <a:latin typeface="Consolas"/>
                <a:cs typeface="Consolas"/>
              </a:rPr>
              <a:t>_</a:t>
            </a:r>
            <a:r>
              <a:rPr lang="en-US" sz="1600" dirty="0" err="1" smtClean="0">
                <a:latin typeface="Consolas"/>
                <a:cs typeface="Consolas"/>
              </a:rPr>
              <a:t>Hello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CProxySection</a:t>
            </a:r>
            <a:r>
              <a:rPr lang="en-US" sz="1600" dirty="0" err="1">
                <a:latin typeface="Consolas"/>
                <a:cs typeface="Consolas"/>
              </a:rPr>
              <a:t>_</a:t>
            </a:r>
            <a:r>
              <a:rPr lang="en-US" sz="1600" dirty="0" err="1" smtClean="0">
                <a:latin typeface="Consolas"/>
                <a:cs typeface="Consolas"/>
              </a:rPr>
              <a:t>Hello</a:t>
            </a:r>
            <a:r>
              <a:rPr lang="en-US" sz="1600" dirty="0">
                <a:latin typeface="Consolas"/>
                <a:cs typeface="Consolas"/>
              </a:rPr>
              <a:t>::</a:t>
            </a:r>
            <a:r>
              <a:rPr lang="en-US" sz="1600" dirty="0" err="1">
                <a:latin typeface="Consolas"/>
                <a:cs typeface="Consolas"/>
              </a:rPr>
              <a:t>ckNew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helloArrayID</a:t>
            </a:r>
            <a:r>
              <a:rPr lang="en-US" sz="1600" dirty="0">
                <a:latin typeface="Consolas"/>
                <a:cs typeface="Consolas"/>
              </a:rPr>
              <a:t>, 0, 9, 1, 0, 19, 2, 0, 29, 2);</a:t>
            </a:r>
          </a:p>
        </p:txBody>
      </p:sp>
    </p:spTree>
    <p:extLst>
      <p:ext uri="{BB962C8B-B14F-4D97-AF65-F5344CB8AC3E}">
        <p14:creationId xmlns:p14="http://schemas.microsoft.com/office/powerpoint/2010/main" val="78828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sync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846058"/>
          </a:xfrm>
        </p:spPr>
        <p:txBody>
          <a:bodyPr>
            <a:normAutofit/>
          </a:bodyPr>
          <a:lstStyle/>
          <a:p>
            <a:pPr marL="277813" indent="-182563"/>
            <a:r>
              <a:rPr lang="en-US" dirty="0"/>
              <a:t>Synchronous as opposed to asynchronous</a:t>
            </a:r>
          </a:p>
          <a:p>
            <a:pPr marL="277813" indent="-182563"/>
            <a:r>
              <a:rPr lang="en-US" dirty="0"/>
              <a:t>They return a value - always a </a:t>
            </a:r>
            <a:r>
              <a:rPr lang="en-US" dirty="0">
                <a:latin typeface="Lucida Console"/>
                <a:cs typeface="Lucida Console"/>
              </a:rPr>
              <a:t>message</a:t>
            </a:r>
            <a:r>
              <a:rPr lang="en-US" dirty="0"/>
              <a:t> type </a:t>
            </a:r>
            <a:endParaRPr lang="en-US" dirty="0" smtClean="0"/>
          </a:p>
          <a:p>
            <a:pPr marL="277813" indent="-182563"/>
            <a:r>
              <a:rPr lang="en-US" dirty="0" smtClean="0"/>
              <a:t>Other </a:t>
            </a:r>
            <a:r>
              <a:rPr lang="en-US" dirty="0"/>
              <a:t>than that, just like any other entry method:</a:t>
            </a:r>
          </a:p>
          <a:p>
            <a:pPr marL="0" indent="0">
              <a:buNone/>
            </a:pPr>
            <a:r>
              <a:rPr lang="en-US" dirty="0"/>
              <a:t>In the interface file: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3779" y="2792747"/>
            <a:ext cx="8615360" cy="55746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[</a:t>
            </a:r>
            <a:r>
              <a:rPr lang="en-US" b="1" dirty="0">
                <a:latin typeface="Consolas"/>
                <a:cs typeface="Consolas"/>
              </a:rPr>
              <a:t>sync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 ∗ f(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A[2∗m],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 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5371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C++ file: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79205" y="4120542"/>
            <a:ext cx="8615360" cy="218861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 ∗f(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X[],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size)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m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(..);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m;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2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Threaded methods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method that calls a sync method must be able to suspend:</a:t>
            </a:r>
          </a:p>
          <a:p>
            <a:pPr lvl="1"/>
            <a:r>
              <a:rPr lang="en-US" dirty="0" smtClean="0"/>
              <a:t>Needs </a:t>
            </a:r>
            <a:r>
              <a:rPr lang="en-US" dirty="0"/>
              <a:t>to be declared as a </a:t>
            </a:r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method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threaded method of a </a:t>
            </a:r>
            <a:r>
              <a:rPr lang="en-US" dirty="0" err="1"/>
              <a:t>chare</a:t>
            </a:r>
            <a:r>
              <a:rPr lang="en-US" dirty="0"/>
              <a:t> C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suspend, without blocking the processor</a:t>
            </a:r>
          </a:p>
          <a:p>
            <a:pPr lvl="2"/>
            <a:r>
              <a:rPr lang="en-US" dirty="0" smtClean="0"/>
              <a:t>Other </a:t>
            </a:r>
            <a:r>
              <a:rPr lang="en-US" dirty="0" err="1"/>
              <a:t>chares</a:t>
            </a:r>
            <a:r>
              <a:rPr lang="en-US" dirty="0"/>
              <a:t> can then be executed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other methods of </a:t>
            </a:r>
            <a:r>
              <a:rPr lang="en-US" dirty="0" err="1"/>
              <a:t>chare</a:t>
            </a:r>
            <a:r>
              <a:rPr lang="en-US" dirty="0"/>
              <a:t> C can be executed</a:t>
            </a:r>
          </a:p>
          <a:p>
            <a:r>
              <a:rPr lang="en-US" dirty="0"/>
              <a:t>Low level thread operations for advanced users: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CthThread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CthSelf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CthAwaken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CthThread</a:t>
            </a:r>
            <a:r>
              <a:rPr lang="en-US" dirty="0">
                <a:latin typeface="Consolas"/>
                <a:cs typeface="Consolas"/>
              </a:rPr>
              <a:t> t)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CthYield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CthSuspend</a:t>
            </a:r>
            <a:r>
              <a:rPr lang="en-US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1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Parallel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very </a:t>
            </a:r>
            <a:r>
              <a:rPr lang="en-US" dirty="0" smtClean="0"/>
              <a:t>difficult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typical “</a:t>
            </a:r>
            <a:r>
              <a:rPr lang="en-US" dirty="0" err="1"/>
              <a:t>printf</a:t>
            </a:r>
            <a:r>
              <a:rPr lang="en-US" dirty="0"/>
              <a:t>” strategy may be </a:t>
            </a:r>
            <a:r>
              <a:rPr lang="en-US" dirty="0" smtClean="0"/>
              <a:t>insufficient </a:t>
            </a:r>
          </a:p>
          <a:p>
            <a:r>
              <a:rPr lang="en-US" dirty="0" smtClean="0"/>
              <a:t>Using </a:t>
            </a:r>
            <a:r>
              <a:rPr lang="en-US" dirty="0" err="1"/>
              <a:t>gdb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easy with Charm++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run the application with the ++debug command line parameter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 err="1"/>
              <a:t>gdb</a:t>
            </a:r>
            <a:r>
              <a:rPr lang="en-US" dirty="0"/>
              <a:t> window for each PE will open through X (and can be forwarded) </a:t>
            </a:r>
          </a:p>
          <a:p>
            <a:pPr lvl="2"/>
            <a:r>
              <a:rPr lang="en-US" dirty="0" smtClean="0"/>
              <a:t>Not </a:t>
            </a:r>
            <a:r>
              <a:rPr lang="en-US" dirty="0"/>
              <a:t>very scalable </a:t>
            </a:r>
          </a:p>
          <a:p>
            <a:r>
              <a:rPr lang="en-US" dirty="0"/>
              <a:t>We have developed a scalable tool for debugging Charm++ applications </a:t>
            </a:r>
          </a:p>
          <a:p>
            <a:pPr lvl="1"/>
            <a:r>
              <a:rPr lang="en-US" dirty="0" smtClean="0"/>
              <a:t>It’s interactive</a:t>
            </a:r>
            <a:endParaRPr lang="en-US" dirty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change message order to find bugs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What-if” scenarios can be explored using provisional message </a:t>
            </a:r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can be tracked to find memory leaks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Customized Load Balancers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229391"/>
            <a:ext cx="8615359" cy="4096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Statistics collected by Charm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1639049"/>
            <a:ext cx="8615359" cy="327858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LDStats</a:t>
            </a:r>
            <a:r>
              <a:rPr lang="en-US" dirty="0">
                <a:latin typeface="Consolas"/>
                <a:cs typeface="Consolas"/>
              </a:rPr>
              <a:t> { </a:t>
            </a:r>
            <a:r>
              <a:rPr lang="en-US" i="1" dirty="0">
                <a:latin typeface="Consolas"/>
                <a:cs typeface="Consolas"/>
              </a:rPr>
              <a:t>// load balancing database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ProcStats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</a:t>
            </a:r>
            <a:r>
              <a:rPr lang="en-US" dirty="0" err="1">
                <a:latin typeface="Consolas"/>
                <a:cs typeface="Consolas"/>
              </a:rPr>
              <a:t>procs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//statistics of PEs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count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n_objs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n_migrateobjs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LDObjData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objData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//info regarding </a:t>
            </a:r>
            <a:r>
              <a:rPr lang="en-US" i="1" dirty="0" err="1">
                <a:latin typeface="Consolas"/>
                <a:cs typeface="Consolas"/>
              </a:rPr>
              <a:t>chares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n_comm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LDCommData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commData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//communication information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</a:t>
            </a:r>
            <a:r>
              <a:rPr lang="en-US" dirty="0" err="1" smtClean="0">
                <a:latin typeface="Consolas"/>
                <a:cs typeface="Consolas"/>
              </a:rPr>
              <a:t>from_proc</a:t>
            </a:r>
            <a:r>
              <a:rPr lang="en-US" dirty="0">
                <a:latin typeface="Consolas"/>
                <a:cs typeface="Consolas"/>
              </a:rPr>
              <a:t>, ∗</a:t>
            </a:r>
            <a:r>
              <a:rPr lang="en-US" dirty="0" err="1" smtClean="0">
                <a:latin typeface="Consolas"/>
                <a:cs typeface="Consolas"/>
              </a:rPr>
              <a:t>to_proc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//residence </a:t>
            </a:r>
            <a:r>
              <a:rPr lang="en-US" i="1" dirty="0" smtClean="0">
                <a:latin typeface="Consolas"/>
                <a:cs typeface="Consolas"/>
              </a:rPr>
              <a:t>of </a:t>
            </a:r>
            <a:r>
              <a:rPr lang="en-US" dirty="0" err="1" smtClean="0">
                <a:latin typeface="Consolas"/>
                <a:cs typeface="Consolas"/>
              </a:rPr>
              <a:t>chares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4935360"/>
            <a:ext cx="8615359" cy="1136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LDStats</a:t>
            </a:r>
            <a:r>
              <a:rPr lang="en-US" dirty="0"/>
              <a:t>, </a:t>
            </a:r>
            <a:r>
              <a:rPr lang="en-US" dirty="0" err="1"/>
              <a:t>ProcArray</a:t>
            </a:r>
            <a:r>
              <a:rPr lang="en-US" dirty="0"/>
              <a:t> and </a:t>
            </a:r>
            <a:r>
              <a:rPr lang="en-US" dirty="0" err="1"/>
              <a:t>ObjGraph</a:t>
            </a:r>
            <a:r>
              <a:rPr lang="en-US" dirty="0"/>
              <a:t> for processor load and communication statistics</a:t>
            </a:r>
          </a:p>
          <a:p>
            <a:r>
              <a:rPr lang="en-US" i="1" dirty="0"/>
              <a:t>work</a:t>
            </a:r>
            <a:r>
              <a:rPr lang="en-US" dirty="0"/>
              <a:t> is the function invoked by Charm RTS to perform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33918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is a production-ready parallel programming system 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mostly in C++</a:t>
            </a:r>
          </a:p>
          <a:p>
            <a:r>
              <a:rPr lang="en-US" dirty="0"/>
              <a:t>Very powerful runtime system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load balancing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overlap of computation and communication </a:t>
            </a:r>
            <a:endParaRPr lang="en-US" dirty="0" smtClean="0"/>
          </a:p>
          <a:p>
            <a:pPr lvl="1"/>
            <a:r>
              <a:rPr lang="en-US" dirty="0" smtClean="0"/>
              <a:t>Fault </a:t>
            </a:r>
            <a:r>
              <a:rPr lang="en-US" dirty="0"/>
              <a:t>tolerance built in</a:t>
            </a:r>
          </a:p>
          <a:p>
            <a:r>
              <a:rPr lang="en-US" dirty="0"/>
              <a:t>Topics we did not cover:</a:t>
            </a:r>
          </a:p>
          <a:p>
            <a:pPr lvl="1"/>
            <a:r>
              <a:rPr lang="en-US" dirty="0" smtClean="0"/>
              <a:t>Many different </a:t>
            </a:r>
            <a:r>
              <a:rPr lang="en-US" dirty="0"/>
              <a:t>types of load balancers </a:t>
            </a:r>
            <a:endParaRPr lang="en-US" dirty="0" smtClean="0"/>
          </a:p>
          <a:p>
            <a:pPr lvl="1"/>
            <a:r>
              <a:rPr lang="en-US" dirty="0" smtClean="0"/>
              <a:t>Threaded </a:t>
            </a:r>
            <a:r>
              <a:rPr lang="en-US" dirty="0"/>
              <a:t>methods in detail</a:t>
            </a:r>
          </a:p>
          <a:p>
            <a:pPr lvl="1"/>
            <a:r>
              <a:rPr lang="en-US" dirty="0" smtClean="0"/>
              <a:t>Futures</a:t>
            </a:r>
            <a:endParaRPr lang="en-US" dirty="0"/>
          </a:p>
          <a:p>
            <a:pPr lvl="1"/>
            <a:r>
              <a:rPr lang="en-US" dirty="0" smtClean="0"/>
              <a:t>Accelerator </a:t>
            </a:r>
            <a:r>
              <a:rPr lang="en-US" dirty="0"/>
              <a:t>support</a:t>
            </a:r>
          </a:p>
          <a:p>
            <a:pPr lvl="1"/>
            <a:r>
              <a:rPr lang="en-US" dirty="0" smtClean="0"/>
              <a:t>Topology </a:t>
            </a:r>
            <a:r>
              <a:rPr lang="en-US" dirty="0"/>
              <a:t>aware communication strategies</a:t>
            </a:r>
          </a:p>
          <a:p>
            <a:r>
              <a:rPr lang="en-US" dirty="0"/>
              <a:t>More information on </a:t>
            </a:r>
            <a:r>
              <a:rPr lang="en-US" dirty="0">
                <a:latin typeface="Consolas"/>
                <a:cs typeface="Consolas"/>
              </a:rPr>
              <a:t>http://</a:t>
            </a:r>
            <a:r>
              <a:rPr lang="en-US" dirty="0" err="1">
                <a:latin typeface="Consolas"/>
                <a:cs typeface="Consolas"/>
              </a:rPr>
              <a:t>charm.cs.illinois.edu</a:t>
            </a:r>
            <a:r>
              <a:rPr lang="en-US" dirty="0">
                <a:latin typeface="Consolas"/>
                <a:cs typeface="Consolas"/>
              </a:rPr>
              <a:t>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overviewDebu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2" r="-502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debugMainView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2" b="-281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</a:t>
            </a:r>
            <a:r>
              <a:rPr lang="en-US" dirty="0" err="1" smtClean="0"/>
              <a:t>CharmDebug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part of Charm++</a:t>
            </a:r>
          </a:p>
          <a:p>
            <a:r>
              <a:rPr lang="en-US" dirty="0"/>
              <a:t>For the basic feature set, nothing special needs to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Precompiled </a:t>
            </a:r>
            <a:r>
              <a:rPr lang="en-US" dirty="0"/>
              <a:t>for java 6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ant</a:t>
            </a:r>
            <a:r>
              <a:rPr lang="en-US" dirty="0"/>
              <a:t> to recompile </a:t>
            </a:r>
            <a:endParaRPr lang="en-US" dirty="0" smtClean="0"/>
          </a:p>
          <a:p>
            <a:r>
              <a:rPr lang="en-US" dirty="0" smtClean="0"/>
              <a:t>Help</a:t>
            </a:r>
            <a:endParaRPr lang="en-US" dirty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charm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/>
              <a:t>(preferred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ppl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Compiling Your Applications for use with </a:t>
            </a:r>
            <a:r>
              <a:rPr lang="en-US" sz="3200" dirty="0" err="1"/>
              <a:t>CharmDebug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Charm++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/>
                <a:cs typeface="Consolas"/>
              </a:rPr>
              <a:t>–g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latin typeface="Consolas"/>
                <a:cs typeface="Consolas"/>
              </a:rPr>
              <a:t>–O3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--with-production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compile with </a:t>
            </a:r>
            <a:r>
              <a:rPr lang="en-US" dirty="0" smtClean="0">
                <a:latin typeface="Consolas"/>
                <a:cs typeface="Consolas"/>
              </a:rPr>
              <a:t>–g </a:t>
            </a:r>
          </a:p>
          <a:p>
            <a:pPr lvl="1"/>
            <a:r>
              <a:rPr lang="en-US" dirty="0" smtClean="0"/>
              <a:t>OR</a:t>
            </a:r>
            <a:endParaRPr lang="en-US" dirty="0"/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 smtClean="0">
                <a:latin typeface="Consolas"/>
                <a:cs typeface="Consolas"/>
              </a:rPr>
              <a:t>–debug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smtClean="0"/>
              <a:t>Adds </a:t>
            </a:r>
            <a:r>
              <a:rPr lang="en-US" dirty="0">
                <a:latin typeface="Consolas"/>
                <a:cs typeface="Consolas"/>
              </a:rPr>
              <a:t>-g -O0, --memory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en-US" dirty="0"/>
              <a:t> Python modules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Launching in Debug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to running application in net- build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CCS to receive application output </a:t>
            </a:r>
            <a:endParaRPr lang="en-US" dirty="0" smtClean="0"/>
          </a:p>
          <a:p>
            <a:r>
              <a:rPr lang="en-US" dirty="0" smtClean="0"/>
              <a:t>Attach </a:t>
            </a:r>
            <a:r>
              <a:rPr lang="en-US" dirty="0"/>
              <a:t>to running application in other builds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output file of the application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a new application in </a:t>
            </a:r>
            <a:r>
              <a:rPr lang="en-US" dirty="0">
                <a:latin typeface="+mn-lt"/>
                <a:cs typeface="Consolas"/>
              </a:rPr>
              <a:t>net</a:t>
            </a:r>
            <a:r>
              <a:rPr lang="en-US" dirty="0">
                <a:latin typeface="+mn-lt"/>
              </a:rPr>
              <a:t>- </a:t>
            </a:r>
            <a:r>
              <a:rPr lang="en-US" dirty="0"/>
              <a:t>build</a:t>
            </a:r>
          </a:p>
          <a:p>
            <a:pPr lvl="1"/>
            <a:r>
              <a:rPr lang="en-US" dirty="0" smtClean="0"/>
              <a:t>Can </a:t>
            </a:r>
            <a:r>
              <a:rPr lang="en-US" dirty="0">
                <a:latin typeface="+mn-lt"/>
                <a:cs typeface="Consolas"/>
              </a:rPr>
              <a:t>use tunnels</a:t>
            </a:r>
          </a:p>
          <a:p>
            <a:r>
              <a:rPr lang="en-US" dirty="0"/>
              <a:t>Options available also in command line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/>
              <a:t> help to see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Quiesence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determining global termination of an application is </a:t>
            </a:r>
            <a:r>
              <a:rPr lang="en-US" dirty="0" smtClean="0"/>
              <a:t>difficult</a:t>
            </a:r>
            <a:r>
              <a:rPr lang="en-US" dirty="0"/>
              <a:t>? </a:t>
            </a:r>
          </a:p>
          <a:p>
            <a:r>
              <a:rPr lang="en-US" dirty="0"/>
              <a:t>Mechanism to detect completion - </a:t>
            </a:r>
            <a:r>
              <a:rPr lang="en-US" dirty="0" err="1"/>
              <a:t>Quiesence</a:t>
            </a:r>
            <a:r>
              <a:rPr lang="en-US" dirty="0"/>
              <a:t>! </a:t>
            </a:r>
          </a:p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, invoke </a:t>
            </a:r>
          </a:p>
          <a:p>
            <a:pPr marL="223838" indent="0">
              <a:buNone/>
            </a:pPr>
            <a:r>
              <a:rPr lang="en-US" i="1" dirty="0" err="1"/>
              <a:t>CkStartQD</a:t>
            </a:r>
            <a:r>
              <a:rPr lang="en-US" i="1" dirty="0"/>
              <a:t>(</a:t>
            </a:r>
            <a:r>
              <a:rPr lang="en-US" i="1" dirty="0" err="1"/>
              <a:t>CkCallback</a:t>
            </a:r>
            <a:r>
              <a:rPr lang="en-US" i="1" dirty="0"/>
              <a:t>(</a:t>
            </a:r>
            <a:r>
              <a:rPr lang="en-US" i="1" dirty="0" err="1" smtClean="0"/>
              <a:t>CkIndex_Main</a:t>
            </a:r>
            <a:r>
              <a:rPr lang="en-US" i="1" dirty="0"/>
              <a:t>::finished(), </a:t>
            </a:r>
            <a:r>
              <a:rPr lang="en-US" i="1" dirty="0" err="1"/>
              <a:t>mainProxy</a:t>
            </a:r>
            <a:r>
              <a:rPr lang="en-US" i="1" dirty="0"/>
              <a:t>)); </a:t>
            </a:r>
            <a:endParaRPr lang="en-US" i="1" dirty="0" smtClean="0"/>
          </a:p>
          <a:p>
            <a:r>
              <a:rPr lang="en-US" dirty="0" smtClean="0"/>
              <a:t>Runs </a:t>
            </a:r>
            <a:r>
              <a:rPr lang="en-US" dirty="0"/>
              <a:t>in background, waits for all outstanding messages to </a:t>
            </a:r>
            <a:r>
              <a:rPr lang="en-US" dirty="0" smtClean="0"/>
              <a:t>be consumed.</a:t>
            </a:r>
          </a:p>
          <a:p>
            <a:r>
              <a:rPr lang="en-US" dirty="0" smtClean="0"/>
              <a:t>Invokes </a:t>
            </a:r>
            <a:r>
              <a:rPr lang="en-US" dirty="0"/>
              <a:t>the callback </a:t>
            </a:r>
            <a:r>
              <a:rPr lang="en-US" dirty="0">
                <a:latin typeface="+mn-lt"/>
                <a:cs typeface="Lucida Console"/>
              </a:rPr>
              <a:t>when</a:t>
            </a:r>
            <a:r>
              <a:rPr lang="en-US" dirty="0"/>
              <a:t> </a:t>
            </a:r>
            <a:r>
              <a:rPr lang="en-US" dirty="0" err="1"/>
              <a:t>quiesence</a:t>
            </a:r>
            <a:r>
              <a:rPr lang="en-US" dirty="0"/>
              <a:t> is detected.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15496</TotalTime>
  <Words>1511</Words>
  <Application>Microsoft Macintosh PowerPoint</Application>
  <PresentationFormat>On-screen Show (4:3)</PresentationFormat>
  <Paragraphs>266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charm-pptx_theme</vt:lpstr>
      <vt:lpstr>Outline</vt:lpstr>
      <vt:lpstr>Debugging Parallel Applications</vt:lpstr>
      <vt:lpstr>Overview of CharmDebug</vt:lpstr>
      <vt:lpstr>CharmDebug</vt:lpstr>
      <vt:lpstr>Getting CharmDebug</vt:lpstr>
      <vt:lpstr>Compiling Your Applications for use with CharmDebug</vt:lpstr>
      <vt:lpstr>Launching in Debug Mode</vt:lpstr>
      <vt:lpstr>Outline</vt:lpstr>
      <vt:lpstr>Quiesence Detection</vt:lpstr>
      <vt:lpstr>Shared Memory Optimizations</vt:lpstr>
      <vt:lpstr>Controlling Placement</vt:lpstr>
      <vt:lpstr>Messages</vt:lpstr>
      <vt:lpstr>Groups</vt:lpstr>
      <vt:lpstr>Node Groups</vt:lpstr>
      <vt:lpstr>Customizing Entry Method Attributes</vt:lpstr>
      <vt:lpstr>Customizing Entry Methods</vt:lpstr>
      <vt:lpstr>Sections</vt:lpstr>
      <vt:lpstr>sync methods</vt:lpstr>
      <vt:lpstr>Threaded methods</vt:lpstr>
      <vt:lpstr>Customized Load Balancers</vt:lpstr>
      <vt:lpstr>Conclusion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272</cp:revision>
  <dcterms:created xsi:type="dcterms:W3CDTF">2014-08-04T16:19:24Z</dcterms:created>
  <dcterms:modified xsi:type="dcterms:W3CDTF">2014-09-10T05:54:17Z</dcterms:modified>
</cp:coreProperties>
</file>