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25"/>
  </p:notesMasterIdLst>
  <p:handoutMasterIdLst>
    <p:handoutMasterId r:id="rId26"/>
  </p:handoutMasterIdLst>
  <p:sldIdLst>
    <p:sldId id="431" r:id="rId2"/>
    <p:sldId id="433" r:id="rId3"/>
    <p:sldId id="434" r:id="rId4"/>
    <p:sldId id="435" r:id="rId5"/>
    <p:sldId id="436" r:id="rId6"/>
    <p:sldId id="437" r:id="rId7"/>
    <p:sldId id="438" r:id="rId8"/>
    <p:sldId id="439" r:id="rId9"/>
    <p:sldId id="440" r:id="rId10"/>
    <p:sldId id="441" r:id="rId11"/>
    <p:sldId id="442" r:id="rId12"/>
    <p:sldId id="443" r:id="rId13"/>
    <p:sldId id="444" r:id="rId14"/>
    <p:sldId id="445" r:id="rId15"/>
    <p:sldId id="447" r:id="rId16"/>
    <p:sldId id="448" r:id="rId17"/>
    <p:sldId id="449" r:id="rId18"/>
    <p:sldId id="450" r:id="rId19"/>
    <p:sldId id="451" r:id="rId20"/>
    <p:sldId id="452" r:id="rId21"/>
    <p:sldId id="453" r:id="rId22"/>
    <p:sldId id="454" r:id="rId23"/>
    <p:sldId id="45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94" d="100"/>
          <a:sy n="94" d="100"/>
        </p:scale>
        <p:origin x="-16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861A-EA6B-EA43-8AA5-DB216DBB40BC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55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Load Balancing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representing typical classes of situations</a:t>
            </a:r>
          </a:p>
          <a:p>
            <a:pPr lvl="1"/>
            <a:r>
              <a:rPr lang="en-US" dirty="0" smtClean="0"/>
              <a:t>Particles </a:t>
            </a:r>
            <a:r>
              <a:rPr lang="en-US" dirty="0"/>
              <a:t>distributed over simulation space </a:t>
            </a:r>
            <a:endParaRPr lang="en-US" dirty="0" smtClean="0"/>
          </a:p>
          <a:p>
            <a:pPr lvl="2"/>
            <a:r>
              <a:rPr lang="en-US" dirty="0" smtClean="0"/>
              <a:t>Dynamic</a:t>
            </a:r>
            <a:r>
              <a:rPr lang="en-US" dirty="0"/>
              <a:t>: because Particles </a:t>
            </a:r>
            <a:r>
              <a:rPr lang="en-US" dirty="0" smtClean="0"/>
              <a:t>move</a:t>
            </a:r>
            <a:endParaRPr lang="en-US" dirty="0"/>
          </a:p>
          <a:p>
            <a:pPr lvl="2"/>
            <a:r>
              <a:rPr lang="en-US" dirty="0" smtClean="0"/>
              <a:t>Cases</a:t>
            </a:r>
            <a:r>
              <a:rPr lang="en-US" dirty="0"/>
              <a:t>:</a:t>
            </a:r>
          </a:p>
          <a:p>
            <a:pPr marL="966788" lvl="2" indent="0">
              <a:buNone/>
            </a:pPr>
            <a:r>
              <a:rPr lang="en-US" dirty="0"/>
              <a:t>Highly non-uniform distribution (cosmology) </a:t>
            </a:r>
            <a:endParaRPr lang="en-US" dirty="0" smtClean="0"/>
          </a:p>
          <a:p>
            <a:pPr marL="966788" lvl="2" indent="0">
              <a:buNone/>
            </a:pPr>
            <a:r>
              <a:rPr lang="en-US" dirty="0" smtClean="0"/>
              <a:t>Relatively </a:t>
            </a:r>
            <a:r>
              <a:rPr lang="en-US" dirty="0"/>
              <a:t>Uniform distribution</a:t>
            </a:r>
          </a:p>
          <a:p>
            <a:r>
              <a:rPr lang="en-US" dirty="0"/>
              <a:t>Structured grids, with dynamic refinements/</a:t>
            </a:r>
            <a:r>
              <a:rPr lang="en-US" dirty="0" smtClean="0"/>
              <a:t>coarsening</a:t>
            </a:r>
          </a:p>
          <a:p>
            <a:r>
              <a:rPr lang="en-US" dirty="0" smtClean="0"/>
              <a:t>Unstructured </a:t>
            </a:r>
            <a:r>
              <a:rPr lang="en-US" dirty="0"/>
              <a:t>grids with dynamic refinements/coarsening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08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Classified by when it is done:</a:t>
            </a:r>
          </a:p>
          <a:p>
            <a:pPr lvl="1"/>
            <a:r>
              <a:rPr lang="en-US" dirty="0" smtClean="0"/>
              <a:t>Initially</a:t>
            </a:r>
            <a:endParaRPr lang="en-US" dirty="0"/>
          </a:p>
          <a:p>
            <a:pPr lvl="1"/>
            <a:r>
              <a:rPr lang="en-US" dirty="0" smtClean="0"/>
              <a:t>Dynamic</a:t>
            </a:r>
            <a:r>
              <a:rPr lang="en-US" dirty="0"/>
              <a:t>: Periodically </a:t>
            </a:r>
            <a:endParaRPr lang="en-US" dirty="0" smtClean="0"/>
          </a:p>
          <a:p>
            <a:pPr lvl="1"/>
            <a:r>
              <a:rPr lang="en-US" dirty="0" smtClean="0"/>
              <a:t>Dynamic</a:t>
            </a:r>
            <a:r>
              <a:rPr lang="en-US" dirty="0"/>
              <a:t>: Continuously</a:t>
            </a:r>
          </a:p>
          <a:p>
            <a:r>
              <a:rPr lang="en-US" dirty="0"/>
              <a:t>Classified by whether decisions are taken with global information</a:t>
            </a:r>
          </a:p>
          <a:p>
            <a:pPr lvl="1"/>
            <a:r>
              <a:rPr lang="en-US" dirty="0" smtClean="0"/>
              <a:t>Fully </a:t>
            </a:r>
            <a:r>
              <a:rPr lang="en-US" dirty="0"/>
              <a:t>centralized</a:t>
            </a:r>
          </a:p>
          <a:p>
            <a:pPr lvl="2"/>
            <a:r>
              <a:rPr lang="en-US" dirty="0" smtClean="0"/>
              <a:t>Quite </a:t>
            </a:r>
            <a:r>
              <a:rPr lang="en-US" dirty="0"/>
              <a:t>good a choice when load balancing period is high</a:t>
            </a:r>
          </a:p>
          <a:p>
            <a:pPr lvl="1"/>
            <a:r>
              <a:rPr lang="en-US" dirty="0" smtClean="0"/>
              <a:t>Fully </a:t>
            </a:r>
            <a:r>
              <a:rPr lang="en-US" dirty="0"/>
              <a:t>distributed</a:t>
            </a:r>
          </a:p>
          <a:p>
            <a:pPr lvl="2"/>
            <a:r>
              <a:rPr lang="en-US" dirty="0" smtClean="0"/>
              <a:t>Each </a:t>
            </a:r>
            <a:r>
              <a:rPr lang="en-US" dirty="0"/>
              <a:t>processor knows only about a constant number of neighbors</a:t>
            </a:r>
          </a:p>
          <a:p>
            <a:pPr lvl="2"/>
            <a:r>
              <a:rPr lang="en-US" dirty="0" smtClean="0"/>
              <a:t>Extreme </a:t>
            </a:r>
            <a:r>
              <a:rPr lang="en-US" dirty="0"/>
              <a:t>case: totally local decision (send work to a random </a:t>
            </a:r>
            <a:r>
              <a:rPr lang="en-US" dirty="0" smtClean="0"/>
              <a:t>destination processor</a:t>
            </a:r>
            <a:r>
              <a:rPr lang="en-US" dirty="0"/>
              <a:t>, with some probability).</a:t>
            </a:r>
          </a:p>
          <a:p>
            <a:pPr lvl="1"/>
            <a:r>
              <a:rPr lang="en-US" dirty="0" smtClean="0"/>
              <a:t>Use </a:t>
            </a:r>
            <a:r>
              <a:rPr lang="en-US" i="1" dirty="0"/>
              <a:t>aggregated</a:t>
            </a:r>
            <a:r>
              <a:rPr lang="en-US" dirty="0"/>
              <a:t> global information, and </a:t>
            </a:r>
            <a:r>
              <a:rPr lang="en-US" i="1" dirty="0"/>
              <a:t>detailed </a:t>
            </a:r>
            <a:r>
              <a:rPr lang="en-US" dirty="0"/>
              <a:t>neighborhood info.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81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Case: Particles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Orthogonal Recursive Bisection (ORB)</a:t>
            </a:r>
          </a:p>
          <a:p>
            <a:r>
              <a:rPr lang="en-US" dirty="0"/>
              <a:t>At each stage: divide Particles equally </a:t>
            </a:r>
            <a:endParaRPr lang="en-US" dirty="0" smtClean="0"/>
          </a:p>
          <a:p>
            <a:r>
              <a:rPr lang="en-US" dirty="0" smtClean="0"/>
              <a:t>Processors don’t </a:t>
            </a:r>
            <a:r>
              <a:rPr lang="en-US" dirty="0"/>
              <a:t>need to be a power of 2:</a:t>
            </a:r>
          </a:p>
          <a:p>
            <a:pPr lvl="1"/>
            <a:r>
              <a:rPr lang="en-US" dirty="0" smtClean="0"/>
              <a:t>Divide </a:t>
            </a:r>
            <a:r>
              <a:rPr lang="en-US" dirty="0"/>
              <a:t>in proportion</a:t>
            </a:r>
          </a:p>
          <a:p>
            <a:pPr lvl="2"/>
            <a:r>
              <a:rPr lang="en-US" dirty="0" smtClean="0"/>
              <a:t>2</a:t>
            </a:r>
            <a:r>
              <a:rPr lang="en-US" dirty="0"/>
              <a:t>:3 with 5 processors</a:t>
            </a:r>
          </a:p>
          <a:p>
            <a:r>
              <a:rPr lang="en-US" dirty="0"/>
              <a:t>How to choose the dimension along which to cut?</a:t>
            </a:r>
          </a:p>
          <a:p>
            <a:pPr lvl="1"/>
            <a:r>
              <a:rPr lang="en-US" dirty="0" smtClean="0"/>
              <a:t>Choose </a:t>
            </a:r>
            <a:r>
              <a:rPr lang="en-US" dirty="0"/>
              <a:t>the longest one 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to draw the line?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data on one processor? Sort along each dimension</a:t>
            </a:r>
          </a:p>
          <a:p>
            <a:pPr lvl="1"/>
            <a:r>
              <a:rPr lang="en-US" dirty="0" smtClean="0"/>
              <a:t>Otherwise</a:t>
            </a:r>
            <a:r>
              <a:rPr lang="en-US" dirty="0"/>
              <a:t>: run a distributed </a:t>
            </a:r>
            <a:r>
              <a:rPr lang="en-US" dirty="0" err="1"/>
              <a:t>histogramming</a:t>
            </a:r>
            <a:r>
              <a:rPr lang="en-US" dirty="0"/>
              <a:t> algorithm to find the line</a:t>
            </a:r>
            <a:r>
              <a:rPr lang="en-US" dirty="0" smtClean="0"/>
              <a:t>, recursively</a:t>
            </a:r>
            <a:endParaRPr lang="en-US" dirty="0"/>
          </a:p>
          <a:p>
            <a:r>
              <a:rPr lang="en-US" dirty="0"/>
              <a:t>Find the entire tree, and then do all data movement at once</a:t>
            </a:r>
          </a:p>
          <a:p>
            <a:pPr lvl="1"/>
            <a:r>
              <a:rPr lang="en-US" dirty="0" smtClean="0"/>
              <a:t>Or </a:t>
            </a:r>
            <a:r>
              <a:rPr lang="en-US" dirty="0"/>
              <a:t>do it in two-three steps.</a:t>
            </a:r>
          </a:p>
          <a:p>
            <a:pPr lvl="1"/>
            <a:r>
              <a:rPr lang="en-US" dirty="0" smtClean="0"/>
              <a:t>But </a:t>
            </a:r>
            <a:r>
              <a:rPr lang="en-US" dirty="0"/>
              <a:t>no reason to redistribute particles after drawing each line.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26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Periodic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Centralized strategies:</a:t>
            </a:r>
          </a:p>
          <a:p>
            <a:r>
              <a:rPr lang="en-US" dirty="0"/>
              <a:t>Charm RTS collects data (on one processor) about:</a:t>
            </a:r>
          </a:p>
          <a:p>
            <a:pPr lvl="1"/>
            <a:r>
              <a:rPr lang="en-US" dirty="0" smtClean="0"/>
              <a:t>Computational </a:t>
            </a:r>
            <a:r>
              <a:rPr lang="en-US" dirty="0"/>
              <a:t>Load and Communication for each pair </a:t>
            </a:r>
            <a:endParaRPr lang="en-US" dirty="0" smtClean="0"/>
          </a:p>
          <a:p>
            <a:r>
              <a:rPr lang="en-US" dirty="0" smtClean="0"/>
              <a:t>Partition </a:t>
            </a:r>
            <a:r>
              <a:rPr lang="en-US" dirty="0"/>
              <a:t>the graph of objects across processors</a:t>
            </a:r>
          </a:p>
          <a:p>
            <a:pPr lvl="1"/>
            <a:r>
              <a:rPr lang="en-US" dirty="0" smtClean="0"/>
              <a:t>Take </a:t>
            </a:r>
            <a:r>
              <a:rPr lang="en-US" dirty="0"/>
              <a:t>communication into account</a:t>
            </a:r>
          </a:p>
          <a:p>
            <a:pPr lvl="2"/>
            <a:r>
              <a:rPr lang="en-US" dirty="0" err="1" smtClean="0"/>
              <a:t>Pt</a:t>
            </a:r>
            <a:r>
              <a:rPr lang="en-US" dirty="0"/>
              <a:t>-to-</a:t>
            </a:r>
            <a:r>
              <a:rPr lang="en-US" dirty="0" err="1"/>
              <a:t>pt</a:t>
            </a:r>
            <a:r>
              <a:rPr lang="en-US" dirty="0"/>
              <a:t>, as well as multicast over a subset</a:t>
            </a:r>
          </a:p>
          <a:p>
            <a:pPr lvl="2"/>
            <a:r>
              <a:rPr lang="en-US" dirty="0" smtClean="0"/>
              <a:t>As </a:t>
            </a:r>
            <a:r>
              <a:rPr lang="en-US" dirty="0"/>
              <a:t>you map an object, add to the load on both sending and </a:t>
            </a:r>
            <a:r>
              <a:rPr lang="en-US" dirty="0" smtClean="0"/>
              <a:t>receiving processor</a:t>
            </a:r>
            <a:endParaRPr lang="en-US" dirty="0"/>
          </a:p>
          <a:p>
            <a:pPr lvl="1"/>
            <a:r>
              <a:rPr lang="en-US" dirty="0" smtClean="0"/>
              <a:t>Multicasts </a:t>
            </a:r>
            <a:r>
              <a:rPr lang="en-US" dirty="0"/>
              <a:t>to multiple co-located objects are </a:t>
            </a:r>
            <a:r>
              <a:rPr lang="en-US" dirty="0" smtClean="0"/>
              <a:t>effectively </a:t>
            </a:r>
            <a:r>
              <a:rPr lang="en-US" dirty="0"/>
              <a:t>the cost of a single send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12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Partitioning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use graph </a:t>
            </a:r>
            <a:r>
              <a:rPr lang="en-US" dirty="0" err="1"/>
              <a:t>partitioners</a:t>
            </a:r>
            <a:r>
              <a:rPr lang="en-US" dirty="0"/>
              <a:t> like METIS, K-R</a:t>
            </a:r>
          </a:p>
          <a:p>
            <a:pPr lvl="1"/>
            <a:r>
              <a:rPr lang="en-US" dirty="0" smtClean="0"/>
              <a:t>BUT</a:t>
            </a:r>
            <a:r>
              <a:rPr lang="en-US" dirty="0"/>
              <a:t>: graphs are smaller, and optimization criteria are </a:t>
            </a:r>
            <a:r>
              <a:rPr lang="en-US" dirty="0" smtClean="0"/>
              <a:t>different </a:t>
            </a:r>
          </a:p>
          <a:p>
            <a:r>
              <a:rPr lang="en-US" dirty="0" smtClean="0"/>
              <a:t>Greedy </a:t>
            </a:r>
            <a:r>
              <a:rPr lang="en-US" dirty="0"/>
              <a:t>strategies: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communication costs are low: use a simple greedy strategy</a:t>
            </a:r>
          </a:p>
          <a:p>
            <a:pPr lvl="2"/>
            <a:r>
              <a:rPr lang="en-US" dirty="0" smtClean="0"/>
              <a:t>Sort </a:t>
            </a:r>
            <a:r>
              <a:rPr lang="en-US" dirty="0"/>
              <a:t>objects by decreasing load</a:t>
            </a:r>
          </a:p>
          <a:p>
            <a:pPr lvl="2"/>
            <a:r>
              <a:rPr lang="en-US" dirty="0" smtClean="0"/>
              <a:t>Maintain </a:t>
            </a:r>
            <a:r>
              <a:rPr lang="en-US" dirty="0"/>
              <a:t>processors in a heap (by assigned load)</a:t>
            </a:r>
          </a:p>
          <a:p>
            <a:pPr lvl="2"/>
            <a:r>
              <a:rPr lang="en-US" dirty="0" smtClean="0"/>
              <a:t>In </a:t>
            </a:r>
            <a:r>
              <a:rPr lang="en-US" dirty="0"/>
              <a:t>each </a:t>
            </a:r>
            <a:r>
              <a:rPr lang="en-US" dirty="0" smtClean="0"/>
              <a:t>step: assign </a:t>
            </a:r>
            <a:r>
              <a:rPr lang="en-US" dirty="0"/>
              <a:t>the heaviest remaining object to the least loaded processor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small-to-moderate communication cost:</a:t>
            </a:r>
          </a:p>
          <a:p>
            <a:pPr lvl="2"/>
            <a:r>
              <a:rPr lang="en-US" dirty="0" smtClean="0"/>
              <a:t>Same </a:t>
            </a:r>
            <a:r>
              <a:rPr lang="en-US" dirty="0"/>
              <a:t>strategy, but add communication costs as you add an object to </a:t>
            </a:r>
            <a:r>
              <a:rPr lang="en-US" dirty="0" smtClean="0"/>
              <a:t>a processor</a:t>
            </a:r>
            <a:endParaRPr lang="en-US" dirty="0"/>
          </a:p>
          <a:p>
            <a:pPr lvl="1"/>
            <a:r>
              <a:rPr lang="en-US" dirty="0" smtClean="0"/>
              <a:t>Always </a:t>
            </a:r>
            <a:r>
              <a:rPr lang="en-US" dirty="0"/>
              <a:t>add a refinement step at the end:</a:t>
            </a:r>
          </a:p>
          <a:p>
            <a:pPr lvl="2"/>
            <a:r>
              <a:rPr lang="en-US" dirty="0" smtClean="0"/>
              <a:t>Swap </a:t>
            </a:r>
            <a:r>
              <a:rPr lang="en-US" dirty="0"/>
              <a:t>work from heaviest loaded processor to “some other processor” </a:t>
            </a:r>
            <a:endParaRPr lang="en-US" dirty="0" smtClean="0"/>
          </a:p>
          <a:p>
            <a:pPr lvl="2"/>
            <a:r>
              <a:rPr lang="en-US" dirty="0" smtClean="0"/>
              <a:t>Repeat </a:t>
            </a:r>
            <a:r>
              <a:rPr lang="en-US" dirty="0"/>
              <a:t>a few times or until no improvement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8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Partitioning Strategies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When communication cost is significant:</a:t>
            </a:r>
          </a:p>
          <a:p>
            <a:r>
              <a:rPr lang="en-US" dirty="0"/>
              <a:t>Still use greedy strategy, but:</a:t>
            </a:r>
          </a:p>
          <a:p>
            <a:pPr lvl="1"/>
            <a:r>
              <a:rPr lang="en-US" dirty="0" smtClean="0"/>
              <a:t>At </a:t>
            </a:r>
            <a:r>
              <a:rPr lang="en-US" dirty="0"/>
              <a:t>each assignment step, choose between assigning O to least loaded processor and the processor that already has objects that communicate most with O.</a:t>
            </a:r>
          </a:p>
          <a:p>
            <a:pPr lvl="2"/>
            <a:r>
              <a:rPr lang="en-US" dirty="0" smtClean="0"/>
              <a:t>Based </a:t>
            </a:r>
            <a:r>
              <a:rPr lang="en-US" dirty="0"/>
              <a:t>on the degree of </a:t>
            </a:r>
            <a:r>
              <a:rPr lang="en-US" dirty="0" smtClean="0"/>
              <a:t>difference </a:t>
            </a:r>
            <a:r>
              <a:rPr lang="en-US" dirty="0"/>
              <a:t>in the two metrics </a:t>
            </a:r>
            <a:endParaRPr lang="en-US" dirty="0" smtClean="0"/>
          </a:p>
          <a:p>
            <a:pPr lvl="2"/>
            <a:r>
              <a:rPr lang="en-US" dirty="0" smtClean="0"/>
              <a:t>Two</a:t>
            </a:r>
            <a:r>
              <a:rPr lang="en-US" dirty="0"/>
              <a:t>-stage assignments:</a:t>
            </a:r>
          </a:p>
          <a:p>
            <a:pPr marL="860425" lvl="2" indent="0">
              <a:buNone/>
            </a:pPr>
            <a:r>
              <a:rPr lang="en-US" dirty="0"/>
              <a:t>In early stages, consider communication costs as long as the processors are in the same (broad) load class</a:t>
            </a:r>
            <a:r>
              <a:rPr lang="en-US" dirty="0" smtClean="0"/>
              <a:t>,</a:t>
            </a:r>
          </a:p>
          <a:p>
            <a:pPr marL="860425" lvl="2" indent="0">
              <a:buNone/>
            </a:pPr>
            <a:r>
              <a:rPr lang="en-US" dirty="0" smtClean="0"/>
              <a:t>In </a:t>
            </a:r>
            <a:r>
              <a:rPr lang="en-US" dirty="0"/>
              <a:t>later stages, decide based on load</a:t>
            </a:r>
          </a:p>
          <a:p>
            <a:pPr marL="0" indent="0">
              <a:buNone/>
            </a:pPr>
            <a:r>
              <a:rPr lang="en-US" sz="2800" dirty="0"/>
              <a:t>Branch-and-bound</a:t>
            </a:r>
          </a:p>
          <a:p>
            <a:r>
              <a:rPr lang="en-US" dirty="0"/>
              <a:t>Searches for optimal, but can be stopped after a fixed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24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Crack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sz="2000" dirty="0"/>
              <a:t>Decomposition into 16 chunks (left) and 128 chunks, 8 for each PE (right). The middle area contains cohesive elements. Both decompositions obtained using Metis. Pictures: S. </a:t>
            </a:r>
            <a:r>
              <a:rPr lang="en-US" sz="2000" dirty="0" err="1" smtClean="0"/>
              <a:t>Breitenfeld</a:t>
            </a:r>
            <a:r>
              <a:rPr lang="en-US" sz="2000" dirty="0" smtClean="0"/>
              <a:t> </a:t>
            </a:r>
            <a:r>
              <a:rPr lang="en-US" sz="2000" dirty="0"/>
              <a:t>and P. </a:t>
            </a:r>
            <a:r>
              <a:rPr lang="en-US" sz="2000" dirty="0" err="1"/>
              <a:t>Geubelle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As computation progresses, crack propagates, and new elements </a:t>
            </a:r>
            <a:r>
              <a:rPr lang="en-US" sz="2000" dirty="0" smtClean="0"/>
              <a:t>are added</a:t>
            </a:r>
            <a:r>
              <a:rPr lang="en-US" sz="2000" dirty="0"/>
              <a:t>, leading to more complex computations in some chunks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 descr="chunkGraph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8665"/>
            <a:ext cx="3242730" cy="3888089"/>
          </a:xfrm>
          <a:prstGeom prst="rect">
            <a:avLst/>
          </a:prstGeom>
        </p:spPr>
      </p:pic>
      <p:pic>
        <p:nvPicPr>
          <p:cNvPr id="8" name="Picture 7" descr="chunkGraph1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411" y="678666"/>
            <a:ext cx="3249389" cy="388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9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Balancing Crack Propagation</a:t>
            </a:r>
          </a:p>
        </p:txBody>
      </p:sp>
      <p:pic>
        <p:nvPicPr>
          <p:cNvPr id="7" name="Content Placeholder 6" descr="LButilizationCrackPropWithAnnota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3" b="-2423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65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Distributed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Centralized strategies</a:t>
            </a:r>
          </a:p>
          <a:p>
            <a:pPr lvl="1"/>
            <a:r>
              <a:rPr lang="en-US" dirty="0" smtClean="0"/>
              <a:t>Still </a:t>
            </a:r>
            <a:r>
              <a:rPr lang="en-US" dirty="0"/>
              <a:t>ok for 3000 processors for NAMD </a:t>
            </a:r>
            <a:endParaRPr lang="en-US" dirty="0" smtClean="0"/>
          </a:p>
          <a:p>
            <a:r>
              <a:rPr lang="en-US" dirty="0" smtClean="0"/>
              <a:t>Distributed </a:t>
            </a:r>
            <a:r>
              <a:rPr lang="en-US" dirty="0"/>
              <a:t>balancing is needed when: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processors is large and/or </a:t>
            </a:r>
            <a:endParaRPr lang="en-US" dirty="0" smtClean="0"/>
          </a:p>
          <a:p>
            <a:pPr lvl="1"/>
            <a:r>
              <a:rPr lang="en-US" dirty="0" smtClean="0"/>
              <a:t>load </a:t>
            </a:r>
            <a:r>
              <a:rPr lang="en-US" dirty="0"/>
              <a:t>variation is rapid</a:t>
            </a:r>
          </a:p>
          <a:p>
            <a:r>
              <a:rPr lang="en-US" dirty="0"/>
              <a:t>Large machines:</a:t>
            </a:r>
          </a:p>
          <a:p>
            <a:pPr lvl="1"/>
            <a:r>
              <a:rPr lang="en-US" dirty="0" smtClean="0"/>
              <a:t>Need </a:t>
            </a:r>
            <a:r>
              <a:rPr lang="en-US" dirty="0"/>
              <a:t>to handle locality of communication </a:t>
            </a:r>
            <a:endParaRPr lang="en-US" dirty="0" smtClean="0"/>
          </a:p>
          <a:p>
            <a:pPr lvl="2"/>
            <a:r>
              <a:rPr lang="en-US" dirty="0" smtClean="0"/>
              <a:t>Topology </a:t>
            </a:r>
            <a:r>
              <a:rPr lang="en-US" dirty="0"/>
              <a:t>sensitive placement</a:t>
            </a:r>
          </a:p>
          <a:p>
            <a:pPr lvl="1"/>
            <a:r>
              <a:rPr lang="en-US" dirty="0" smtClean="0"/>
              <a:t>Need </a:t>
            </a:r>
            <a:r>
              <a:rPr lang="en-US" dirty="0"/>
              <a:t>to work with scant global information</a:t>
            </a:r>
          </a:p>
          <a:p>
            <a:pPr lvl="2"/>
            <a:r>
              <a:rPr lang="en-US" dirty="0" smtClean="0"/>
              <a:t>Approximate </a:t>
            </a:r>
            <a:r>
              <a:rPr lang="en-US" dirty="0"/>
              <a:t>or aggregated global information (average/max load)</a:t>
            </a:r>
          </a:p>
          <a:p>
            <a:pPr lvl="2"/>
            <a:r>
              <a:rPr lang="en-US" dirty="0" smtClean="0"/>
              <a:t>Incomplete </a:t>
            </a:r>
            <a:r>
              <a:rPr lang="en-US" dirty="0"/>
              <a:t>global info (only neighborhood)</a:t>
            </a:r>
          </a:p>
          <a:p>
            <a:pPr lvl="2"/>
            <a:r>
              <a:rPr lang="en-US" dirty="0" smtClean="0"/>
              <a:t>Work diffusion </a:t>
            </a:r>
            <a:r>
              <a:rPr lang="en-US" dirty="0"/>
              <a:t>strategies (1980s work by Kale and others!)</a:t>
            </a:r>
          </a:p>
          <a:p>
            <a:pPr lvl="1"/>
            <a:r>
              <a:rPr lang="en-US" dirty="0" smtClean="0"/>
              <a:t>Achieving </a:t>
            </a:r>
            <a:r>
              <a:rPr lang="en-US" dirty="0"/>
              <a:t>global </a:t>
            </a:r>
            <a:r>
              <a:rPr lang="en-US" dirty="0" smtClean="0"/>
              <a:t>effects </a:t>
            </a:r>
            <a:r>
              <a:rPr lang="en-US" dirty="0"/>
              <a:t>by local action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06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Balancing on Large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Centralized load balancing strategies </a:t>
            </a:r>
            <a:r>
              <a:rPr lang="en-US" dirty="0" smtClean="0"/>
              <a:t>don’t </a:t>
            </a:r>
            <a:r>
              <a:rPr lang="en-US" dirty="0"/>
              <a:t>scale on extremely large machines</a:t>
            </a:r>
          </a:p>
          <a:p>
            <a:r>
              <a:rPr lang="en-US" dirty="0"/>
              <a:t>Limitations of centralized strategies:</a:t>
            </a:r>
          </a:p>
          <a:p>
            <a:pPr lvl="1"/>
            <a:r>
              <a:rPr lang="en-US" dirty="0" smtClean="0"/>
              <a:t>Central </a:t>
            </a:r>
            <a:r>
              <a:rPr lang="en-US" dirty="0"/>
              <a:t>node: memory/communication bottleneck </a:t>
            </a:r>
            <a:endParaRPr lang="en-US" dirty="0" smtClean="0"/>
          </a:p>
          <a:p>
            <a:pPr lvl="1"/>
            <a:r>
              <a:rPr lang="en-US" dirty="0" smtClean="0"/>
              <a:t>Decision</a:t>
            </a:r>
            <a:r>
              <a:rPr lang="en-US" dirty="0"/>
              <a:t>-making algorithms tend to be very slow</a:t>
            </a:r>
          </a:p>
          <a:p>
            <a:r>
              <a:rPr lang="en-US" dirty="0"/>
              <a:t>Limitations of distributed strategies:</a:t>
            </a:r>
          </a:p>
          <a:p>
            <a:pPr lvl="1"/>
            <a:r>
              <a:rPr lang="en-US" dirty="0" smtClean="0"/>
              <a:t>Difficult to achieve well-informed load balancing decisions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0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Automatic Dynamic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Measurement based load balancers</a:t>
            </a:r>
          </a:p>
          <a:p>
            <a:pPr lvl="1"/>
            <a:r>
              <a:rPr lang="en-US" dirty="0" smtClean="0"/>
              <a:t>Principle </a:t>
            </a:r>
            <a:r>
              <a:rPr lang="en-US" dirty="0"/>
              <a:t>of persistence: In many CSE applications, computational loads and communication patterns tend to persist, even in dynamic computations</a:t>
            </a:r>
          </a:p>
          <a:p>
            <a:pPr lvl="1"/>
            <a:r>
              <a:rPr lang="en-US" dirty="0" smtClean="0"/>
              <a:t>Therefore</a:t>
            </a:r>
            <a:r>
              <a:rPr lang="en-US" dirty="0"/>
              <a:t>, recent past is a good predictor of near future </a:t>
            </a:r>
            <a:endParaRPr lang="en-US" dirty="0" smtClean="0"/>
          </a:p>
          <a:p>
            <a:pPr lvl="1"/>
            <a:r>
              <a:rPr lang="en-US" dirty="0" smtClean="0"/>
              <a:t>Charm</a:t>
            </a:r>
            <a:r>
              <a:rPr lang="en-US" dirty="0"/>
              <a:t>++ provides a suite of load-balancers</a:t>
            </a:r>
          </a:p>
          <a:p>
            <a:pPr lvl="1"/>
            <a:r>
              <a:rPr lang="en-US" dirty="0" smtClean="0"/>
              <a:t>Periodic </a:t>
            </a:r>
            <a:r>
              <a:rPr lang="en-US" dirty="0"/>
              <a:t>measurement and migration of objects</a:t>
            </a:r>
          </a:p>
          <a:p>
            <a:r>
              <a:rPr lang="en-US" dirty="0"/>
              <a:t>Seed balancers (for task-parallelism)</a:t>
            </a:r>
          </a:p>
          <a:p>
            <a:pPr lvl="1"/>
            <a:r>
              <a:rPr lang="en-US" dirty="0" smtClean="0"/>
              <a:t>Useful </a:t>
            </a:r>
            <a:r>
              <a:rPr lang="en-US" dirty="0"/>
              <a:t>for divide-and-conquer and state-space-search applications </a:t>
            </a:r>
            <a:endParaRPr lang="en-US" dirty="0" smtClean="0"/>
          </a:p>
          <a:p>
            <a:pPr lvl="1"/>
            <a:r>
              <a:rPr lang="en-US" dirty="0" smtClean="0"/>
              <a:t>Seeds </a:t>
            </a:r>
            <a:r>
              <a:rPr lang="en-US" dirty="0"/>
              <a:t>for charm++ objects moved around until they take root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34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Hierarchical Load Balancers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Partition processor allocation into processor groups </a:t>
            </a:r>
            <a:endParaRPr lang="en-US" dirty="0" smtClean="0"/>
          </a:p>
          <a:p>
            <a:r>
              <a:rPr lang="en-US" dirty="0" smtClean="0"/>
              <a:t>Apply different </a:t>
            </a:r>
            <a:r>
              <a:rPr lang="en-US" dirty="0"/>
              <a:t>strategies at each level</a:t>
            </a:r>
          </a:p>
          <a:p>
            <a:r>
              <a:rPr lang="en-US" dirty="0"/>
              <a:t>Scalable to a large number of processors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27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Hybrid Scheme</a:t>
            </a:r>
          </a:p>
        </p:txBody>
      </p:sp>
      <p:pic>
        <p:nvPicPr>
          <p:cNvPr id="7" name="Content Placeholder 6" descr="hybridLBSchem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503" b="-8503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54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MetaBalancer</a:t>
            </a:r>
            <a:r>
              <a:rPr lang="en-US" dirty="0"/>
              <a:t> - When and how to load balance?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</a:t>
            </a:r>
            <a:r>
              <a:rPr lang="en-US" dirty="0"/>
              <a:t>to find the optimum load balancing period </a:t>
            </a:r>
          </a:p>
          <a:p>
            <a:pPr lvl="1"/>
            <a:r>
              <a:rPr lang="en-US" dirty="0" smtClean="0"/>
              <a:t>Depends </a:t>
            </a:r>
            <a:r>
              <a:rPr lang="en-US" dirty="0"/>
              <a:t>on the application </a:t>
            </a:r>
            <a:r>
              <a:rPr lang="en-US" dirty="0" smtClean="0"/>
              <a:t>characteristics</a:t>
            </a:r>
            <a:endParaRPr lang="en-US" dirty="0"/>
          </a:p>
          <a:p>
            <a:pPr lvl="1"/>
            <a:r>
              <a:rPr lang="en-US" dirty="0" smtClean="0"/>
              <a:t>Depends </a:t>
            </a:r>
            <a:r>
              <a:rPr lang="en-US" dirty="0"/>
              <a:t>on the machine the application is run on </a:t>
            </a:r>
          </a:p>
          <a:p>
            <a:r>
              <a:rPr lang="en-US" dirty="0"/>
              <a:t>Monitors the application continuously and predicts </a:t>
            </a:r>
            <a:r>
              <a:rPr lang="en-US" dirty="0" smtClean="0"/>
              <a:t>behavior.</a:t>
            </a:r>
          </a:p>
          <a:p>
            <a:r>
              <a:rPr lang="en-US" dirty="0" smtClean="0"/>
              <a:t>Decides </a:t>
            </a:r>
            <a:r>
              <a:rPr lang="en-US" dirty="0"/>
              <a:t>when to invoke which load </a:t>
            </a:r>
            <a:r>
              <a:rPr lang="en-US" dirty="0" smtClean="0"/>
              <a:t>balancer.</a:t>
            </a:r>
          </a:p>
          <a:p>
            <a:r>
              <a:rPr lang="en-US" dirty="0" smtClean="0"/>
              <a:t>Command </a:t>
            </a:r>
            <a:r>
              <a:rPr lang="en-US" dirty="0"/>
              <a:t>line argument - +</a:t>
            </a:r>
            <a:r>
              <a:rPr lang="en-US" dirty="0" err="1"/>
              <a:t>MetaLB</a:t>
            </a:r>
            <a:r>
              <a:rPr lang="en-US" dirty="0"/>
              <a:t> </a:t>
            </a:r>
            <a:endParaRPr lang="en-US" dirty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61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Metabalancer</a:t>
            </a:r>
            <a:r>
              <a:rPr lang="en-US" dirty="0"/>
              <a:t> Utilization Graph for </a:t>
            </a:r>
            <a:r>
              <a:rPr lang="en-US" dirty="0" err="1"/>
              <a:t>Fractography</a:t>
            </a:r>
            <a:endParaRPr lang="en-US" dirty="0"/>
          </a:p>
        </p:txBody>
      </p:sp>
      <p:pic>
        <p:nvPicPr>
          <p:cNvPr id="7" name="Content Placeholder 6" descr="figs_frac_titan_meta_vp4k_64_proj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007" b="-27007"/>
          <a:stretch>
            <a:fillRect/>
          </a:stretch>
        </p:blipFill>
        <p:spPr>
          <a:xfrm>
            <a:off x="201966" y="831035"/>
            <a:ext cx="8719999" cy="554718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7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Load Balancing Steps</a:t>
            </a:r>
          </a:p>
        </p:txBody>
      </p:sp>
      <p:pic>
        <p:nvPicPr>
          <p:cNvPr id="7" name="Content Placeholder 6" descr="LBStepsDiagr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91" b="-2391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0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to Use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PUP method to serialize the state of a </a:t>
            </a:r>
            <a:r>
              <a:rPr lang="en-US" dirty="0" err="1"/>
              <a:t>chare</a:t>
            </a:r>
            <a:endParaRPr lang="en-US" dirty="0"/>
          </a:p>
          <a:p>
            <a:r>
              <a:rPr lang="en-US" dirty="0"/>
              <a:t>Insert </a:t>
            </a:r>
            <a:r>
              <a:rPr lang="en-US" dirty="0" smtClean="0">
                <a:latin typeface="Lucida Console"/>
                <a:cs typeface="Lucida Console"/>
              </a:rPr>
              <a:t>if(</a:t>
            </a:r>
            <a:r>
              <a:rPr lang="en-US" dirty="0" err="1" smtClean="0">
                <a:latin typeface="Lucida Console"/>
                <a:cs typeface="Lucida Console"/>
              </a:rPr>
              <a:t>myLBStep</a:t>
            </a:r>
            <a:r>
              <a:rPr lang="en-US" dirty="0" smtClean="0">
                <a:latin typeface="Lucida Console"/>
                <a:cs typeface="Lucida Console"/>
              </a:rPr>
              <a:t>) At Sync();</a:t>
            </a:r>
            <a:r>
              <a:rPr lang="en-US" dirty="0" smtClean="0">
                <a:latin typeface="+mn-lt"/>
                <a:cs typeface="Lucida Console"/>
              </a:rPr>
              <a:t> </a:t>
            </a:r>
            <a:r>
              <a:rPr lang="en-US" dirty="0" smtClean="0"/>
              <a:t>call </a:t>
            </a:r>
            <a:r>
              <a:rPr lang="en-US" dirty="0"/>
              <a:t>at natural barrier</a:t>
            </a:r>
          </a:p>
          <a:p>
            <a:r>
              <a:rPr lang="en-US" dirty="0"/>
              <a:t>Implement </a:t>
            </a:r>
            <a:r>
              <a:rPr lang="en-US" dirty="0" err="1" smtClean="0">
                <a:latin typeface="Lucida Console"/>
                <a:cs typeface="Lucida Console"/>
              </a:rPr>
              <a:t>ResumeFromSync</a:t>
            </a:r>
            <a:r>
              <a:rPr lang="en-US" dirty="0" smtClean="0">
                <a:latin typeface="Lucida Console"/>
                <a:cs typeface="Lucida Console"/>
              </a:rPr>
              <a:t>()</a:t>
            </a:r>
            <a:r>
              <a:rPr lang="en-US" dirty="0" smtClean="0">
                <a:latin typeface="+mn-lt"/>
                <a:cs typeface="Lucida Console"/>
              </a:rPr>
              <a:t> </a:t>
            </a:r>
            <a:r>
              <a:rPr lang="en-US" dirty="0" smtClean="0"/>
              <a:t>to </a:t>
            </a:r>
            <a:r>
              <a:rPr lang="en-US" dirty="0"/>
              <a:t>resume execution </a:t>
            </a:r>
            <a:endParaRPr lang="en-US" dirty="0" smtClean="0"/>
          </a:p>
          <a:p>
            <a:pPr lvl="1"/>
            <a:r>
              <a:rPr lang="en-US" dirty="0" smtClean="0"/>
              <a:t>Typical </a:t>
            </a:r>
            <a:r>
              <a:rPr lang="en-US" dirty="0" err="1">
                <a:latin typeface="Consolas"/>
                <a:cs typeface="Consolas"/>
              </a:rPr>
              <a:t>ResumeFromSync</a:t>
            </a:r>
            <a:r>
              <a:rPr lang="en-US" dirty="0"/>
              <a:t> contribute to a reduction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3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Load Balancer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a LB module</a:t>
            </a:r>
          </a:p>
          <a:p>
            <a:pPr lvl="1"/>
            <a:r>
              <a:rPr lang="en-US" dirty="0" smtClean="0">
                <a:latin typeface="Lucida Console"/>
                <a:cs typeface="Lucida Console"/>
              </a:rPr>
              <a:t>-</a:t>
            </a:r>
            <a:r>
              <a:rPr lang="en-US" dirty="0">
                <a:latin typeface="Lucida Console"/>
                <a:cs typeface="Lucida Console"/>
              </a:rPr>
              <a:t>module &lt;strategy&gt;</a:t>
            </a:r>
          </a:p>
          <a:p>
            <a:pPr lvl="1"/>
            <a:r>
              <a:rPr lang="en-US" dirty="0" err="1"/>
              <a:t>RefineLB</a:t>
            </a:r>
            <a:r>
              <a:rPr lang="en-US" dirty="0"/>
              <a:t>, </a:t>
            </a:r>
            <a:r>
              <a:rPr lang="en-US" dirty="0" err="1"/>
              <a:t>NeighborLB</a:t>
            </a:r>
            <a:r>
              <a:rPr lang="en-US" dirty="0"/>
              <a:t>, </a:t>
            </a:r>
            <a:r>
              <a:rPr lang="en-US" dirty="0" err="1"/>
              <a:t>GreedyCommLB</a:t>
            </a:r>
            <a:r>
              <a:rPr lang="en-US" dirty="0"/>
              <a:t>, others </a:t>
            </a:r>
            <a:endParaRPr lang="en-US" dirty="0" smtClean="0"/>
          </a:p>
          <a:p>
            <a:pPr lvl="1"/>
            <a:r>
              <a:rPr lang="en-US" dirty="0" err="1" smtClean="0"/>
              <a:t>EveryLB</a:t>
            </a:r>
            <a:r>
              <a:rPr lang="en-US" dirty="0" smtClean="0"/>
              <a:t> </a:t>
            </a:r>
            <a:r>
              <a:rPr lang="en-US" dirty="0"/>
              <a:t>will include all load balancing strategies</a:t>
            </a:r>
          </a:p>
          <a:p>
            <a:r>
              <a:rPr lang="en-US" dirty="0"/>
              <a:t>compile time option (specify default balancer)</a:t>
            </a:r>
          </a:p>
          <a:p>
            <a:pPr lvl="1"/>
            <a:r>
              <a:rPr lang="en-US" dirty="0" smtClean="0">
                <a:latin typeface="Lucida Console"/>
                <a:cs typeface="Lucida Console"/>
              </a:rPr>
              <a:t>-balancer </a:t>
            </a:r>
            <a:r>
              <a:rPr lang="en-US" dirty="0" err="1" smtClean="0">
                <a:latin typeface="Lucida Console"/>
                <a:cs typeface="Lucida Console"/>
              </a:rPr>
              <a:t>RefineLB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/>
              <a:t>runtime option</a:t>
            </a:r>
          </a:p>
          <a:p>
            <a:pPr lvl="1"/>
            <a:r>
              <a:rPr lang="en-US" dirty="0" smtClean="0">
                <a:latin typeface="Lucida Console"/>
                <a:cs typeface="Lucida Console"/>
              </a:rPr>
              <a:t>+</a:t>
            </a:r>
            <a:r>
              <a:rPr lang="en-US" dirty="0">
                <a:latin typeface="Lucida Console"/>
                <a:cs typeface="Lucida Console"/>
              </a:rPr>
              <a:t>balancer </a:t>
            </a:r>
            <a:r>
              <a:rPr lang="en-US" dirty="0" err="1">
                <a:latin typeface="Lucida Console"/>
                <a:cs typeface="Lucida Console"/>
              </a:rPr>
              <a:t>RefineLB</a:t>
            </a: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8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Stencil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while </a:t>
            </a:r>
            <a:r>
              <a:rPr lang="en-US" dirty="0">
                <a:latin typeface="Consolas"/>
                <a:cs typeface="Consolas"/>
              </a:rPr>
              <a:t>(!converged)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x = </a:t>
            </a:r>
            <a:r>
              <a:rPr lang="en-US" dirty="0" err="1">
                <a:latin typeface="Consolas"/>
                <a:cs typeface="Consolas"/>
              </a:rPr>
              <a:t>thisIndex.x</a:t>
            </a:r>
            <a:r>
              <a:rPr lang="en-US" dirty="0">
                <a:latin typeface="Consolas"/>
                <a:cs typeface="Consolas"/>
              </a:rPr>
              <a:t>, y = </a:t>
            </a:r>
            <a:r>
              <a:rPr lang="en-US" dirty="0" err="1">
                <a:latin typeface="Consolas"/>
                <a:cs typeface="Consolas"/>
              </a:rPr>
              <a:t>thisIndex.y</a:t>
            </a:r>
            <a:r>
              <a:rPr lang="en-US" dirty="0">
                <a:latin typeface="Consolas"/>
                <a:cs typeface="Consolas"/>
              </a:rPr>
              <a:t>, z = </a:t>
            </a:r>
            <a:r>
              <a:rPr lang="en-US" dirty="0" err="1">
                <a:latin typeface="Consolas"/>
                <a:cs typeface="Consolas"/>
              </a:rPr>
              <a:t>thisIndex.z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dirty="0" err="1" smtClean="0">
                <a:latin typeface="Consolas"/>
                <a:cs typeface="Consolas"/>
              </a:rPr>
              <a:t>copyToBoundaries</a:t>
            </a:r>
            <a:r>
              <a:rPr lang="en-US" dirty="0">
                <a:latin typeface="Consolas"/>
                <a:cs typeface="Consolas"/>
              </a:rPr>
              <a:t>();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thisProxy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wrapX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x - 1), y, z)</a:t>
            </a:r>
            <a:r>
              <a:rPr lang="en-US" dirty="0">
                <a:latin typeface="Consolas"/>
                <a:cs typeface="Consolas"/>
              </a:rPr>
              <a:t>.</a:t>
            </a:r>
            <a:r>
              <a:rPr lang="en-US" dirty="0" err="1">
                <a:latin typeface="Consolas"/>
                <a:cs typeface="Consolas"/>
              </a:rPr>
              <a:t>updateGhosts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, RIGHT, </a:t>
            </a:r>
            <a:r>
              <a:rPr lang="en-US" dirty="0" err="1">
                <a:latin typeface="Consolas"/>
                <a:cs typeface="Consolas"/>
              </a:rPr>
              <a:t>dimY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dimZ</a:t>
            </a:r>
            <a:r>
              <a:rPr lang="en-US" dirty="0">
                <a:latin typeface="Consolas"/>
                <a:cs typeface="Consolas"/>
              </a:rPr>
              <a:t>, right);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∗ ...similar calls to send the 6 boundaries... ∗/ </a:t>
            </a:r>
            <a:endParaRPr lang="en-US" i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dirty="0" err="1" smtClean="0">
                <a:latin typeface="Consolas"/>
                <a:cs typeface="Consolas"/>
              </a:rPr>
              <a:t>thisProxy</a:t>
            </a:r>
            <a:r>
              <a:rPr lang="en-US" dirty="0">
                <a:latin typeface="Consolas"/>
                <a:cs typeface="Consolas"/>
              </a:rPr>
              <a:t>(x</a:t>
            </a:r>
            <a:r>
              <a:rPr lang="en-US" dirty="0" smtClean="0">
                <a:latin typeface="Consolas"/>
                <a:cs typeface="Consolas"/>
              </a:rPr>
              <a:t>, y, </a:t>
            </a:r>
            <a:r>
              <a:rPr lang="en-US" dirty="0" err="1" smtClean="0">
                <a:latin typeface="Consolas"/>
                <a:cs typeface="Consolas"/>
              </a:rPr>
              <a:t>wrapZ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z + 1</a:t>
            </a:r>
            <a:r>
              <a:rPr lang="en-US" dirty="0">
                <a:latin typeface="Consolas"/>
                <a:cs typeface="Consolas"/>
              </a:rPr>
              <a:t>)).</a:t>
            </a:r>
            <a:r>
              <a:rPr lang="en-US" dirty="0" err="1">
                <a:latin typeface="Consolas"/>
                <a:cs typeface="Consolas"/>
              </a:rPr>
              <a:t>updateGhosts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, FRONT, </a:t>
            </a:r>
            <a:r>
              <a:rPr lang="en-US" dirty="0" err="1">
                <a:latin typeface="Consolas"/>
                <a:cs typeface="Consolas"/>
              </a:rPr>
              <a:t>dimX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dimY</a:t>
            </a:r>
            <a:r>
              <a:rPr lang="en-US" dirty="0">
                <a:latin typeface="Consolas"/>
                <a:cs typeface="Consolas"/>
              </a:rPr>
              <a:t>, front);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  <a:r>
              <a:rPr lang="en-US" dirty="0">
                <a:latin typeface="Consolas"/>
                <a:cs typeface="Consolas"/>
              </a:rPr>
              <a:t/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for 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remoteCount</a:t>
            </a:r>
            <a:r>
              <a:rPr lang="en-US" dirty="0">
                <a:latin typeface="Consolas"/>
                <a:cs typeface="Consolas"/>
              </a:rPr>
              <a:t> = 0; </a:t>
            </a:r>
            <a:r>
              <a:rPr lang="en-US" dirty="0" err="1">
                <a:latin typeface="Consolas"/>
                <a:cs typeface="Consolas"/>
              </a:rPr>
              <a:t>remoteCount</a:t>
            </a:r>
            <a:r>
              <a:rPr lang="en-US" dirty="0">
                <a:latin typeface="Consolas"/>
                <a:cs typeface="Consolas"/>
              </a:rPr>
              <a:t> &lt; 6; </a:t>
            </a:r>
            <a:r>
              <a:rPr lang="en-US" dirty="0" err="1">
                <a:latin typeface="Consolas"/>
                <a:cs typeface="Consolas"/>
              </a:rPr>
              <a:t>remoteCount</a:t>
            </a:r>
            <a:r>
              <a:rPr lang="en-US" dirty="0">
                <a:latin typeface="Consolas"/>
                <a:cs typeface="Consolas"/>
              </a:rPr>
              <a:t>++) 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 err="1">
                <a:latin typeface="Consolas"/>
                <a:cs typeface="Consolas"/>
              </a:rPr>
              <a:t>updateGhosts</a:t>
            </a:r>
            <a:r>
              <a:rPr lang="en-US" dirty="0">
                <a:latin typeface="Consolas"/>
                <a:cs typeface="Consolas"/>
              </a:rPr>
              <a:t>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d,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w,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h, </a:t>
            </a:r>
            <a:r>
              <a:rPr lang="en-US" b="1" dirty="0">
                <a:latin typeface="Consolas"/>
                <a:cs typeface="Consolas"/>
              </a:rPr>
              <a:t>double </a:t>
            </a:r>
            <a:r>
              <a:rPr lang="en-US" dirty="0">
                <a:latin typeface="Consolas"/>
                <a:cs typeface="Consolas"/>
              </a:rPr>
              <a:t>b[</a:t>
            </a:r>
            <a:r>
              <a:rPr lang="en-US" dirty="0" err="1">
                <a:latin typeface="Consolas"/>
                <a:cs typeface="Consolas"/>
              </a:rPr>
              <a:t>w∗h</a:t>
            </a:r>
            <a:r>
              <a:rPr lang="en-US" dirty="0">
                <a:latin typeface="Consolas"/>
                <a:cs typeface="Consolas"/>
              </a:rPr>
              <a:t>])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  <a:r>
              <a:rPr lang="en-US" dirty="0" err="1">
                <a:latin typeface="Consolas"/>
                <a:cs typeface="Consolas"/>
              </a:rPr>
              <a:t>updateBoundary</a:t>
            </a:r>
            <a:r>
              <a:rPr lang="en-US" dirty="0">
                <a:latin typeface="Consolas"/>
                <a:cs typeface="Consolas"/>
              </a:rPr>
              <a:t>(d, w, h, b);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c = </a:t>
            </a:r>
            <a:r>
              <a:rPr lang="en-US" dirty="0" err="1">
                <a:latin typeface="Consolas"/>
                <a:cs typeface="Consolas"/>
              </a:rPr>
              <a:t>computeKernel</a:t>
            </a:r>
            <a:r>
              <a:rPr lang="en-US" dirty="0">
                <a:latin typeface="Consolas"/>
                <a:cs typeface="Consolas"/>
              </a:rPr>
              <a:t>() &lt; DELTA;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CkCallback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cb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CkReductionTarget</a:t>
            </a:r>
            <a:r>
              <a:rPr lang="en-US" dirty="0">
                <a:latin typeface="Consolas"/>
                <a:cs typeface="Consolas"/>
              </a:rPr>
              <a:t>(Jacobi, </a:t>
            </a:r>
            <a:r>
              <a:rPr lang="en-US" dirty="0" err="1">
                <a:latin typeface="Consolas"/>
                <a:cs typeface="Consolas"/>
              </a:rPr>
              <a:t>checkConverged</a:t>
            </a:r>
            <a:r>
              <a:rPr lang="en-US" dirty="0">
                <a:latin typeface="Consolas"/>
                <a:cs typeface="Consolas"/>
              </a:rPr>
              <a:t>), </a:t>
            </a:r>
            <a:r>
              <a:rPr lang="en-US" dirty="0" err="1">
                <a:latin typeface="Consolas"/>
                <a:cs typeface="Consolas"/>
              </a:rPr>
              <a:t>thisProxy</a:t>
            </a:r>
            <a:r>
              <a:rPr lang="en-US" dirty="0">
                <a:latin typeface="Consolas"/>
                <a:cs typeface="Consolas"/>
              </a:rPr>
              <a:t>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% 5 </a:t>
            </a:r>
            <a:r>
              <a:rPr lang="en-US" dirty="0">
                <a:latin typeface="Consolas"/>
                <a:cs typeface="Consolas"/>
              </a:rPr>
              <a:t>== 1) contribute(</a:t>
            </a:r>
            <a:r>
              <a:rPr lang="en-US" b="1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), </a:t>
            </a:r>
            <a:r>
              <a:rPr lang="en-US" dirty="0" smtClean="0">
                <a:latin typeface="Consolas"/>
                <a:cs typeface="Consolas"/>
              </a:rPr>
              <a:t>&amp;</a:t>
            </a:r>
            <a:r>
              <a:rPr lang="en-US" dirty="0">
                <a:latin typeface="Consolas"/>
                <a:cs typeface="Consolas"/>
              </a:rPr>
              <a:t>c, </a:t>
            </a:r>
            <a:r>
              <a:rPr lang="en-US" dirty="0" err="1">
                <a:latin typeface="Consolas"/>
                <a:cs typeface="Consolas"/>
              </a:rPr>
              <a:t>CkReduction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 smtClean="0">
                <a:latin typeface="Consolas"/>
                <a:cs typeface="Consolas"/>
              </a:rPr>
              <a:t>logical_and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cb</a:t>
            </a:r>
            <a:r>
              <a:rPr lang="en-US" dirty="0">
                <a:latin typeface="Consolas"/>
                <a:cs typeface="Consolas"/>
              </a:rPr>
              <a:t>);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  <a:r>
              <a:rPr lang="en-US" dirty="0">
                <a:latin typeface="Consolas"/>
                <a:cs typeface="Consolas"/>
              </a:rPr>
              <a:t/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% </a:t>
            </a:r>
            <a:r>
              <a:rPr lang="en-US" dirty="0" err="1">
                <a:latin typeface="Consolas"/>
                <a:cs typeface="Consolas"/>
              </a:rPr>
              <a:t>lbPeriod</a:t>
            </a:r>
            <a:r>
              <a:rPr lang="en-US" dirty="0">
                <a:latin typeface="Consolas"/>
                <a:cs typeface="Consolas"/>
              </a:rPr>
              <a:t> == 0) { </a:t>
            </a:r>
            <a:r>
              <a:rPr lang="en-US" b="1" dirty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  <a:r>
              <a:rPr lang="en-US" dirty="0" err="1">
                <a:latin typeface="Consolas"/>
                <a:cs typeface="Consolas"/>
              </a:rPr>
              <a:t>AtSync</a:t>
            </a:r>
            <a:r>
              <a:rPr lang="en-US" dirty="0">
                <a:latin typeface="Consolas"/>
                <a:cs typeface="Consolas"/>
              </a:rPr>
              <a:t>(); } </a:t>
            </a:r>
            <a:r>
              <a:rPr lang="en-US" b="1" dirty="0">
                <a:latin typeface="Consolas"/>
                <a:cs typeface="Consolas"/>
              </a:rPr>
              <a:t>when </a:t>
            </a:r>
            <a:r>
              <a:rPr lang="en-US" dirty="0" err="1">
                <a:latin typeface="Consolas"/>
                <a:cs typeface="Consolas"/>
              </a:rPr>
              <a:t>ResumeFromSync</a:t>
            </a:r>
            <a:r>
              <a:rPr lang="en-US" dirty="0">
                <a:latin typeface="Consolas"/>
                <a:cs typeface="Consolas"/>
              </a:rPr>
              <a:t>() {}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(++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% 5 == 0) 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 err="1">
                <a:latin typeface="Consolas"/>
                <a:cs typeface="Consolas"/>
              </a:rPr>
              <a:t>checkConverged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 err="1">
                <a:latin typeface="Consolas"/>
                <a:cs typeface="Consolas"/>
              </a:rPr>
              <a:t>bool</a:t>
            </a:r>
            <a:r>
              <a:rPr lang="en-US" dirty="0">
                <a:latin typeface="Consolas"/>
                <a:cs typeface="Consolas"/>
              </a:rPr>
              <a:t> result) </a:t>
            </a:r>
            <a:r>
              <a:rPr lang="en-US" b="1" dirty="0">
                <a:latin typeface="Consolas"/>
                <a:cs typeface="Consolas"/>
              </a:rPr>
              <a:t>serial</a:t>
            </a:r>
            <a:r>
              <a:rPr lang="en-US" dirty="0">
                <a:latin typeface="Consolas"/>
                <a:cs typeface="Consolas"/>
              </a:rPr>
              <a:t> 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(result) { </a:t>
            </a:r>
            <a:r>
              <a:rPr lang="en-US" dirty="0" err="1">
                <a:latin typeface="Consolas"/>
                <a:cs typeface="Consolas"/>
              </a:rPr>
              <a:t>mainProxy.done</a:t>
            </a:r>
            <a:r>
              <a:rPr lang="en-US" dirty="0">
                <a:latin typeface="Consolas"/>
                <a:cs typeface="Consolas"/>
              </a:rPr>
              <a:t>(); converged = true;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  <a:r>
              <a:rPr lang="en-US" dirty="0" smtClean="0">
                <a:latin typeface="Consolas"/>
                <a:cs typeface="Consolas"/>
              </a:rPr>
              <a:t>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53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LB</a:t>
            </a:r>
            <a:endParaRPr lang="en-US" dirty="0"/>
          </a:p>
        </p:txBody>
      </p:sp>
      <p:pic>
        <p:nvPicPr>
          <p:cNvPr id="11" name="Content Placeholder 10" descr="beforeLB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782" b="-35782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After LB</a:t>
            </a:r>
            <a:endParaRPr lang="en-US" dirty="0"/>
          </a:p>
        </p:txBody>
      </p:sp>
      <p:pic>
        <p:nvPicPr>
          <p:cNvPr id="12" name="Content Placeholder 11" descr="afterLB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013" b="-37013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40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Diagnose Load Imbalance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Often hidden in statements such as:</a:t>
            </a:r>
          </a:p>
          <a:p>
            <a:pPr lvl="1"/>
            <a:r>
              <a:rPr lang="en-US" dirty="0" smtClean="0"/>
              <a:t>Very </a:t>
            </a:r>
            <a:r>
              <a:rPr lang="en-US" dirty="0"/>
              <a:t>high synchronization overhead</a:t>
            </a:r>
          </a:p>
          <a:p>
            <a:pPr lvl="2"/>
            <a:r>
              <a:rPr lang="en-US" dirty="0" smtClean="0"/>
              <a:t>Most </a:t>
            </a:r>
            <a:r>
              <a:rPr lang="en-US" dirty="0"/>
              <a:t>processors are waiting at a reduction</a:t>
            </a:r>
          </a:p>
          <a:p>
            <a:r>
              <a:rPr lang="en-US" dirty="0"/>
              <a:t>Count total amount of computation (ops/flops) per processor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each phase!</a:t>
            </a:r>
          </a:p>
          <a:p>
            <a:pPr lvl="1"/>
            <a:r>
              <a:rPr lang="en-US" dirty="0" smtClean="0"/>
              <a:t>Because </a:t>
            </a:r>
            <a:r>
              <a:rPr lang="en-US" dirty="0"/>
              <a:t>the balance may change from phase to phase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35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Golden Rule of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Fallacy: objective of load balancing is to minimize variance in load across processors</a:t>
            </a:r>
          </a:p>
          <a:p>
            <a:pPr marL="512763" indent="0">
              <a:buNone/>
            </a:pPr>
            <a:r>
              <a:rPr lang="en-US" i="1" dirty="0" smtClean="0"/>
              <a:t>Example</a:t>
            </a:r>
            <a:r>
              <a:rPr lang="en-US" i="1" dirty="0"/>
              <a:t>:</a:t>
            </a:r>
          </a:p>
          <a:p>
            <a:pPr marL="973138" lvl="1" indent="-176213"/>
            <a:r>
              <a:rPr lang="en-US" dirty="0" smtClean="0"/>
              <a:t>50,000 </a:t>
            </a:r>
            <a:r>
              <a:rPr lang="en-US" dirty="0"/>
              <a:t>tasks of equal size, 500 processors:</a:t>
            </a:r>
          </a:p>
          <a:p>
            <a:pPr marL="973138" lvl="2" indent="-176213"/>
            <a:r>
              <a:rPr lang="en-US" dirty="0" smtClean="0"/>
              <a:t>A</a:t>
            </a:r>
            <a:r>
              <a:rPr lang="en-US" dirty="0"/>
              <a:t>: All processors get 99, except last 5 gets 100 + 99 = 199 </a:t>
            </a:r>
            <a:endParaRPr lang="en-US" dirty="0" smtClean="0"/>
          </a:p>
          <a:p>
            <a:pPr marL="973138" lvl="2" indent="-176213"/>
            <a:r>
              <a:rPr lang="en-US" dirty="0" smtClean="0"/>
              <a:t>OR</a:t>
            </a:r>
            <a:r>
              <a:rPr lang="en-US" dirty="0"/>
              <a:t>, B: All processors have 101, except last 5 get 1</a:t>
            </a:r>
          </a:p>
          <a:p>
            <a:pPr marL="512763" indent="0">
              <a:buNone/>
            </a:pPr>
            <a:r>
              <a:rPr lang="en-US" dirty="0"/>
              <a:t>Identical variance, but situation A is much worse!</a:t>
            </a:r>
          </a:p>
          <a:p>
            <a:pPr marL="0" indent="0">
              <a:buNone/>
            </a:pPr>
            <a:r>
              <a:rPr lang="en-US" i="1" dirty="0"/>
              <a:t>Golden Rule: It is ok if a few processors idle, but avoid having processors that are overloaded with work</a:t>
            </a:r>
          </a:p>
          <a:p>
            <a:pPr marL="0" indent="0">
              <a:buNone/>
            </a:pPr>
            <a:r>
              <a:rPr lang="en-US" i="1" dirty="0"/>
              <a:t>Finish time = max</a:t>
            </a:r>
            <a:r>
              <a:rPr lang="en-US" i="1" baseline="-25000" dirty="0"/>
              <a:t>i</a:t>
            </a:r>
            <a:r>
              <a:rPr lang="en-US" i="1" dirty="0"/>
              <a:t>(</a:t>
            </a:r>
            <a:r>
              <a:rPr lang="en-US" dirty="0"/>
              <a:t>Time on processor </a:t>
            </a:r>
            <a:r>
              <a:rPr lang="en-US" i="1" dirty="0" err="1"/>
              <a:t>i</a:t>
            </a:r>
            <a:r>
              <a:rPr lang="en-US" i="1" dirty="0" smtClean="0"/>
              <a:t>) </a:t>
            </a:r>
          </a:p>
          <a:p>
            <a:pPr marL="458788" indent="0">
              <a:buNone/>
            </a:pPr>
            <a:r>
              <a:rPr lang="en-US" dirty="0" smtClean="0"/>
              <a:t>excepting </a:t>
            </a:r>
            <a:r>
              <a:rPr lang="en-US" dirty="0"/>
              <a:t>data dependence and communication overhead issues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speed of any group is the speed of slowest member of that group.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20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15542</TotalTime>
  <Words>1555</Words>
  <Application>Microsoft Macintosh PowerPoint</Application>
  <PresentationFormat>On-screen Show (4:3)</PresentationFormat>
  <Paragraphs>257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charm-pptx_theme</vt:lpstr>
      <vt:lpstr>Outline</vt:lpstr>
      <vt:lpstr>Automatic Dynamic Load Balancing</vt:lpstr>
      <vt:lpstr>Typical Load Balancing Steps</vt:lpstr>
      <vt:lpstr>Code to Use Load Balancing</vt:lpstr>
      <vt:lpstr>Using the Load Balancer</vt:lpstr>
      <vt:lpstr>Example: Stencil</vt:lpstr>
      <vt:lpstr>Performance</vt:lpstr>
      <vt:lpstr>How to Diagnose Load Imbalance</vt:lpstr>
      <vt:lpstr>Golden Rule of Load Balancing</vt:lpstr>
      <vt:lpstr>Dynamic Load Balancing Scenarios</vt:lpstr>
      <vt:lpstr>Load Balancing Strategies</vt:lpstr>
      <vt:lpstr>Example Case: Particles</vt:lpstr>
      <vt:lpstr>Periodic Load Balancing</vt:lpstr>
      <vt:lpstr>Object Partitioning Strategies</vt:lpstr>
      <vt:lpstr>Object Partitioning Strategies 2</vt:lpstr>
      <vt:lpstr>Crack Propagation</vt:lpstr>
      <vt:lpstr>Load Balancing Crack Propagation</vt:lpstr>
      <vt:lpstr>Distributed Load balancing</vt:lpstr>
      <vt:lpstr>Load Balancing on Large Machines</vt:lpstr>
      <vt:lpstr>Hierarchical Load Balancers</vt:lpstr>
      <vt:lpstr>Our Hybrid Scheme</vt:lpstr>
      <vt:lpstr>MetaBalancer - When and how to load balance?</vt:lpstr>
      <vt:lpstr>Metabalancer Utilization Graph for Fractography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Shanna DeSouza</cp:lastModifiedBy>
  <cp:revision>271</cp:revision>
  <dcterms:created xsi:type="dcterms:W3CDTF">2014-08-04T16:19:24Z</dcterms:created>
  <dcterms:modified xsi:type="dcterms:W3CDTF">2014-09-10T05:44:49Z</dcterms:modified>
</cp:coreProperties>
</file>