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93" r:id="rId2"/>
    <p:sldId id="292" r:id="rId3"/>
    <p:sldId id="294" r:id="rId4"/>
    <p:sldId id="295" r:id="rId5"/>
    <p:sldId id="296" r:id="rId6"/>
    <p:sldId id="29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/>
              <a:t>August 20, 2014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August 20,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EBA436-8F4F-4C44-8F1F-851EC5357BA3}" type="datetime2">
              <a:rPr lang="en-US" smtClean="0"/>
              <a:t>Wednesday, August 20,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2533C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Fibonacci </a:t>
            </a:r>
            <a:r>
              <a:rPr lang="en-US" dirty="0" err="1" smtClean="0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698"/>
            <a:ext cx="8229600" cy="2871795"/>
          </a:xfrm>
        </p:spPr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 err="1">
                <a:latin typeface="Times New Roman"/>
                <a:cs typeface="Times New Roman"/>
              </a:rPr>
              <a:t>ch</a:t>
            </a:r>
            <a:r>
              <a:rPr lang="en-US" sz="2000" spc="-20" dirty="0" err="1">
                <a:latin typeface="Times New Roman"/>
                <a:cs typeface="Times New Roman"/>
              </a:rPr>
              <a:t>a</a:t>
            </a:r>
            <a:r>
              <a:rPr lang="en-US" sz="2000" spc="-5" dirty="0" err="1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980"/>
            <a:ext cx="8229600" cy="163382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62801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entry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void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someMeth</a:t>
            </a:r>
            <a:r>
              <a:rPr lang="en-US" spc="35" dirty="0" err="1" smtClean="0">
                <a:latin typeface="Times New Roman"/>
                <a:cs typeface="Times New Roman"/>
              </a:rPr>
              <a:t>od</a:t>
            </a:r>
            <a:r>
              <a:rPr lang="en-US" spc="35" dirty="0" smtClean="0">
                <a:latin typeface="Times New Roman"/>
                <a:cs typeface="Times New Roman"/>
              </a:rPr>
              <a:t>()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d1(p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ock2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d2(p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ock3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Times New Roman"/>
                <a:cs typeface="Times New Roman"/>
              </a:rPr>
              <a:t>}</a:t>
            </a:r>
            <a:r>
              <a:rPr lang="en-US" spc="-5" dirty="0" smtClean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829"/>
            <a:ext cx="8229600" cy="3379796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 smtClean="0">
                <a:latin typeface="Courier"/>
                <a:cs typeface="Courier"/>
              </a:rPr>
              <a:t>serial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err="1" smtClean="0">
                <a:latin typeface="Times New Roman"/>
                <a:cs typeface="Times New Roman"/>
              </a:rPr>
              <a:t>sequencial</a:t>
            </a:r>
            <a:r>
              <a:rPr lang="en-US" sz="2000" spc="-5" dirty="0" smtClean="0">
                <a:latin typeface="Times New Roman"/>
                <a:cs typeface="Times New Roman"/>
              </a:rPr>
              <a:t>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i="1" spc="-25" dirty="0" smtClean="0">
                <a:latin typeface="Courier"/>
                <a:cs typeface="Courier"/>
              </a:rPr>
              <a:t>serial 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i="1" spc="-25" dirty="0" smtClean="0">
                <a:latin typeface="Courier"/>
                <a:cs typeface="Courier"/>
              </a:rPr>
              <a:t>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60309"/>
            <a:ext cx="3845859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>
                <a:latin typeface="Times New Roman"/>
                <a:cs typeface="Times New Roman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smtClean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thisProxy.invokeMethod</a:t>
            </a:r>
            <a:r>
              <a:rPr lang="en-US" spc="10" dirty="0">
                <a:latin typeface="Times New Roman"/>
                <a:cs typeface="Times New Roman"/>
              </a:rPr>
              <a:t>(10); </a:t>
            </a:r>
            <a:r>
              <a:rPr lang="en-US" spc="10" dirty="0" smtClean="0">
                <a:latin typeface="Times New Roman"/>
                <a:cs typeface="Times New Roman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callSomeFunction</a:t>
            </a:r>
            <a:r>
              <a:rPr lang="en-US" spc="10" dirty="0">
                <a:latin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0941" y="4660309"/>
            <a:ext cx="384586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>
                <a:latin typeface="Times New Roman"/>
                <a:cs typeface="Times New Roman"/>
              </a:rPr>
              <a:t>entry void </a:t>
            </a:r>
            <a:r>
              <a:rPr lang="en-US" sz="1800" spc="10" dirty="0">
                <a:latin typeface="Times New Roman"/>
                <a:cs typeface="Times New Roman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 smtClean="0">
                <a:latin typeface="Times New Roman"/>
                <a:cs typeface="Times New Roman"/>
              </a:rPr>
              <a:t>    serial </a:t>
            </a:r>
            <a:r>
              <a:rPr lang="en-US" sz="1800" spc="10" dirty="0">
                <a:latin typeface="Times New Roman"/>
                <a:cs typeface="Times New Roman"/>
              </a:rPr>
              <a:t>”</a:t>
            </a:r>
            <a:r>
              <a:rPr lang="en-US" sz="1800" spc="10" dirty="0" err="1">
                <a:latin typeface="Times New Roman"/>
                <a:cs typeface="Times New Roman"/>
              </a:rPr>
              <a:t>setValue</a:t>
            </a:r>
            <a:r>
              <a:rPr lang="en-US" sz="1800" spc="10" dirty="0">
                <a:latin typeface="Times New Roman"/>
                <a:cs typeface="Times New Roman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    value </a:t>
            </a:r>
            <a:r>
              <a:rPr lang="en-US" sz="1800" spc="10" dirty="0">
                <a:latin typeface="Times New Roman"/>
                <a:cs typeface="Times New Roman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};</a:t>
            </a:r>
            <a:endParaRPr lang="en-US" sz="1800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3669"/>
            <a:ext cx="8229600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block2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block3 */</a:t>
            </a:r>
            <a:endParaRPr lang="en-US" sz="2000" i="1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64239"/>
            <a:ext cx="8229600" cy="188943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 err="1">
                <a:latin typeface="Times New Roman"/>
                <a:cs typeface="Times New Roman"/>
              </a:rPr>
              <a:t>someMethod</a:t>
            </a:r>
            <a:r>
              <a:rPr lang="en-US" spc="10" dirty="0">
                <a:latin typeface="Times New Roman"/>
                <a:cs typeface="Times New Roman"/>
              </a:rPr>
              <a:t>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/∗ block1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block2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block3 ∗/ </a:t>
            </a:r>
            <a:r>
              <a:rPr lang="en-US" spc="10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6399"/>
            <a:ext cx="8229600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62364"/>
            <a:ext cx="8229600" cy="82652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/>
                <a:cs typeface="Times New Roman"/>
              </a:rPr>
              <a:t>when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myMeth</a:t>
            </a:r>
            <a:r>
              <a:rPr lang="en-US" sz="2200" spc="25" dirty="0" err="1">
                <a:latin typeface="Times New Roman"/>
                <a:cs typeface="Times New Roman"/>
              </a:rPr>
              <a:t>o</a:t>
            </a:r>
            <a:r>
              <a:rPr lang="en-US" sz="2200" dirty="0" err="1">
                <a:latin typeface="Times New Roman"/>
                <a:cs typeface="Times New Roman"/>
              </a:rPr>
              <a:t>d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ram1,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</a:t>
            </a:r>
            <a:r>
              <a:rPr lang="en-US" sz="2200" spc="-5" dirty="0">
                <a:latin typeface="Times New Roman"/>
                <a:cs typeface="Times New Roman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/>
                <a:cs typeface="Times New Roman"/>
              </a:rPr>
              <a:t>    </a:t>
            </a:r>
            <a:r>
              <a:rPr lang="en-US" sz="2200" i="1" dirty="0" smtClean="0">
                <a:latin typeface="Courier"/>
                <a:cs typeface="Courier"/>
              </a:rPr>
              <a:t>/</a:t>
            </a:r>
            <a:r>
              <a:rPr lang="en-US" sz="2200" i="1" dirty="0">
                <a:latin typeface="Courier"/>
                <a:cs typeface="Courier"/>
              </a:rPr>
              <a:t>∗</a:t>
            </a:r>
            <a:r>
              <a:rPr lang="en-US" sz="2200" i="1" spc="-20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further</a:t>
            </a:r>
            <a:r>
              <a:rPr lang="en-US" sz="2200" i="1" spc="85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c</a:t>
            </a:r>
            <a:r>
              <a:rPr lang="en-US" sz="2200" i="1" spc="20" dirty="0">
                <a:latin typeface="Courier"/>
                <a:cs typeface="Courier"/>
              </a:rPr>
              <a:t>o</a:t>
            </a:r>
            <a:r>
              <a:rPr lang="en-US" sz="2200" i="1" dirty="0">
                <a:latin typeface="Courier"/>
                <a:cs typeface="Courier"/>
              </a:rPr>
              <a:t>de</a:t>
            </a:r>
            <a:r>
              <a:rPr lang="en-US" sz="2200" i="1" spc="8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∗/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491245"/>
            <a:ext cx="822960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smtClean="0">
                <a:latin typeface="Courier"/>
                <a:cs typeface="Courier"/>
              </a:rPr>
              <a:t>myMethod1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08947"/>
            <a:ext cx="8229600" cy="96307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Times New Roman"/>
                <a:cs typeface="Times New Roman"/>
              </a:rPr>
              <a:t>    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</a:t>
            </a:r>
            <a:r>
              <a:rPr lang="en-US" dirty="0" smtClean="0">
                <a:latin typeface="Times New Roman"/>
                <a:cs typeface="Times New Roman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myMethod2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>
                <a:latin typeface="Times New Roman"/>
                <a:cs typeface="Times New Roman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22807"/>
            <a:ext cx="822960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err="1" smtClean="0">
                <a:latin typeface="Courier"/>
                <a:cs typeface="Courier"/>
              </a:rPr>
              <a:t>myMethod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005956"/>
            <a:ext cx="8229600" cy="138639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myMethod2(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    </a:t>
            </a:r>
            <a:r>
              <a:rPr lang="en-US" i="1" dirty="0" smtClean="0">
                <a:latin typeface="Times New Roman"/>
                <a:cs typeface="Times New Roman"/>
              </a:rPr>
              <a:t>/* further code */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array</a:t>
            </a:r>
            <a:endParaRPr lang="en-US" sz="1800" i="1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[</a:t>
            </a:r>
            <a:r>
              <a:rPr lang="en-US" sz="1800" i="1" spc="-80" dirty="0" err="1">
                <a:latin typeface="Courier"/>
                <a:cs typeface="Courier"/>
              </a:rPr>
              <a:t>ClassName</a:t>
            </a:r>
            <a:r>
              <a:rPr lang="en-US" sz="1800" i="1" spc="-80" dirty="0">
                <a:latin typeface="Courier"/>
                <a:cs typeface="Courier"/>
              </a:rPr>
              <a:t>]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CODE</a:t>
            </a:r>
            <a:endParaRPr lang="en-US" sz="1800" i="1" dirty="0">
              <a:latin typeface="Courier"/>
              <a:cs typeface="Courier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i="1" u="sng" spc="245" dirty="0">
                <a:latin typeface="Courier"/>
                <a:cs typeface="Courier"/>
              </a:rPr>
              <a:t>  </a:t>
            </a:r>
            <a:r>
              <a:rPr lang="en-US" sz="1800" i="1" u="sng" spc="-50" dirty="0">
                <a:latin typeface="Courier"/>
                <a:cs typeface="Courier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pup()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98"/>
            <a:ext cx="8229600" cy="49704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.ci 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</a:t>
            </a:r>
            <a:r>
              <a:rPr lang="en-US" sz="2800" spc="20" dirty="0" err="1" smtClean="0">
                <a:latin typeface="Times New Roman"/>
                <a:cs typeface="Times New Roman"/>
              </a:rPr>
              <a:t>cpp</a:t>
            </a:r>
            <a:r>
              <a:rPr lang="en-US" sz="2800" spc="20" dirty="0" smtClean="0">
                <a:latin typeface="Times New Roman"/>
                <a:cs typeface="Times New Roman"/>
              </a:rPr>
              <a:t> 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50828"/>
            <a:ext cx="8229600" cy="2086039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spc="10" dirty="0" smtClean="0">
                <a:latin typeface="Times New Roman"/>
                <a:cs typeface="Times New Roman"/>
              </a:rPr>
              <a:t>[</a:t>
            </a:r>
            <a:r>
              <a:rPr lang="en-US" b="1" spc="10" dirty="0" err="1" smtClean="0">
                <a:latin typeface="Times New Roman"/>
                <a:cs typeface="Times New Roman"/>
              </a:rPr>
              <a:t>mainchare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array</a:t>
            </a:r>
            <a:r>
              <a:rPr lang="en-US" spc="10" dirty="0" smtClean="0">
                <a:latin typeface="Times New Roman"/>
                <a:cs typeface="Times New Roman"/>
              </a:rPr>
              <a:t>]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b="1" spc="10" dirty="0" smtClean="0">
                <a:latin typeface="Times New Roman"/>
                <a:cs typeface="Times New Roman"/>
              </a:rPr>
              <a:t>entry void</a:t>
            </a:r>
            <a:r>
              <a:rPr lang="en-US" spc="10" dirty="0" smtClean="0">
                <a:latin typeface="Times New Roman"/>
                <a:cs typeface="Times New Roman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    // … </a:t>
            </a:r>
            <a:r>
              <a:rPr lang="en-US" i="1" spc="10" dirty="0" smtClean="0">
                <a:latin typeface="Times New Roman"/>
                <a:cs typeface="Times New Roman"/>
              </a:rPr>
              <a:t>structured dagger code here </a:t>
            </a:r>
            <a:r>
              <a:rPr lang="en-US" spc="10" dirty="0" smtClean="0">
                <a:latin typeface="Times New Roman"/>
                <a:cs typeface="Times New Roman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42635"/>
            <a:ext cx="8229600" cy="190375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class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: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CBase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SDAG_Code</a:t>
            </a:r>
            <a:r>
              <a:rPr lang="en-US" spc="10" dirty="0" smtClean="0">
                <a:latin typeface="Times New Roman"/>
                <a:cs typeface="Times New Roman"/>
              </a:rPr>
              <a:t>/* </a:t>
            </a:r>
            <a:r>
              <a:rPr lang="en-US" i="1" spc="10" dirty="0" smtClean="0">
                <a:latin typeface="Times New Roman"/>
                <a:cs typeface="Times New Roman"/>
              </a:rPr>
              <a:t>insert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i="1" spc="10" dirty="0" smtClean="0">
                <a:latin typeface="Times New Roman"/>
                <a:cs typeface="Times New Roman"/>
              </a:rPr>
              <a:t>SDAG macro */</a:t>
            </a:r>
            <a:endParaRPr lang="en-US" spc="1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11"/>
            <a:ext cx="8229600" cy="52352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(n &lt; THRESHOLD) </a:t>
            </a:r>
            <a:r>
              <a:rPr lang="en-US" b="1" dirty="0"/>
              <a:t>serial </a:t>
            </a:r>
            <a:r>
              <a:rPr lang="en-US" dirty="0"/>
              <a:t>{ respond(</a:t>
            </a:r>
            <a:r>
              <a:rPr lang="en-US" dirty="0" err="1"/>
              <a:t>seqFib</a:t>
            </a:r>
            <a:r>
              <a:rPr lang="en-US" dirty="0"/>
              <a:t>(n));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− 1,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− 2,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val2)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serial </a:t>
            </a:r>
            <a:r>
              <a:rPr lang="en-US" dirty="0"/>
              <a:t>{ respond(</a:t>
            </a:r>
            <a:r>
              <a:rPr lang="en-US" dirty="0" err="1"/>
              <a:t>val</a:t>
            </a:r>
            <a:r>
              <a:rPr lang="en-US" dirty="0"/>
              <a:t> + val2); }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/>
              <a:t>e</a:t>
            </a:r>
            <a:r>
              <a:rPr lang="en-US" b="1" dirty="0" smtClean="0"/>
              <a:t>ntry void </a:t>
            </a:r>
            <a:r>
              <a:rPr lang="en-US" dirty="0" smtClean="0"/>
              <a:t>response(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470712"/>
          </a:xfrm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fib.decl.h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#define </a:t>
            </a:r>
            <a:r>
              <a:rPr lang="en-US" dirty="0"/>
              <a:t>THRESHOLD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 Main(</a:t>
            </a:r>
            <a:r>
              <a:rPr lang="en-US" dirty="0" err="1"/>
              <a:t>CkArgMsg</a:t>
            </a:r>
            <a:r>
              <a:rPr lang="en-US" dirty="0"/>
              <a:t>∗  m) { </a:t>
            </a:r>
            <a:r>
              <a:rPr lang="en-US" dirty="0" err="1"/>
              <a:t>CProxy</a:t>
            </a:r>
            <a:r>
              <a:rPr lang="en-US" dirty="0"/>
              <a:t>  Fib::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atoi</a:t>
            </a:r>
            <a:r>
              <a:rPr lang="en-US" dirty="0"/>
              <a:t>(m−&gt;</a:t>
            </a:r>
            <a:r>
              <a:rPr lang="en-US" dirty="0" err="1"/>
              <a:t>argv</a:t>
            </a:r>
            <a:r>
              <a:rPr lang="en-US" dirty="0"/>
              <a:t>[1]),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Fib());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Fib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Fib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Fib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 parent;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  , </a:t>
            </a:r>
            <a:r>
              <a:rPr lang="en-US" dirty="0" err="1"/>
              <a:t>CProxy</a:t>
            </a:r>
            <a:r>
              <a:rPr lang="en-US" dirty="0"/>
              <a:t>  Fib parent  )</a:t>
            </a:r>
          </a:p>
          <a:p>
            <a:pPr marL="0" indent="0">
              <a:buNone/>
            </a:pPr>
            <a:r>
              <a:rPr lang="en-US" dirty="0" smtClean="0"/>
              <a:t>        : </a:t>
            </a:r>
            <a:r>
              <a:rPr lang="en-US" dirty="0"/>
              <a:t>parent(parent  ), </a:t>
            </a:r>
            <a:r>
              <a:rPr lang="en-US" dirty="0" err="1"/>
              <a:t>isRoot</a:t>
            </a:r>
            <a:r>
              <a:rPr lang="en-US" dirty="0"/>
              <a:t>(</a:t>
            </a:r>
            <a:r>
              <a:rPr lang="en-US" dirty="0" err="1"/>
              <a:t>isRoot</a:t>
            </a:r>
            <a:r>
              <a:rPr lang="en-US" dirty="0"/>
              <a:t>  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calc</a:t>
            </a:r>
            <a:r>
              <a:rPr lang="en-US" dirty="0"/>
              <a:t>(n);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seqFib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n) { </a:t>
            </a:r>
            <a:r>
              <a:rPr lang="en-US" b="1" dirty="0"/>
              <a:t>return </a:t>
            </a:r>
            <a:r>
              <a:rPr lang="en-US" dirty="0"/>
              <a:t>(n &lt; 2) ? n : </a:t>
            </a:r>
            <a:r>
              <a:rPr lang="en-US" dirty="0" err="1"/>
              <a:t>seqFib</a:t>
            </a:r>
            <a:r>
              <a:rPr lang="en-US" dirty="0"/>
              <a:t>(n − 1) + </a:t>
            </a:r>
            <a:r>
              <a:rPr lang="en-US" dirty="0" err="1"/>
              <a:t>seqFib</a:t>
            </a:r>
            <a:r>
              <a:rPr lang="en-US" dirty="0"/>
              <a:t>(n − 2);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(!</a:t>
            </a:r>
            <a:r>
              <a:rPr lang="en-US" dirty="0" err="1"/>
              <a:t>isRoot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 </a:t>
            </a:r>
            <a:r>
              <a:rPr lang="en-US" dirty="0" err="1"/>
              <a:t>parent.response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delete </a:t>
            </a:r>
            <a:r>
              <a:rPr lang="en-US" b="1" dirty="0"/>
              <a:t>this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CkPrintf</a:t>
            </a:r>
            <a:r>
              <a:rPr lang="en-US" dirty="0"/>
              <a:t>(”Fibonacci number is: %d\n”, 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fib.def.h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3661"/>
            <a:ext cx="8229600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block2 */</a:t>
            </a:r>
            <a:endParaRPr lang="en-US" sz="2000" i="1" dirty="0"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25267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myMethod1(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myMethod2(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   myMethod3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size,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arr</a:t>
            </a:r>
            <a:r>
              <a:rPr lang="en-US" spc="10" dirty="0">
                <a:latin typeface="Times New Roman"/>
                <a:cs typeface="Times New Roman"/>
              </a:rPr>
              <a:t>[size])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myMethod4(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param4)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07114"/>
            <a:ext cx="822960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manual.html</a:t>
            </a:r>
            <a:r>
              <a:rPr lang="en-US" sz="2100" dirty="0"/>
              <a:t> 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A.html</a:t>
            </a:r>
            <a:r>
              <a:rPr lang="en-US" sz="2100" dirty="0"/>
              <a:t> 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57175"/>
            <a:ext cx="8229600" cy="2704353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</a:t>
            </a:r>
            <a:r>
              <a:rPr lang="en-US" i="1" spc="10" dirty="0" err="1">
                <a:latin typeface="Times New Roman"/>
                <a:cs typeface="Times New Roman"/>
              </a:rPr>
              <a:t>sdag</a:t>
            </a:r>
            <a:r>
              <a:rPr lang="en-US" i="1" spc="10" dirty="0">
                <a:latin typeface="Times New Roman"/>
                <a:cs typeface="Times New Roman"/>
              </a:rPr>
              <a:t>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(200, </a:t>
            </a:r>
            <a:r>
              <a:rPr lang="en-US" b="1" spc="10" dirty="0">
                <a:latin typeface="Times New Roman"/>
                <a:cs typeface="Times New Roman"/>
              </a:rPr>
              <a:t>false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(100, </a:t>
            </a:r>
            <a:r>
              <a:rPr lang="en-US" b="1" spc="10" dirty="0">
                <a:latin typeface="Times New Roman"/>
                <a:cs typeface="Times New Roman"/>
              </a:rPr>
              <a:t>true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40050"/>
            <a:ext cx="8229600" cy="246043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if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thisIndex.x</a:t>
            </a:r>
            <a:r>
              <a:rPr lang="en-US" spc="10" dirty="0">
                <a:latin typeface="Times New Roman"/>
                <a:cs typeface="Times New Roman"/>
              </a:rPr>
              <a:t>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 </a:t>
            </a:r>
            <a:r>
              <a:rPr lang="en-US" spc="10" dirty="0">
                <a:latin typeface="Times New Roman"/>
                <a:cs typeface="Times New Roman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payload) </a:t>
            </a:r>
            <a:r>
              <a:rPr lang="en-US" b="1" spc="10" dirty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13422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>
                <a:latin typeface="Courier"/>
                <a:cs typeface="Courier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for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86958"/>
            <a:ext cx="8229600" cy="207330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for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= 0;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maxIter</a:t>
            </a:r>
            <a:r>
              <a:rPr lang="en-US" spc="10" dirty="0">
                <a:latin typeface="Times New Roman"/>
                <a:cs typeface="Times New Roman"/>
              </a:rPr>
              <a:t>; ++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recvLeft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recvRight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52298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for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i="1" spc="10" dirty="0" smtClean="0">
                <a:latin typeface="Courier"/>
                <a:cs typeface="Courier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err="1" smtClean="0">
                <a:latin typeface="Times New Roman"/>
                <a:cs typeface="Times New Roman"/>
              </a:rPr>
              <a:t>th</a:t>
            </a:r>
            <a:r>
              <a:rPr lang="en-US" spc="10" dirty="0" smtClean="0">
                <a:latin typeface="Times New Roman"/>
                <a:cs typeface="Times New Roman"/>
              </a:rPr>
              <a:t> iteration completes,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60265"/>
            <a:ext cx="8229600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i="1" spc="20" dirty="0" err="1" smtClean="0">
                <a:latin typeface="Courier"/>
                <a:cs typeface="Courier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97425"/>
            <a:ext cx="8229600" cy="105955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class </a:t>
            </a:r>
            <a:r>
              <a:rPr lang="en-US" spc="10" dirty="0">
                <a:latin typeface="Times New Roman"/>
                <a:cs typeface="Times New Roman"/>
              </a:rPr>
              <a:t>Foo : </a:t>
            </a:r>
            <a:r>
              <a:rPr lang="en-US" b="1" spc="10" dirty="0">
                <a:latin typeface="Times New Roman"/>
                <a:cs typeface="Times New Roman"/>
              </a:rPr>
              <a:t>public </a:t>
            </a:r>
            <a:r>
              <a:rPr lang="en-US" spc="10" dirty="0" err="1">
                <a:latin typeface="Times New Roman"/>
                <a:cs typeface="Times New Roman"/>
              </a:rPr>
              <a:t>CBase</a:t>
            </a:r>
            <a:r>
              <a:rPr lang="en-US" spc="10" dirty="0">
                <a:latin typeface="Times New Roman"/>
                <a:cs typeface="Times New Roman"/>
              </a:rPr>
              <a:t> Foo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>
                <a:latin typeface="Times New Roman"/>
                <a:cs typeface="Times New Roman"/>
              </a:rPr>
              <a:t>: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while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21117"/>
            <a:ext cx="8229600" cy="375222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while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numNeighbors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recvData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method1() </a:t>
            </a:r>
            <a:r>
              <a:rPr lang="en-US" i="1" spc="10" dirty="0">
                <a:latin typeface="Times New Roman"/>
                <a:cs typeface="Times New Roman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method2() </a:t>
            </a:r>
            <a:r>
              <a:rPr lang="en-US" i="1" spc="10" dirty="0">
                <a:latin typeface="Times New Roman"/>
                <a:cs typeface="Times New Roman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98823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while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i="1" spc="-80" dirty="0">
                <a:latin typeface="Courier"/>
                <a:cs typeface="Courier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Courier"/>
                <a:cs typeface="Courier"/>
              </a:rPr>
              <a:t>overlap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Courier"/>
                <a:cs typeface="Courier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Courier"/>
                <a:cs typeface="Courier"/>
              </a:rPr>
              <a:t>overlap </a:t>
            </a:r>
            <a:r>
              <a:rPr lang="en-US" spc="95" dirty="0">
                <a:latin typeface="Times New Roman"/>
                <a:cs typeface="Times New Roman"/>
              </a:rPr>
              <a:t>{</a:t>
            </a:r>
            <a:r>
              <a:rPr lang="en-US" i="1" spc="95" dirty="0">
                <a:latin typeface="Times New Roman"/>
                <a:cs typeface="Times New Roman"/>
              </a:rPr>
              <a:t> </a:t>
            </a:r>
            <a:r>
              <a:rPr lang="en-US" i="1" spc="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/* </a:t>
            </a:r>
            <a:r>
              <a:rPr lang="en-US" spc="-80" dirty="0" err="1">
                <a:latin typeface="Courier"/>
                <a:cs typeface="Courier"/>
              </a:rPr>
              <a:t>sdag</a:t>
            </a:r>
            <a:r>
              <a:rPr lang="en-US" spc="-80" dirty="0">
                <a:latin typeface="Courier"/>
                <a:cs typeface="Courier"/>
              </a:rPr>
              <a:t> constructs */ </a:t>
            </a:r>
            <a:r>
              <a:rPr lang="en-US" spc="95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overlap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32942"/>
            <a:ext cx="8229600" cy="203200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block1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overlap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block2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 </a:t>
            </a:r>
            <a:r>
              <a:rPr lang="en-US" i="1" spc="10" dirty="0">
                <a:latin typeface="Times New Roman"/>
                <a:cs typeface="Times New Roman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</a:t>
            </a:r>
            <a:r>
              <a:rPr lang="en-US" b="1" spc="10" dirty="0">
                <a:latin typeface="Times New Roman"/>
                <a:cs typeface="Times New Roman"/>
              </a:rPr>
              <a:t>char </a:t>
            </a:r>
            <a:r>
              <a:rPr lang="en-US" spc="10" dirty="0" err="1">
                <a:latin typeface="Times New Roman"/>
                <a:cs typeface="Times New Roman"/>
              </a:rPr>
              <a:t>myChar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block5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74928"/>
            <a:ext cx="4772213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 err="1">
                <a:latin typeface="Times New Roman"/>
                <a:cs typeface="Times New Roman"/>
              </a:rPr>
              <a:t>c</a:t>
            </a:r>
            <a:r>
              <a:rPr lang="en-US" sz="2300" spc="20" dirty="0" err="1">
                <a:latin typeface="Times New Roman"/>
                <a:cs typeface="Times New Roman"/>
              </a:rPr>
              <a:t>h</a:t>
            </a:r>
            <a:r>
              <a:rPr lang="en-US" sz="2300" spc="-15" dirty="0" err="1">
                <a:latin typeface="Times New Roman"/>
                <a:cs typeface="Times New Roman"/>
              </a:rPr>
              <a:t>a</a:t>
            </a:r>
            <a:r>
              <a:rPr lang="en-US" sz="2300" dirty="0" err="1">
                <a:latin typeface="Times New Roman"/>
                <a:cs typeface="Times New Roman"/>
              </a:rPr>
              <a:t>re</a:t>
            </a:r>
            <a:endParaRPr lang="en-US" sz="23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422909">
              <a:spcBef>
                <a:spcPts val="0"/>
              </a:spcBef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27"/>
          <p:cNvSpPr>
            <a:spLocks noChangeAspect="1"/>
          </p:cNvSpPr>
          <p:nvPr/>
        </p:nvSpPr>
        <p:spPr>
          <a:xfrm>
            <a:off x="5229412" y="856830"/>
            <a:ext cx="3457388" cy="516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88352"/>
            <a:ext cx="822960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i="1" spc="-95" dirty="0" err="1">
                <a:latin typeface="Courier"/>
                <a:cs typeface="Courier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Courier"/>
                <a:cs typeface="Courier"/>
              </a:rPr>
              <a:t>  </a:t>
            </a:r>
            <a:r>
              <a:rPr lang="en-US" sz="2000" i="1" spc="-80" dirty="0" err="1" smtClean="0">
                <a:latin typeface="Courier"/>
                <a:cs typeface="Courier"/>
              </a:rPr>
              <a:t>forall</a:t>
            </a:r>
            <a:r>
              <a:rPr lang="en-US" sz="2000" i="1" spc="-80" dirty="0" smtClean="0">
                <a:latin typeface="Courier"/>
                <a:cs typeface="Courier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[&lt;</a:t>
            </a:r>
            <a:r>
              <a:rPr lang="en-US" sz="2000" i="1" spc="-80" dirty="0" err="1">
                <a:latin typeface="Courier"/>
                <a:cs typeface="Courier"/>
              </a:rPr>
              <a:t>ident</a:t>
            </a:r>
            <a:r>
              <a:rPr lang="en-US" sz="2000" i="1" spc="-80" dirty="0">
                <a:latin typeface="Courier"/>
                <a:cs typeface="Courier"/>
              </a:rPr>
              <a:t>&gt;] (&lt;min&gt; :	&lt;max&gt;, &lt;stride&gt;) &lt;body&gt;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&lt;min&gt;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&lt;max&gt;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err="1" smtClean="0">
                <a:latin typeface="Courier"/>
                <a:cs typeface="Courier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60588"/>
            <a:ext cx="8229600" cy="118035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err="1" smtClean="0">
                <a:latin typeface="Times New Roman"/>
                <a:cs typeface="Times New Roman"/>
              </a:rPr>
              <a:t>forall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[block] (0 : </a:t>
            </a:r>
            <a:r>
              <a:rPr lang="en-US" spc="10" dirty="0" err="1">
                <a:latin typeface="Times New Roman"/>
                <a:cs typeface="Times New Roman"/>
              </a:rPr>
              <a:t>numBlocks</a:t>
            </a:r>
            <a:r>
              <a:rPr lang="en-US" spc="10" dirty="0">
                <a:latin typeface="Times New Roman"/>
                <a:cs typeface="Times New Roman"/>
              </a:rPr>
              <a:t>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    when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4982879"/>
            <a:ext cx="8229600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public:	</a:t>
            </a:r>
            <a:r>
              <a:rPr lang="en-US" sz="4000" i="1" spc="-95" dirty="0" err="1">
                <a:latin typeface="Courier"/>
                <a:cs typeface="Courier"/>
              </a:rPr>
              <a:t>int</a:t>
            </a:r>
            <a:r>
              <a:rPr lang="en-US" sz="4000" i="1" spc="-90" dirty="0">
                <a:latin typeface="Courier"/>
                <a:cs typeface="Courier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block;</a:t>
            </a:r>
            <a:endParaRPr lang="en-US" sz="4000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937"/>
            <a:ext cx="8229600" cy="4905022"/>
          </a:xfrm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b="1" dirty="0" err="1" smtClean="0"/>
              <a:t>mainmodule</a:t>
            </a:r>
            <a:r>
              <a:rPr lang="en-US" b="1" dirty="0" smtClean="0"/>
              <a:t> </a:t>
            </a:r>
            <a:r>
              <a:rPr lang="en-US" dirty="0"/>
              <a:t>prefix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void </a:t>
            </a:r>
            <a:r>
              <a:rPr lang="en-US" dirty="0" err="1"/>
              <a:t>checkIn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array </a:t>
            </a:r>
            <a:r>
              <a:rPr lang="en-US" dirty="0"/>
              <a:t>[1D] Prefix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Prefix();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passValue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step, 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incomingValue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11"/>
            <a:ext cx="8229600" cy="49050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startPrefixCalculation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for</a:t>
            </a:r>
            <a:r>
              <a:rPr lang="en-US" dirty="0"/>
              <a:t>(stage = 0; (1 &lt;&lt; stage) &lt; </a:t>
            </a:r>
            <a:r>
              <a:rPr lang="en-US" dirty="0" err="1"/>
              <a:t>numElements</a:t>
            </a:r>
            <a:r>
              <a:rPr lang="en-US" dirty="0"/>
              <a:t>; stage++)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serial </a:t>
            </a:r>
            <a:r>
              <a:rPr lang="en-US" dirty="0"/>
              <a:t>”send  value” {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targetIndex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thisIndex</a:t>
            </a:r>
            <a:r>
              <a:rPr lang="en-US" dirty="0"/>
              <a:t> + (1&lt;&lt;stage);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targetIndex</a:t>
            </a:r>
            <a:r>
              <a:rPr lang="en-US" dirty="0"/>
              <a:t> &lt; </a:t>
            </a:r>
            <a:r>
              <a:rPr lang="en-US" dirty="0" err="1"/>
              <a:t>numElements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targetIndex</a:t>
            </a:r>
            <a:r>
              <a:rPr lang="en-US" dirty="0" smtClean="0"/>
              <a:t>].</a:t>
            </a:r>
            <a:r>
              <a:rPr lang="en-US" dirty="0" err="1" smtClean="0"/>
              <a:t>passValue</a:t>
            </a:r>
            <a:r>
              <a:rPr lang="en-US" dirty="0" smtClean="0"/>
              <a:t>(stage, value);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 &gt;= (1&lt;&lt;stage))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when </a:t>
            </a:r>
            <a:r>
              <a:rPr lang="en-US" dirty="0" err="1"/>
              <a:t>passValue</a:t>
            </a:r>
            <a:r>
              <a:rPr lang="en-US" dirty="0"/>
              <a:t>[stage]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incoming  stage, unsigned </a:t>
            </a:r>
            <a:r>
              <a:rPr lang="en-US" dirty="0" err="1"/>
              <a:t>int</a:t>
            </a:r>
            <a:r>
              <a:rPr lang="en-US" dirty="0"/>
              <a:t> incoming  value) serial</a:t>
            </a:r>
          </a:p>
          <a:p>
            <a:pPr marL="0" indent="0">
              <a:buNone/>
            </a:pPr>
            <a:r>
              <a:rPr lang="en-US" dirty="0" smtClean="0"/>
              <a:t>                            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value </a:t>
            </a:r>
            <a:r>
              <a:rPr lang="en-US" dirty="0"/>
              <a:t>+= incoming  value;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”done” {</a:t>
            </a:r>
          </a:p>
          <a:p>
            <a:pPr marL="0" indent="0">
              <a:buNone/>
            </a:pPr>
            <a:r>
              <a:rPr lang="en-US" dirty="0" smtClean="0"/>
              <a:t>                     contribute</a:t>
            </a:r>
            <a:r>
              <a:rPr lang="en-US" dirty="0"/>
              <a:t>(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(Main, </a:t>
            </a:r>
            <a:r>
              <a:rPr lang="en-US" dirty="0" err="1"/>
              <a:t>checkIn</a:t>
            </a:r>
            <a:r>
              <a:rPr lang="en-US" dirty="0"/>
              <a:t>), </a:t>
            </a:r>
            <a:r>
              <a:rPr lang="en-US" dirty="0" err="1"/>
              <a:t>mainProxy</a:t>
            </a:r>
            <a:r>
              <a:rPr lang="en-US" dirty="0"/>
              <a:t>)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}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0955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Prefix </a:t>
            </a:r>
            <a:r>
              <a:rPr lang="en-US" dirty="0" err="1"/>
              <a:t>prefixArray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argc</a:t>
            </a:r>
            <a:r>
              <a:rPr lang="en-US" dirty="0"/>
              <a:t> &gt; 1) </a:t>
            </a:r>
            <a:r>
              <a:rPr lang="en-US" dirty="0" err="1"/>
              <a:t>numElements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argv</a:t>
            </a:r>
            <a:r>
              <a:rPr lang="en-US" dirty="0"/>
              <a:t>[1]);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mainProxy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CProxy</a:t>
            </a:r>
            <a:r>
              <a:rPr lang="en-US" dirty="0"/>
              <a:t>  Prefix::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numElements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prefixArray.startPrefixCalculation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void </a:t>
            </a:r>
            <a:r>
              <a:rPr lang="en-US" dirty="0" err="1"/>
              <a:t>checkIn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095"/>
            <a:ext cx="8229600" cy="3505200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Prefix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Prefix {</a:t>
            </a:r>
          </a:p>
          <a:p>
            <a:pPr marL="0" indent="0">
              <a:buNone/>
            </a:pPr>
            <a:r>
              <a:rPr lang="en-US" dirty="0" smtClean="0"/>
              <a:t>    Prefix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stage, </a:t>
            </a:r>
            <a:r>
              <a:rPr lang="en-US" dirty="0" err="1"/>
              <a:t>targetIndex</a:t>
            </a:r>
            <a:r>
              <a:rPr lang="en-US" dirty="0"/>
              <a:t>,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srand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value </a:t>
            </a:r>
            <a:r>
              <a:rPr lang="en-US" dirty="0"/>
              <a:t>= rand() % 10; // Random positive </a:t>
            </a:r>
            <a:r>
              <a:rPr lang="en-US" dirty="0" err="1"/>
              <a:t>int</a:t>
            </a:r>
            <a:r>
              <a:rPr lang="en-US" dirty="0"/>
              <a:t> between 0 and 9 (inclusive)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 ∗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prefix.def.h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7769"/>
            <a:ext cx="8229600" cy="2476500"/>
          </a:xfrm>
        </p:spPr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 err="1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5197" b="-45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>
          <a:xfrm>
            <a:off x="457200" y="1143000"/>
            <a:ext cx="8229600" cy="5235575"/>
          </a:xfrm>
        </p:spPr>
      </p:pic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5833" r="5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jacobi3d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done(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iterations);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array </a:t>
            </a:r>
            <a:r>
              <a:rPr lang="en-US" dirty="0"/>
              <a:t>[3D] Jacobi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Jacobi(</a:t>
            </a:r>
            <a:r>
              <a:rPr lang="en-US" b="1" dirty="0"/>
              <a:t>void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gh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</a:t>
            </a:r>
            <a:r>
              <a:rPr lang="en-US" b="1" dirty="0"/>
              <a:t>void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/</a:t>
            </a:r>
            <a:r>
              <a:rPr lang="en-US" i="1" dirty="0"/>
              <a:t>/ ... main loop (next slide)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1368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8667"/>
            <a:ext cx="8229600" cy="5818386"/>
          </a:xfrm>
          <a:solidFill>
            <a:srgbClr val="CCD1D9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r>
              <a:rPr lang="en-US" dirty="0" err="1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contribute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 ++</a:t>
            </a:r>
            <a:r>
              <a:rPr lang="en-US" dirty="0" err="1"/>
              <a:t>iter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% 5 == 1)</a:t>
            </a:r>
          </a:p>
          <a:p>
            <a:pPr marL="0" indent="0">
              <a:buNone/>
            </a:pPr>
            <a:r>
              <a:rPr lang="en-US" dirty="0" smtClean="0"/>
              <a:t>            contribute</a:t>
            </a:r>
            <a:r>
              <a:rPr lang="en-US" dirty="0"/>
              <a:t>(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(++</a:t>
            </a:r>
            <a:r>
              <a:rPr lang="en-US" dirty="0" err="1"/>
              <a:t>iter</a:t>
            </a:r>
            <a:r>
              <a:rPr lang="en-US" dirty="0"/>
              <a:t> % 5 == 0)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5368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20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3527"/>
            <a:ext cx="8229600" cy="2199105"/>
          </a:xfrm>
        </p:spPr>
        <p:txBody>
          <a:bodyPr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spc="10" dirty="0" err="1">
                <a:latin typeface="Times New Roman"/>
                <a:cs typeface="Times New Roman"/>
              </a:rPr>
              <a:t>res</a:t>
            </a:r>
            <a:r>
              <a:rPr lang="en-US" sz="1800" spc="10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106"/>
            <a:ext cx="8229600" cy="1864895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 err="1"/>
              <a:t>retrieveValues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keys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i="1" dirty="0"/>
              <a:t>// compute </a:t>
            </a:r>
            <a:r>
              <a:rPr lang="en-US" i="1" dirty="0" err="1"/>
              <a:t>i’th</a:t>
            </a:r>
            <a:r>
              <a:rPr lang="en-US" i="1" dirty="0"/>
              <a:t> key;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keyValueProxy</a:t>
            </a:r>
            <a:r>
              <a:rPr lang="en-US" dirty="0"/>
              <a:t>[keys[</a:t>
            </a:r>
            <a:r>
              <a:rPr lang="en-US" dirty="0" err="1"/>
              <a:t>i</a:t>
            </a:r>
            <a:r>
              <a:rPr lang="en-US" dirty="0"/>
              <a:t>] / B].</a:t>
            </a:r>
            <a:r>
              <a:rPr lang="en-US" dirty="0" err="1"/>
              <a:t>requestValue</a:t>
            </a:r>
            <a:r>
              <a:rPr lang="en-US" dirty="0"/>
              <a:t>(keys[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thisProxy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00948"/>
            <a:ext cx="822960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ValueType</a:t>
            </a:r>
            <a:r>
              <a:rPr lang="en-US" dirty="0"/>
              <a:t> value)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serial </a:t>
            </a:r>
            <a:r>
              <a:rPr lang="en-US" dirty="0"/>
              <a:t>{ values[</a:t>
            </a:r>
            <a:r>
              <a:rPr lang="en-US" dirty="0" err="1"/>
              <a:t>i</a:t>
            </a:r>
            <a:r>
              <a:rPr lang="en-US" dirty="0"/>
              <a:t>] = value;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/</a:t>
            </a:r>
            <a:r>
              <a:rPr lang="en-US" i="1" dirty="0"/>
              <a:t>/ next phase of computation </a:t>
            </a:r>
            <a:r>
              <a:rPr lang="en-US" i="1" dirty="0" err="1"/>
              <a:t>thats</a:t>
            </a:r>
            <a:r>
              <a:rPr lang="en-US" i="1" dirty="0"/>
              <a:t> uses the keys and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92842"/>
            <a:ext cx="8229600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KeyValueClass</a:t>
            </a:r>
            <a:r>
              <a:rPr lang="en-US" sz="2000" dirty="0"/>
              <a:t>::</a:t>
            </a:r>
            <a:r>
              <a:rPr lang="en-US" sz="2000" dirty="0" err="1"/>
              <a:t>requestValue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key, </a:t>
            </a:r>
            <a:r>
              <a:rPr lang="en-US" sz="2000" dirty="0" err="1"/>
              <a:t>CProxy</a:t>
            </a:r>
            <a:r>
              <a:rPr lang="en-US" sz="2000" dirty="0"/>
              <a:t> Client c,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ref)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 </a:t>
            </a:r>
            <a:r>
              <a:rPr lang="en-US" sz="2000" dirty="0"/>
              <a:t>v = </a:t>
            </a:r>
            <a:r>
              <a:rPr lang="en-US" sz="2000" dirty="0" err="1"/>
              <a:t>localTable</a:t>
            </a:r>
            <a:r>
              <a:rPr lang="en-US" sz="2000" dirty="0"/>
              <a:t>[key];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c.response</a:t>
            </a:r>
            <a:r>
              <a:rPr lang="en-US" sz="2000" dirty="0"/>
              <a:t>(ref, v);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40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66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Chares</a:t>
            </a:r>
            <a:r>
              <a:rPr lang="en-US" dirty="0" smtClean="0"/>
              <a:t>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0" dirty="0">
                <a:latin typeface="Times New Roman"/>
                <a:cs typeface="Times New Roman"/>
              </a:rPr>
              <a:t>y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w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descri</a:t>
            </a:r>
            <a:r>
              <a:rPr lang="en-US" sz="2800" spc="25" dirty="0">
                <a:latin typeface="Times New Roman"/>
                <a:cs typeface="Times New Roman"/>
              </a:rPr>
              <a:t>b</a:t>
            </a:r>
            <a:r>
              <a:rPr lang="en-US" sz="2800" dirty="0">
                <a:latin typeface="Times New Roman"/>
                <a:cs typeface="Times New Roman"/>
              </a:rPr>
              <a:t>ed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Ch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14" dirty="0">
                <a:latin typeface="Times New Roman"/>
                <a:cs typeface="Times New Roman"/>
              </a:rPr>
              <a:t>rm++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so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5" dirty="0">
                <a:latin typeface="Times New Roman"/>
                <a:cs typeface="Times New Roman"/>
              </a:rPr>
              <a:t>r,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is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reactive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enti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spc="-30" dirty="0">
                <a:latin typeface="Times New Roman"/>
                <a:cs typeface="Times New Roman"/>
              </a:rPr>
              <a:t>y: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5" dirty="0" smtClean="0">
                <a:latin typeface="Times New Roman"/>
                <a:cs typeface="Times New Roman"/>
              </a:rPr>
              <a:t>cation,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action,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cation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t</a:t>
            </a:r>
            <a:r>
              <a:rPr lang="en-US" sz="2000" spc="55" dirty="0" smtClean="0">
                <a:latin typeface="Times New Roman"/>
                <a:cs typeface="Times New Roman"/>
              </a:rPr>
              <a:t>h</a:t>
            </a:r>
            <a:r>
              <a:rPr lang="en-US"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spc="10" dirty="0" smtClean="0">
                <a:latin typeface="Times New Roman"/>
                <a:cs typeface="Times New Roman"/>
              </a:rPr>
              <a:t>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what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do?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In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</a:t>
            </a:r>
            <a:r>
              <a:rPr lang="en-US" sz="2000" spc="-15" dirty="0" smtClean="0">
                <a:latin typeface="Times New Roman"/>
                <a:cs typeface="Times New Roman"/>
              </a:rPr>
              <a:t>ypical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p</a:t>
            </a:r>
            <a:r>
              <a:rPr lang="en-US" sz="2000" spc="5" dirty="0" smtClean="0">
                <a:latin typeface="Times New Roman"/>
                <a:cs typeface="Times New Roman"/>
              </a:rPr>
              <a:t>rograms,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err="1" smtClean="0">
                <a:latin typeface="Times New Roman"/>
                <a:cs typeface="Times New Roman"/>
              </a:rPr>
              <a:t>ch</a:t>
            </a:r>
            <a:r>
              <a:rPr lang="en-US" sz="2000" spc="-20" dirty="0" err="1" smtClean="0">
                <a:latin typeface="Times New Roman"/>
                <a:cs typeface="Times New Roman"/>
              </a:rPr>
              <a:t>a</a:t>
            </a:r>
            <a:r>
              <a:rPr lang="en-US" sz="2000" spc="-5" dirty="0" err="1" smtClean="0">
                <a:latin typeface="Times New Roman"/>
                <a:cs typeface="Times New Roman"/>
              </a:rPr>
              <a:t>res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have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a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i="1" spc="-15" dirty="0" smtClean="0">
                <a:latin typeface="Times New Roman"/>
                <a:cs typeface="Times New Roman"/>
              </a:rPr>
              <a:t>life-cycle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-20" dirty="0" smtClean="0">
                <a:latin typeface="Times New Roman"/>
                <a:cs typeface="Times New Roman"/>
              </a:rPr>
              <a:t>H</a:t>
            </a:r>
            <a:r>
              <a:rPr lang="en-US" sz="2800" spc="-50" dirty="0" smtClean="0">
                <a:latin typeface="Times New Roman"/>
                <a:cs typeface="Times New Roman"/>
              </a:rPr>
              <a:t>o</a:t>
            </a:r>
            <a:r>
              <a:rPr lang="en-US" sz="2800" spc="-60" dirty="0" smtClean="0">
                <a:latin typeface="Times New Roman"/>
                <a:cs typeface="Times New Roman"/>
              </a:rPr>
              <a:t>w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35" dirty="0" smtClean="0">
                <a:latin typeface="Times New Roman"/>
                <a:cs typeface="Times New Roman"/>
              </a:rPr>
              <a:t>to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ex</a:t>
            </a:r>
            <a:r>
              <a:rPr lang="en-US" sz="2800" spc="-50" dirty="0" smtClean="0">
                <a:latin typeface="Times New Roman"/>
                <a:cs typeface="Times New Roman"/>
              </a:rPr>
              <a:t>p</a:t>
            </a:r>
            <a:r>
              <a:rPr lang="en-US" sz="2800" spc="-10" dirty="0" smtClean="0">
                <a:latin typeface="Times New Roman"/>
                <a:cs typeface="Times New Roman"/>
              </a:rPr>
              <a:t>ress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the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life-cycle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of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a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5" dirty="0" err="1" smtClean="0">
                <a:latin typeface="Times New Roman"/>
                <a:cs typeface="Times New Roman"/>
              </a:rPr>
              <a:t>ch</a:t>
            </a:r>
            <a:r>
              <a:rPr lang="en-US" sz="2800" spc="-20" dirty="0" err="1" smtClean="0">
                <a:latin typeface="Times New Roman"/>
                <a:cs typeface="Times New Roman"/>
              </a:rPr>
              <a:t>a</a:t>
            </a:r>
            <a:r>
              <a:rPr lang="en-US" sz="2800" dirty="0" err="1" smtClean="0">
                <a:latin typeface="Times New Roman"/>
                <a:cs typeface="Times New Roman"/>
              </a:rPr>
              <a:t>re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in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</a:t>
            </a:r>
            <a:r>
              <a:rPr lang="en-US" sz="2800" spc="20" dirty="0" smtClean="0">
                <a:latin typeface="Times New Roman"/>
                <a:cs typeface="Times New Roman"/>
              </a:rPr>
              <a:t>o</a:t>
            </a:r>
            <a:r>
              <a:rPr lang="en-US" sz="2800" spc="10" dirty="0" smtClean="0">
                <a:latin typeface="Times New Roman"/>
                <a:cs typeface="Times New Roman"/>
              </a:rPr>
              <a:t>de?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15" dirty="0" smtClean="0">
                <a:latin typeface="Times New Roman"/>
                <a:cs typeface="Times New Roman"/>
              </a:rPr>
              <a:t>Only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exists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9398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5" dirty="0" smtClean="0">
                <a:latin typeface="Times New Roman"/>
                <a:cs typeface="Times New Roman"/>
              </a:rPr>
              <a:t>i.e. </a:t>
            </a:r>
            <a:r>
              <a:rPr lang="en-US"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some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ch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5" dirty="0" smtClean="0">
                <a:latin typeface="Times New Roman"/>
                <a:cs typeface="Times New Roman"/>
              </a:rPr>
              <a:t>rs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m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-30" dirty="0" smtClean="0">
                <a:latin typeface="Times New Roman"/>
                <a:cs typeface="Times New Roman"/>
              </a:rPr>
              <a:t>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5" dirty="0" smtClean="0">
                <a:latin typeface="Times New Roman"/>
                <a:cs typeface="Times New Roman"/>
              </a:rPr>
              <a:t>b</a:t>
            </a:r>
            <a:r>
              <a:rPr lang="en-US" sz="1800" spc="5" dirty="0" smtClean="0">
                <a:latin typeface="Times New Roman"/>
                <a:cs typeface="Times New Roman"/>
              </a:rPr>
              <a:t>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truly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reactive,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rogrammer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30" dirty="0" smtClean="0">
                <a:latin typeface="Times New Roman"/>
                <a:cs typeface="Times New Roman"/>
              </a:rPr>
              <a:t>o</a:t>
            </a:r>
            <a:r>
              <a:rPr lang="en-US" sz="1800" dirty="0" smtClean="0">
                <a:latin typeface="Times New Roman"/>
                <a:cs typeface="Times New Roman"/>
              </a:rPr>
              <a:t>es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not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kn</a:t>
            </a:r>
            <a:r>
              <a:rPr lang="en-US" sz="1800" spc="-20" dirty="0" smtClean="0">
                <a:latin typeface="Times New Roman"/>
                <a:cs typeface="Times New Roman"/>
              </a:rPr>
              <a:t>o</a:t>
            </a:r>
            <a:r>
              <a:rPr lang="en-US" sz="1800" spc="-30" dirty="0" smtClean="0">
                <a:latin typeface="Times New Roman"/>
                <a:cs typeface="Times New Roman"/>
              </a:rPr>
              <a:t>w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life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cycle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exists,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its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f</a:t>
            </a:r>
            <a:r>
              <a:rPr lang="en-US" sz="2000" spc="-50" dirty="0" smtClean="0">
                <a:latin typeface="Times New Roman"/>
                <a:cs typeface="Times New Roman"/>
              </a:rPr>
              <a:t>o</a:t>
            </a:r>
            <a:r>
              <a:rPr lang="en-US" sz="2000" spc="5" dirty="0" smtClean="0">
                <a:latin typeface="Times New Roman"/>
                <a:cs typeface="Times New Roman"/>
              </a:rPr>
              <a:t>rm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1270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15" dirty="0" smtClean="0">
                <a:latin typeface="Times New Roman"/>
                <a:cs typeface="Times New Roman"/>
              </a:rPr>
              <a:t>e</a:t>
            </a:r>
            <a:r>
              <a:rPr lang="en-US" sz="1800" spc="4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end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on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remote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meth</a:t>
            </a:r>
            <a:r>
              <a:rPr lang="en-US" sz="1800" spc="5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inv</a:t>
            </a:r>
            <a:r>
              <a:rPr lang="en-US" sz="1800" spc="1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cations,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completion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of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other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l</a:t>
            </a:r>
            <a:r>
              <a:rPr lang="en-US" sz="1800" spc="10" dirty="0" smtClean="0">
                <a:latin typeface="Times New Roman"/>
                <a:cs typeface="Times New Roman"/>
              </a:rPr>
              <a:t>o</a:t>
            </a:r>
            <a:r>
              <a:rPr lang="en-US" sz="1800" spc="5" dirty="0" smtClean="0">
                <a:latin typeface="Times New Roman"/>
                <a:cs typeface="Times New Roman"/>
              </a:rPr>
              <a:t>cal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6642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-40" dirty="0" smtClean="0">
                <a:latin typeface="Times New Roman"/>
                <a:cs typeface="Times New Roman"/>
              </a:rPr>
              <a:t>A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D</a:t>
            </a:r>
            <a:r>
              <a:rPr lang="en-US" sz="1800" spc="-65" dirty="0" smtClean="0">
                <a:latin typeface="Times New Roman"/>
                <a:cs typeface="Times New Roman"/>
              </a:rPr>
              <a:t>A</a:t>
            </a:r>
            <a:r>
              <a:rPr lang="en-US" sz="1800" spc="-40" dirty="0" smtClean="0">
                <a:latin typeface="Times New Roman"/>
                <a:cs typeface="Times New Roman"/>
              </a:rPr>
              <a:t>G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(Directed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Acyclic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Graph)!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1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39"/>
            <a:ext cx="8229600" cy="421492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fib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04267"/>
          </a:xfrm>
        </p:spPr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235"/>
            <a:ext cx="8229600" cy="5585837"/>
          </a:xfrm>
          <a:solidFill>
            <a:srgbClr val="CCD1D9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smtClean="0"/>
              <a:t>Main : </a:t>
            </a:r>
            <a:r>
              <a:rPr lang="en-US" sz="1600" b="1" dirty="0" smtClean="0"/>
              <a:t>public </a:t>
            </a:r>
            <a:r>
              <a:rPr lang="en-US" sz="1600" dirty="0" err="1" smtClean="0"/>
              <a:t>CBase</a:t>
            </a:r>
            <a:r>
              <a:rPr lang="en-US" sz="1600" dirty="0" smtClean="0"/>
              <a:t>  Main {</a:t>
            </a:r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: Main(</a:t>
            </a:r>
            <a:r>
              <a:rPr lang="en-US" sz="1600" dirty="0" err="1"/>
              <a:t>CkArgMsg</a:t>
            </a:r>
            <a:r>
              <a:rPr lang="en-US" sz="1600" dirty="0"/>
              <a:t>∗  m) {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</a:t>
            </a:r>
            <a:r>
              <a:rPr lang="en-US" sz="1600" dirty="0" err="1"/>
              <a:t>atoi</a:t>
            </a:r>
            <a:r>
              <a:rPr lang="en-US" sz="1600" dirty="0"/>
              <a:t>(m−&gt;</a:t>
            </a:r>
            <a:r>
              <a:rPr lang="en-US" sz="1600" dirty="0" err="1"/>
              <a:t>argv</a:t>
            </a:r>
            <a:r>
              <a:rPr lang="en-US" sz="1600" dirty="0"/>
              <a:t>[1]), </a:t>
            </a:r>
            <a:r>
              <a:rPr lang="en-US" sz="1600" b="1" dirty="0"/>
              <a:t>true</a:t>
            </a:r>
            <a:r>
              <a:rPr lang="en-US" sz="1600" dirty="0"/>
              <a:t>, </a:t>
            </a:r>
            <a:r>
              <a:rPr lang="en-US" sz="1600" dirty="0" err="1"/>
              <a:t>CProxy</a:t>
            </a:r>
            <a:r>
              <a:rPr lang="en-US" sz="1600" dirty="0"/>
              <a:t>  Fib());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/>
              <a:t>Fib : </a:t>
            </a:r>
            <a:r>
              <a:rPr lang="en-US" sz="1600" b="1" dirty="0"/>
              <a:t>public </a:t>
            </a:r>
            <a:r>
              <a:rPr lang="en-US" sz="1600" dirty="0" err="1"/>
              <a:t>CBase</a:t>
            </a:r>
            <a:r>
              <a:rPr lang="en-US" sz="1600" dirty="0"/>
              <a:t>  Fib {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: </a:t>
            </a:r>
            <a:r>
              <a:rPr lang="en-US" sz="1600" dirty="0" err="1"/>
              <a:t>CProxy</a:t>
            </a:r>
            <a:r>
              <a:rPr lang="en-US" sz="1600" dirty="0"/>
              <a:t>  Fib parent;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;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result, count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Fib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n,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  , </a:t>
            </a:r>
            <a:r>
              <a:rPr lang="en-US" sz="1600" dirty="0" err="1"/>
              <a:t>CProxy</a:t>
            </a:r>
            <a:r>
              <a:rPr lang="en-US" sz="1600" dirty="0"/>
              <a:t>  Fib parent  )</a:t>
            </a:r>
          </a:p>
          <a:p>
            <a:pPr marL="0" indent="0">
              <a:buNone/>
            </a:pPr>
            <a:r>
              <a:rPr lang="en-US" sz="1600" dirty="0" smtClean="0"/>
              <a:t>        : </a:t>
            </a:r>
            <a:r>
              <a:rPr lang="en-US" sz="1600" dirty="0"/>
              <a:t>parent(parent  ), </a:t>
            </a:r>
            <a:r>
              <a:rPr lang="en-US" sz="1600" dirty="0" err="1"/>
              <a:t>isRoot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  ), result(0), count(2)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(n &lt; 2) respond(n);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else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− 1,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− 2,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void </a:t>
            </a:r>
            <a:r>
              <a:rPr lang="en-US" sz="1600" dirty="0"/>
              <a:t>respond(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result </a:t>
            </a:r>
            <a:r>
              <a:rPr lang="en-US" sz="1600" dirty="0"/>
              <a:t>+=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b="1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CkPrintf</a:t>
            </a:r>
            <a:r>
              <a:rPr lang="en-US" sz="1600" dirty="0"/>
              <a:t>(”Fibonacci number is: %d\n”, 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CkExit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    } </a:t>
            </a:r>
            <a:r>
              <a:rPr lang="en-US" sz="1600" b="1" dirty="0"/>
              <a:t>else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</a:t>
            </a:r>
            <a:r>
              <a:rPr lang="en-US" sz="1600" dirty="0" smtClean="0"/>
              <a:t>{ </a:t>
            </a:r>
            <a:r>
              <a:rPr lang="en-US" sz="1600" dirty="0" err="1"/>
              <a:t>parent.respond</a:t>
            </a:r>
            <a:r>
              <a:rPr lang="en-US" sz="1600" dirty="0"/>
              <a:t>(result);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b="1" dirty="0" smtClean="0"/>
              <a:t>delete </a:t>
            </a:r>
            <a:r>
              <a:rPr lang="en-US" sz="1600" b="1" dirty="0"/>
              <a:t>this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1557</TotalTime>
  <Words>3728</Words>
  <Application>Microsoft Macintosh PowerPoint</Application>
  <PresentationFormat>On-screen Show (4:3)</PresentationFormat>
  <Paragraphs>475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Programming with Parallel Migratable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</vt:lpstr>
      <vt:lpstr>Parallel Prefix with SDAG: .ci file I</vt:lpstr>
      <vt:lpstr>Parallel Prefix with SDAG: .ci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71</cp:revision>
  <dcterms:created xsi:type="dcterms:W3CDTF">2014-08-04T16:19:24Z</dcterms:created>
  <dcterms:modified xsi:type="dcterms:W3CDTF">2014-08-20T19:31:56Z</dcterms:modified>
</cp:coreProperties>
</file>