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5"/>
  </p:notesMasterIdLst>
  <p:handoutMasterIdLst>
    <p:handoutMasterId r:id="rId26"/>
  </p:handoutMasterIdLst>
  <p:sldIdLst>
    <p:sldId id="293" r:id="rId2"/>
    <p:sldId id="292" r:id="rId3"/>
    <p:sldId id="299" r:id="rId4"/>
    <p:sldId id="295" r:id="rId5"/>
    <p:sldId id="305" r:id="rId6"/>
    <p:sldId id="300" r:id="rId7"/>
    <p:sldId id="301" r:id="rId8"/>
    <p:sldId id="317" r:id="rId9"/>
    <p:sldId id="306" r:id="rId10"/>
    <p:sldId id="304" r:id="rId11"/>
    <p:sldId id="311" r:id="rId12"/>
    <p:sldId id="312" r:id="rId13"/>
    <p:sldId id="313" r:id="rId14"/>
    <p:sldId id="315" r:id="rId15"/>
    <p:sldId id="314" r:id="rId16"/>
    <p:sldId id="318" r:id="rId17"/>
    <p:sldId id="319" r:id="rId18"/>
    <p:sldId id="307" r:id="rId19"/>
    <p:sldId id="316" r:id="rId20"/>
    <p:sldId id="320" r:id="rId21"/>
    <p:sldId id="321" r:id="rId22"/>
    <p:sldId id="322" r:id="rId23"/>
    <p:sldId id="32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1821-C25D-C84D-BC06-3A5B9B475A51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8B9C-4BF5-8240-B6AB-ADE712045BD6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40C6-9FEC-0245-8DBB-094AA7D22CC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CBD-9AB3-2749-989C-ECE844367113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8F07-7347-BA4F-9684-8FA226AC999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BE09-B630-CC4F-BE98-124A2EE8B13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16A8-A8BC-EC45-B0FE-D44F789D99D9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E0E9CCC-0E7B-6041-9897-6EF413B16B3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148E-8ADD-2B47-8BB3-ABD320C934E7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E6E9-9119-064C-81C4-1DA6DFE765FF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957-BFCC-C345-B650-62BA95CE117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23E5D42B-E71F-D446-A410-472B6B2370C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A7E4-AA51-174E-BDA7-EBCC519D3B2D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DEB5EF7-9EA4-4744-9A6D-B361EDD9A13B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EB91-14AB-0540-AB84-4182AA872FD7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7434-9BF3-F04F-9C42-D83C903AE7B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Laxmikant Kalé </a:t>
            </a:r>
            <a:r>
              <a:rPr lang="en-US" dirty="0" smtClean="0"/>
              <a:t>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FB880D32-D019-364E-9C36-C9180074EAC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charm.cs.illinois.edu/manuals/html/charm++/manual.html" TargetMode="External"/><Relationship Id="rId3" Type="http://schemas.openxmlformats.org/officeDocument/2006/relationships/hyperlink" Target="http://charm.cs.illinois.edu/manuals/html/charm++/A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</a:t>
            </a:r>
            <a:r>
              <a:rPr lang="en-US" dirty="0" err="1" smtClean="0"/>
              <a:t>Kalé</a:t>
            </a:r>
            <a:r>
              <a:rPr lang="en-US" dirty="0" smtClean="0"/>
              <a:t> and PPL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Objects: </a:t>
            </a:r>
            <a:r>
              <a:rPr lang="en-US" dirty="0" err="1"/>
              <a:t>Chares</a:t>
            </a:r>
            <a:r>
              <a:rPr lang="en-US" dirty="0"/>
              <a:t> and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615360" cy="2279095"/>
          </a:xfrm>
        </p:spPr>
        <p:txBody>
          <a:bodyPr/>
          <a:lstStyle/>
          <a:p>
            <a:r>
              <a:rPr lang="en-US" dirty="0"/>
              <a:t>Certain “special” object </a:t>
            </a:r>
            <a:r>
              <a:rPr lang="en-US" i="1" dirty="0"/>
              <a:t>instances</a:t>
            </a:r>
            <a:r>
              <a:rPr lang="en-US" dirty="0"/>
              <a:t> are: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-class citizens in the parallel address space,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unique location-independent names</a:t>
            </a:r>
          </a:p>
          <a:p>
            <a:r>
              <a:rPr lang="en-US" dirty="0"/>
              <a:t>Under the hood, the runtime handles locality and provides </a:t>
            </a:r>
            <a:r>
              <a:rPr lang="en-US" dirty="0" smtClean="0"/>
              <a:t>the mechanisms </a:t>
            </a:r>
            <a:r>
              <a:rPr lang="en-US" dirty="0"/>
              <a:t>to promote objects to the parallel space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78940"/>
            <a:ext cx="8229600" cy="1430676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2915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79033" y="1808193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84869" y="1808193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12119" y="1808193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40119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61534" y="2546678"/>
            <a:ext cx="408752" cy="37958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1994" y="2546678"/>
            <a:ext cx="408752" cy="379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661494" y="2546678"/>
            <a:ext cx="408752" cy="3795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370945" y="1153272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83409" y="80198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741037" y="116214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704957" y="982067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42271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738136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176947" y="337880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412731" y="355888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71863" y="3198724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889544" y="3378805"/>
            <a:ext cx="369174" cy="36016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0727" y="1217275"/>
            <a:ext cx="318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4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Globally-Visible </a:t>
            </a:r>
            <a:r>
              <a:rPr lang="en-US" dirty="0" smtClean="0"/>
              <a:t>Methods: Entry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099127"/>
            <a:ext cx="8523758" cy="2279095"/>
          </a:xfrm>
        </p:spPr>
        <p:txBody>
          <a:bodyPr>
            <a:normAutofit/>
          </a:bodyPr>
          <a:lstStyle/>
          <a:p>
            <a:r>
              <a:rPr lang="en-US" dirty="0"/>
              <a:t>How can objects communicate across address spaces?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like a sequential object-oriented language, an object’s reference </a:t>
            </a:r>
            <a:r>
              <a:rPr lang="en-US" dirty="0" smtClean="0"/>
              <a:t>is used </a:t>
            </a:r>
            <a:r>
              <a:rPr lang="en-US" dirty="0"/>
              <a:t>to invoke a method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parallel space, this is a handle that is location transparent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invocation becomes an act of communication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78939"/>
            <a:ext cx="9144000" cy="2081768"/>
          </a:xfrm>
          <a:prstGeom prst="rect">
            <a:avLst/>
          </a:prstGeom>
          <a:solidFill>
            <a:srgbClr val="99CC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41340" y="1994352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31752" y="1994352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43579" y="1937409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55894" y="295368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78023" y="2822839"/>
            <a:ext cx="569153" cy="55232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682825" y="3089700"/>
            <a:ext cx="569153" cy="5523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16470" y="2822839"/>
            <a:ext cx="569153" cy="55232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3597" y="1217275"/>
            <a:ext cx="35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Parallel Address Space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>
            <a:stCxn id="8" idx="2"/>
          </p:cNvCxnSpPr>
          <p:nvPr/>
        </p:nvCxnSpPr>
        <p:spPr>
          <a:xfrm flipH="1">
            <a:off x="1026353" y="2270515"/>
            <a:ext cx="1214987" cy="2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1" idx="1"/>
          </p:cNvCxnSpPr>
          <p:nvPr/>
        </p:nvCxnSpPr>
        <p:spPr>
          <a:xfrm>
            <a:off x="943002" y="2465791"/>
            <a:ext cx="596243" cy="56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</p:cNvCxnSpPr>
          <p:nvPr/>
        </p:nvCxnSpPr>
        <p:spPr>
          <a:xfrm flipV="1">
            <a:off x="2025047" y="2292083"/>
            <a:ext cx="2306705" cy="93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6"/>
          </p:cNvCxnSpPr>
          <p:nvPr/>
        </p:nvCxnSpPr>
        <p:spPr>
          <a:xfrm flipH="1">
            <a:off x="4900905" y="2213572"/>
            <a:ext cx="1842674" cy="56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10" idx="5"/>
          </p:cNvCxnSpPr>
          <p:nvPr/>
        </p:nvCxnSpPr>
        <p:spPr>
          <a:xfrm flipH="1" flipV="1">
            <a:off x="7229381" y="2408848"/>
            <a:ext cx="1070440" cy="494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2"/>
          </p:cNvCxnSpPr>
          <p:nvPr/>
        </p:nvCxnSpPr>
        <p:spPr>
          <a:xfrm>
            <a:off x="3963825" y="3294278"/>
            <a:ext cx="1719000" cy="71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9092" y="1857648"/>
            <a:ext cx="73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F.m4()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092" y="2408848"/>
            <a:ext cx="77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B.m2()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1777" y="2101238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E.m3()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6579" y="18250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E.m1()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754" y="2269262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G.m2()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68751" y="2903725"/>
            <a:ext cx="782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H.m2()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42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Method-Driven 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What happens if an object waits for a return value from a method invocation?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 smtClean="0"/>
              <a:t>Latency</a:t>
            </a:r>
            <a:endParaRPr lang="en-US" dirty="0"/>
          </a:p>
          <a:p>
            <a:pPr lvl="1"/>
            <a:r>
              <a:rPr lang="en-US" dirty="0" smtClean="0"/>
              <a:t>Reasoning </a:t>
            </a:r>
            <a:r>
              <a:rPr lang="en-US" dirty="0"/>
              <a:t>about correctness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4" y="1785678"/>
            <a:ext cx="8692409" cy="20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3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Design Principle: Do not wait for remote </a:t>
            </a:r>
            <a:r>
              <a:rPr lang="en-US" sz="3600" dirty="0" smtClean="0"/>
              <a:t>completion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418457"/>
            <a:ext cx="8615360" cy="1959764"/>
          </a:xfrm>
        </p:spPr>
        <p:txBody>
          <a:bodyPr/>
          <a:lstStyle/>
          <a:p>
            <a:r>
              <a:rPr lang="en-US" dirty="0"/>
              <a:t>Hence, method invocations should be </a:t>
            </a:r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return values </a:t>
            </a:r>
          </a:p>
          <a:p>
            <a:r>
              <a:rPr lang="en-US" dirty="0"/>
              <a:t>Computations are driven by the incoming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Initiated </a:t>
            </a:r>
            <a:r>
              <a:rPr lang="en-US" dirty="0"/>
              <a:t>by the sender or method caller </a:t>
            </a:r>
            <a:endParaRPr lang="en-US" dirty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798799"/>
            <a:ext cx="8520699" cy="20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a Jacobi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5" y="950808"/>
            <a:ext cx="7395028" cy="55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Methods: Natural Units of Sequential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still have the same sequential semantics</a:t>
            </a:r>
          </a:p>
          <a:p>
            <a:pPr lvl="1"/>
            <a:r>
              <a:rPr lang="en-US" dirty="0" smtClean="0"/>
              <a:t>Atomicity</a:t>
            </a:r>
            <a:r>
              <a:rPr lang="en-US" dirty="0"/>
              <a:t>: methods do not execute in parallel</a:t>
            </a:r>
          </a:p>
          <a:p>
            <a:r>
              <a:rPr lang="en-US" dirty="0"/>
              <a:t>Methods cannot be interrupted or preempted</a:t>
            </a:r>
          </a:p>
          <a:p>
            <a:r>
              <a:rPr lang="en-US" dirty="0"/>
              <a:t>Methods interact and update state of an object in the same way</a:t>
            </a:r>
          </a:p>
          <a:p>
            <a:r>
              <a:rPr lang="en-US" dirty="0"/>
              <a:t>Method sequencing is what changes from sequential computation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335" b="-10335"/>
          <a:stretch>
            <a:fillRect/>
          </a:stretch>
        </p:blipFill>
        <p:spPr>
          <a:xfrm>
            <a:off x="4376666" y="935846"/>
            <a:ext cx="4767333" cy="545581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790434"/>
            <a:ext cx="8615360" cy="2267644"/>
          </a:xfrm>
        </p:spPr>
        <p:txBody>
          <a:bodyPr/>
          <a:lstStyle/>
          <a:p>
            <a:r>
              <a:rPr lang="en-US" dirty="0"/>
              <a:t>Decompose the work units &amp; data units into many more </a:t>
            </a:r>
            <a:r>
              <a:rPr lang="en-US" dirty="0" smtClean="0"/>
              <a:t>pieces (</a:t>
            </a:r>
            <a:r>
              <a:rPr lang="en-US" dirty="0" err="1" smtClean="0"/>
              <a:t>chares</a:t>
            </a:r>
            <a:r>
              <a:rPr lang="en-US" dirty="0" smtClean="0"/>
              <a:t>) </a:t>
            </a:r>
            <a:r>
              <a:rPr lang="en-US" dirty="0"/>
              <a:t>than execution units</a:t>
            </a:r>
          </a:p>
          <a:p>
            <a:pPr lvl="1"/>
            <a:r>
              <a:rPr lang="en-US" dirty="0"/>
              <a:t>Cores/Nodes/..</a:t>
            </a:r>
          </a:p>
          <a:p>
            <a:r>
              <a:rPr lang="en-US" dirty="0"/>
              <a:t>Not so hard: we do decomposition anyway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8" name="Picture 27" descr="charm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075" y="2950185"/>
            <a:ext cx="3150725" cy="31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2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</a:t>
            </a:r>
            <a:r>
              <a:rPr lang="en-US" dirty="0" err="1" smtClean="0"/>
              <a:t>chares</a:t>
            </a:r>
            <a:r>
              <a:rPr lang="en-US" dirty="0" smtClean="0"/>
              <a:t> </a:t>
            </a:r>
            <a:r>
              <a:rPr lang="en-US" dirty="0"/>
              <a:t>to be </a:t>
            </a:r>
            <a:r>
              <a:rPr lang="en-US" dirty="0" err="1"/>
              <a:t>migratable</a:t>
            </a:r>
            <a:r>
              <a:rPr lang="en-US" dirty="0"/>
              <a:t> at runtime</a:t>
            </a:r>
          </a:p>
          <a:p>
            <a:pPr lvl="1"/>
            <a:r>
              <a:rPr lang="en-US" dirty="0"/>
              <a:t>i.e. the programmer or runtime, can move </a:t>
            </a:r>
            <a:r>
              <a:rPr lang="en-US" dirty="0" smtClean="0"/>
              <a:t>them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Consequences for the app-developer</a:t>
            </a:r>
          </a:p>
          <a:p>
            <a:pPr lvl="1"/>
            <a:r>
              <a:rPr lang="en-US" dirty="0"/>
              <a:t>Communication must </a:t>
            </a:r>
            <a:r>
              <a:rPr lang="en-US" dirty="0" smtClean="0"/>
              <a:t>be </a:t>
            </a:r>
            <a:r>
              <a:rPr lang="en-US" dirty="0"/>
              <a:t>addressed to logical units with global names, not to physical processors</a:t>
            </a:r>
          </a:p>
          <a:p>
            <a:pPr lvl="1"/>
            <a:r>
              <a:rPr lang="en-US" dirty="0"/>
              <a:t>But this is a good </a:t>
            </a:r>
            <a:r>
              <a:rPr lang="en-US" dirty="0" smtClean="0"/>
              <a:t>thing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Consequences for RTS</a:t>
            </a:r>
          </a:p>
          <a:p>
            <a:pPr lvl="1"/>
            <a:r>
              <a:rPr lang="en-US" dirty="0"/>
              <a:t>Must keep track of where each </a:t>
            </a:r>
            <a:r>
              <a:rPr lang="en-US" dirty="0" err="1" smtClean="0"/>
              <a:t>chare</a:t>
            </a:r>
            <a:r>
              <a:rPr lang="en-US" dirty="0" smtClean="0"/>
              <a:t> is</a:t>
            </a:r>
            <a:endParaRPr lang="en-US" dirty="0"/>
          </a:p>
          <a:p>
            <a:pPr lvl="1"/>
            <a:r>
              <a:rPr lang="en-US" dirty="0"/>
              <a:t>Naming and location management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1"/>
            <a:ext cx="8615360" cy="5373739"/>
          </a:xfrm>
        </p:spPr>
        <p:txBody>
          <a:bodyPr>
            <a:normAutofit/>
          </a:bodyPr>
          <a:lstStyle/>
          <a:p>
            <a:r>
              <a:rPr lang="en-US" dirty="0"/>
              <a:t>Several </a:t>
            </a:r>
            <a:r>
              <a:rPr lang="en-US" dirty="0" err="1" smtClean="0"/>
              <a:t>chares</a:t>
            </a:r>
            <a:r>
              <a:rPr lang="en-US" dirty="0" smtClean="0"/>
              <a:t> live </a:t>
            </a:r>
            <a:r>
              <a:rPr lang="en-US" dirty="0"/>
              <a:t>on a single </a:t>
            </a:r>
            <a:r>
              <a:rPr lang="en-US" i="1" dirty="0"/>
              <a:t>PE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now, think of it as a core (or just “processor”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As a result,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invocations directed at </a:t>
            </a:r>
            <a:r>
              <a:rPr lang="en-US" dirty="0" err="1" smtClean="0"/>
              <a:t>chares</a:t>
            </a:r>
            <a:r>
              <a:rPr lang="en-US" dirty="0" smtClean="0"/>
              <a:t> on </a:t>
            </a:r>
            <a:r>
              <a:rPr lang="en-US" dirty="0"/>
              <a:t>that processor will have to be stored in a pool,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user-level scheduler will select one invocation from the queue and runs it to completion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 is the entity that has one scheduler instance associated with </a:t>
            </a:r>
            <a:r>
              <a:rPr lang="en-US" dirty="0" smtClean="0"/>
              <a:t>it</a:t>
            </a:r>
          </a:p>
          <a:p>
            <a:r>
              <a:rPr lang="en-US" dirty="0"/>
              <a:t>Execution is triggered by availability of a “message” (a method invocation)</a:t>
            </a:r>
          </a:p>
          <a:p>
            <a:r>
              <a:rPr lang="en-US" dirty="0"/>
              <a:t>When an entry method executes,</a:t>
            </a:r>
          </a:p>
          <a:p>
            <a:pPr lvl="1"/>
            <a:r>
              <a:rPr lang="en-US" dirty="0"/>
              <a:t>it may generate messages for other </a:t>
            </a:r>
            <a:r>
              <a:rPr lang="en-US" dirty="0" err="1" smtClean="0"/>
              <a:t>chares</a:t>
            </a:r>
            <a:endParaRPr lang="en-US" dirty="0"/>
          </a:p>
          <a:p>
            <a:pPr lvl="1"/>
            <a:r>
              <a:rPr lang="en-US" dirty="0"/>
              <a:t>the RTS deposits them in the message Q on the target processor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5386629" y="1403873"/>
            <a:ext cx="3302576" cy="4316613"/>
            <a:chOff x="4678503" y="1679150"/>
            <a:chExt cx="3302576" cy="4316613"/>
          </a:xfrm>
        </p:grpSpPr>
        <p:sp>
          <p:nvSpPr>
            <p:cNvPr id="74" name="Rectangle 73"/>
            <p:cNvSpPr/>
            <p:nvPr/>
          </p:nvSpPr>
          <p:spPr>
            <a:xfrm>
              <a:off x="4678503" y="1679150"/>
              <a:ext cx="3302576" cy="43166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183977" y="1972252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124445" y="2199442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238655" y="3090027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274810" y="2929479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198875" y="3174845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38655" y="3873852"/>
              <a:ext cx="2260951" cy="52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Processor 1</a:t>
              </a:r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361681" y="4539389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38655" y="4539389"/>
              <a:ext cx="2260951" cy="48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Scheduler</a:t>
              </a:r>
              <a:endParaRPr lang="en-US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264284" y="5347647"/>
              <a:ext cx="2091481" cy="181084"/>
              <a:chOff x="2163208" y="2961822"/>
              <a:chExt cx="1781582" cy="17339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206429" y="5528731"/>
              <a:ext cx="2136760" cy="35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Message Queue</a:t>
              </a:r>
              <a:endParaRPr lang="en-US" sz="1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7200" y="1403873"/>
            <a:ext cx="3308042" cy="4316614"/>
            <a:chOff x="1173619" y="1709441"/>
            <a:chExt cx="3308042" cy="4316614"/>
          </a:xfrm>
        </p:grpSpPr>
        <p:sp>
          <p:nvSpPr>
            <p:cNvPr id="102" name="Rectangle 101"/>
            <p:cNvSpPr/>
            <p:nvPr/>
          </p:nvSpPr>
          <p:spPr>
            <a:xfrm>
              <a:off x="1173619" y="1709441"/>
              <a:ext cx="3308042" cy="4316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589176" y="2117204"/>
              <a:ext cx="300731" cy="32109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303343" y="1890014"/>
              <a:ext cx="300731" cy="32109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29644" y="2344394"/>
              <a:ext cx="300731" cy="32109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862567" y="2665490"/>
              <a:ext cx="300731" cy="321096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643854" y="3234980"/>
              <a:ext cx="300731" cy="3210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680008" y="3074431"/>
              <a:ext cx="300731" cy="32109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604074" y="2504941"/>
              <a:ext cx="300731" cy="321096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3604074" y="3319798"/>
              <a:ext cx="300731" cy="321096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43854" y="4018805"/>
              <a:ext cx="2260951" cy="52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Processor 0</a:t>
              </a: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66880" y="4684341"/>
              <a:ext cx="2009431" cy="6135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643854" y="4684341"/>
              <a:ext cx="2260951" cy="48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Scheduler</a:t>
              </a:r>
              <a:endParaRPr lang="en-US" dirty="0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669483" y="5492600"/>
              <a:ext cx="2091481" cy="181084"/>
              <a:chOff x="2163208" y="2961822"/>
              <a:chExt cx="1781582" cy="17339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189308" y="2961822"/>
                <a:ext cx="1755482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826207" y="2961822"/>
                <a:ext cx="118583" cy="17339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707624" y="2961822"/>
                <a:ext cx="118583" cy="17339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9041" y="2961822"/>
                <a:ext cx="118583" cy="173398"/>
              </a:xfrm>
              <a:prstGeom prst="rect">
                <a:avLst/>
              </a:prstGeom>
              <a:solidFill>
                <a:srgbClr val="FF00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470458" y="2961822"/>
                <a:ext cx="118583" cy="1733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350022" y="2961822"/>
                <a:ext cx="118583" cy="173398"/>
              </a:xfrm>
              <a:prstGeom prst="rect">
                <a:avLst/>
              </a:prstGeom>
              <a:solidFill>
                <a:srgbClr val="FF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231439" y="2961822"/>
                <a:ext cx="118583" cy="173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112856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994273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875690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757107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63852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523614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40534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284912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163208" y="2961822"/>
                <a:ext cx="118583" cy="1733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611628" y="5673683"/>
              <a:ext cx="2136760" cy="35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Message Queue</a:t>
              </a:r>
              <a:endParaRPr lang="en-US" sz="1000" dirty="0"/>
            </a:p>
          </p:txBody>
        </p:sp>
      </p:grpSp>
      <p:sp>
        <p:nvSpPr>
          <p:cNvPr id="132" name="Rounded Rectangle 131"/>
          <p:cNvSpPr/>
          <p:nvPr/>
        </p:nvSpPr>
        <p:spPr>
          <a:xfrm>
            <a:off x="3453327" y="2546495"/>
            <a:ext cx="114882" cy="2639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274341" y="2287247"/>
            <a:ext cx="2498055" cy="688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962400" y="2007706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A[..].foo(…)</a:t>
            </a:r>
            <a:endParaRPr lang="en-US" sz="18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6111620" y="3135846"/>
            <a:ext cx="284259" cy="11282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6571161" y="5022859"/>
            <a:ext cx="114882" cy="2639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4A4A4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424E-6 -2.70959E-6 C 0.00086 0.01876 0.00416 0.03636 0.00573 0.05512 C 0.00729 0.0755 0.00955 0.0938 0.01962 0.11024 C 0.02709 0.14382 0.03994 0.17555 0.05175 0.20681 C 0.0547 0.21469 0.05575 0.22395 0.05974 0.23113 C 0.0712 0.25174 0.06408 0.2346 0.07468 0.25568 C 0.07936 0.26517 0.08336 0.27536 0.0884 0.28486 C 0.09378 0.29505 0.09777 0.3064 0.10455 0.31543 C 0.10698 0.31867 0.10802 0.324 0.11132 0.32608 C 0.11705 0.32955 0.1372 0.33233 0.14466 0.33372 C 0.16394 0.33257 0.18061 0.32979 0.19972 0.32608 C 0.2216 0.31635 0.24453 0.3152 0.26762 0.31381 C 0.27666 0.31172 0.28464 0.31033 0.29402 0.30941 C 0.30114 0.30987 0.30844 0.30894 0.31573 0.3108 C 0.32042 0.31172 0.32233 0.32099 0.32615 0.32469 C 0.32771 0.32793 0.33032 0.33025 0.33188 0.33372 C 0.33258 0.33558 0.33223 0.33789 0.33292 0.33998 C 0.33345 0.3416 0.33449 0.34299 0.33536 0.34461 C 0.33796 0.35596 0.33431 0.34229 0.33866 0.35225 C 0.33918 0.35364 0.33987 0.35688 0.33987 0.35688 " pathEditMode="relative" ptsTypes="fffffffffffffffffffA">
                                      <p:cBhvr>
                                        <p:cTn id="1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3 C -0.00156 -0.02198 -0.00156 -0.0398 -0.00226 -0.05761 C -0.00243 -0.05946 -0.0033 -0.06085 -0.00347 -0.06247 C -0.00469 -0.06826 -0.00608 -0.07404 -0.00695 -0.07982 C -0.00782 -0.08515 -0.00938 -0.09556 -0.00938 -0.09556 C -0.01268 -0.14276 -0.00782 -0.06918 -0.01164 -0.16057 C -0.01216 -0.16983 -0.01546 -0.18001 -0.0165 -0.18903 C -0.01581 -0.20777 -0.01424 -0.22443 -0.01285 -0.24271 C -0.01337 -0.25127 -0.01251 -0.26007 -0.01407 -0.26816 C -0.01459 -0.27094 -0.01754 -0.27094 -0.01893 -0.27279 C -0.02206 -0.27696 -0.02519 -0.28112 -0.02831 -0.28552 C -0.03318 -0.28482 -0.03995 -0.28228 -0.04499 -0.28228 " pathEditMode="relative" ptsTypes="fffffffffffA">
                                      <p:cBhvr>
                                        <p:cTn id="2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34" grpId="0"/>
      <p:bldP spid="136" grpId="0" animBg="1"/>
      <p:bldP spid="1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</a:t>
            </a:r>
            <a:r>
              <a:rPr lang="en-US" sz="2100" dirty="0" smtClean="0">
                <a:hlinkClick r:id="rId2" tooltip="http://charm.cs.illinois.edu/manuals/html/charm++/manual.html"/>
              </a:rPr>
              <a:t>http://charm.cs.illinois.edu/manuals/html/charm++/manual.html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</a:t>
            </a:r>
            <a:r>
              <a:rPr lang="en-US" sz="2100" dirty="0">
                <a:hlinkClick r:id="rId3"/>
              </a:rPr>
              <a:t>http://charm.cs.illinois.edu/manuals/html/charm++/A.html</a:t>
            </a:r>
            <a:r>
              <a:rPr lang="en-US" sz="21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4533899" y="3368237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1820333" y="3368237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4533899" y="157254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1820333" y="178420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ounded Rectangle 258"/>
          <p:cNvSpPr/>
          <p:nvPr/>
        </p:nvSpPr>
        <p:spPr>
          <a:xfrm>
            <a:off x="2248958" y="3647784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2977091" y="3806534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/>
          <p:cNvSpPr/>
          <p:nvPr/>
        </p:nvSpPr>
        <p:spPr>
          <a:xfrm>
            <a:off x="2460624" y="4030901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3093507" y="4316650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ounded Rectangle 262"/>
          <p:cNvSpPr/>
          <p:nvPr/>
        </p:nvSpPr>
        <p:spPr>
          <a:xfrm>
            <a:off x="3808941" y="3918717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/>
          <p:cNvSpPr txBox="1"/>
          <p:nvPr/>
        </p:nvSpPr>
        <p:spPr>
          <a:xfrm>
            <a:off x="2291291" y="4976535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265" name="Oval 264"/>
          <p:cNvSpPr/>
          <p:nvPr/>
        </p:nvSpPr>
        <p:spPr>
          <a:xfrm>
            <a:off x="2386541" y="5441581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/>
          <p:cNvSpPr txBox="1"/>
          <p:nvPr/>
        </p:nvSpPr>
        <p:spPr>
          <a:xfrm>
            <a:off x="2291291" y="5441581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67" name="Group 266"/>
          <p:cNvGrpSpPr/>
          <p:nvPr/>
        </p:nvGrpSpPr>
        <p:grpSpPr>
          <a:xfrm>
            <a:off x="2311134" y="6006355"/>
            <a:ext cx="1619275" cy="126533"/>
            <a:chOff x="2163208" y="2961822"/>
            <a:chExt cx="1781582" cy="173398"/>
          </a:xfrm>
        </p:grpSpPr>
        <p:sp>
          <p:nvSpPr>
            <p:cNvPr id="268" name="Rectangle 267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2266341" y="6132888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285" name="Rounded Rectangle 284"/>
          <p:cNvSpPr/>
          <p:nvPr/>
        </p:nvSpPr>
        <p:spPr>
          <a:xfrm>
            <a:off x="4925249" y="362060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ounded Rectangle 285"/>
          <p:cNvSpPr/>
          <p:nvPr/>
        </p:nvSpPr>
        <p:spPr>
          <a:xfrm>
            <a:off x="5653382" y="520810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ounded Rectangle 286"/>
          <p:cNvSpPr/>
          <p:nvPr/>
        </p:nvSpPr>
        <p:spPr>
          <a:xfrm>
            <a:off x="4967582" y="1143110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ounded Rectangle 287"/>
          <p:cNvSpPr/>
          <p:nvPr/>
        </p:nvSpPr>
        <p:spPr>
          <a:xfrm>
            <a:off x="5769798" y="1030926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88"/>
          <p:cNvGrpSpPr/>
          <p:nvPr/>
        </p:nvGrpSpPr>
        <p:grpSpPr>
          <a:xfrm>
            <a:off x="2291291" y="203310"/>
            <a:ext cx="4426774" cy="4509158"/>
            <a:chOff x="2291291" y="384722"/>
            <a:chExt cx="4426774" cy="4509158"/>
          </a:xfrm>
        </p:grpSpPr>
        <p:sp>
          <p:nvSpPr>
            <p:cNvPr id="290" name="Rounded Rectangle 289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6485232" y="1202377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4967582" y="1690811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298" name="Oval 297"/>
          <p:cNvSpPr/>
          <p:nvPr/>
        </p:nvSpPr>
        <p:spPr>
          <a:xfrm>
            <a:off x="5062832" y="2155857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4967582" y="2155857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00" name="Group 299"/>
          <p:cNvGrpSpPr/>
          <p:nvPr/>
        </p:nvGrpSpPr>
        <p:grpSpPr>
          <a:xfrm>
            <a:off x="4987425" y="2720631"/>
            <a:ext cx="1619275" cy="126533"/>
            <a:chOff x="2163208" y="2961822"/>
            <a:chExt cx="1781582" cy="173398"/>
          </a:xfrm>
        </p:grpSpPr>
        <p:sp>
          <p:nvSpPr>
            <p:cNvPr id="301" name="Rectangle 30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TextBox 316"/>
          <p:cNvSpPr txBox="1"/>
          <p:nvPr/>
        </p:nvSpPr>
        <p:spPr>
          <a:xfrm>
            <a:off x="4942632" y="2847164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18" name="Rounded Rectangle 317"/>
          <p:cNvSpPr/>
          <p:nvPr/>
        </p:nvSpPr>
        <p:spPr>
          <a:xfrm>
            <a:off x="2142067" y="46334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ounded Rectangle 318"/>
          <p:cNvSpPr/>
          <p:nvPr/>
        </p:nvSpPr>
        <p:spPr>
          <a:xfrm>
            <a:off x="3469217" y="30459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ounded Rectangle 319"/>
          <p:cNvSpPr/>
          <p:nvPr/>
        </p:nvSpPr>
        <p:spPr>
          <a:xfrm>
            <a:off x="2870200" y="62209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ounded Rectangle 320"/>
          <p:cNvSpPr/>
          <p:nvPr/>
        </p:nvSpPr>
        <p:spPr>
          <a:xfrm>
            <a:off x="2353733" y="84646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ounded Rectangle 321"/>
          <p:cNvSpPr/>
          <p:nvPr/>
        </p:nvSpPr>
        <p:spPr>
          <a:xfrm>
            <a:off x="2184400" y="124439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ounded Rectangle 322"/>
          <p:cNvSpPr/>
          <p:nvPr/>
        </p:nvSpPr>
        <p:spPr>
          <a:xfrm>
            <a:off x="2986616" y="113221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702050" y="73427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ounded Rectangle 324"/>
          <p:cNvSpPr/>
          <p:nvPr/>
        </p:nvSpPr>
        <p:spPr>
          <a:xfrm>
            <a:off x="3702050" y="130366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/>
          <p:cNvSpPr txBox="1"/>
          <p:nvPr/>
        </p:nvSpPr>
        <p:spPr>
          <a:xfrm>
            <a:off x="2184400" y="179209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327" name="Oval 326"/>
          <p:cNvSpPr/>
          <p:nvPr/>
        </p:nvSpPr>
        <p:spPr>
          <a:xfrm>
            <a:off x="2279650" y="225714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/>
          <p:cNvSpPr txBox="1"/>
          <p:nvPr/>
        </p:nvSpPr>
        <p:spPr>
          <a:xfrm>
            <a:off x="2184400" y="225714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29" name="Group 328"/>
          <p:cNvGrpSpPr/>
          <p:nvPr/>
        </p:nvGrpSpPr>
        <p:grpSpPr>
          <a:xfrm>
            <a:off x="2204243" y="2821917"/>
            <a:ext cx="1619275" cy="126533"/>
            <a:chOff x="2163208" y="2961822"/>
            <a:chExt cx="1781582" cy="173398"/>
          </a:xfrm>
        </p:grpSpPr>
        <p:sp>
          <p:nvSpPr>
            <p:cNvPr id="330" name="Rectangle 329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" name="TextBox 345"/>
          <p:cNvSpPr txBox="1"/>
          <p:nvPr/>
        </p:nvSpPr>
        <p:spPr>
          <a:xfrm>
            <a:off x="2159450" y="294845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47" name="Rounded Rectangle 346"/>
          <p:cNvSpPr/>
          <p:nvPr/>
        </p:nvSpPr>
        <p:spPr>
          <a:xfrm>
            <a:off x="4925249" y="3647784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ounded Rectangle 347"/>
          <p:cNvSpPr/>
          <p:nvPr/>
        </p:nvSpPr>
        <p:spPr>
          <a:xfrm>
            <a:off x="6252399" y="3489034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ounded Rectangle 348"/>
          <p:cNvSpPr/>
          <p:nvPr/>
        </p:nvSpPr>
        <p:spPr>
          <a:xfrm>
            <a:off x="5653382" y="3806534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ounded Rectangle 349"/>
          <p:cNvSpPr/>
          <p:nvPr/>
        </p:nvSpPr>
        <p:spPr>
          <a:xfrm>
            <a:off x="5136915" y="4030901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ounded Rectangle 350"/>
          <p:cNvSpPr/>
          <p:nvPr/>
        </p:nvSpPr>
        <p:spPr>
          <a:xfrm>
            <a:off x="4967582" y="4428834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ounded Rectangle 351"/>
          <p:cNvSpPr/>
          <p:nvPr/>
        </p:nvSpPr>
        <p:spPr>
          <a:xfrm>
            <a:off x="5769798" y="4316650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ounded Rectangle 352"/>
          <p:cNvSpPr/>
          <p:nvPr/>
        </p:nvSpPr>
        <p:spPr>
          <a:xfrm>
            <a:off x="6485232" y="3918717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ounded Rectangle 353"/>
          <p:cNvSpPr/>
          <p:nvPr/>
        </p:nvSpPr>
        <p:spPr>
          <a:xfrm>
            <a:off x="6485232" y="4488101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4967582" y="4976535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356" name="Oval 355"/>
          <p:cNvSpPr/>
          <p:nvPr/>
        </p:nvSpPr>
        <p:spPr>
          <a:xfrm>
            <a:off x="5062832" y="5441581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TextBox 356"/>
          <p:cNvSpPr txBox="1"/>
          <p:nvPr/>
        </p:nvSpPr>
        <p:spPr>
          <a:xfrm>
            <a:off x="4967582" y="5441581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358" name="Group 357"/>
          <p:cNvGrpSpPr/>
          <p:nvPr/>
        </p:nvGrpSpPr>
        <p:grpSpPr>
          <a:xfrm>
            <a:off x="4987425" y="6006355"/>
            <a:ext cx="1619275" cy="126533"/>
            <a:chOff x="2163208" y="2961822"/>
            <a:chExt cx="1781582" cy="173398"/>
          </a:xfrm>
        </p:grpSpPr>
        <p:sp>
          <p:nvSpPr>
            <p:cNvPr id="359" name="Rectangle 358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TextBox 374"/>
          <p:cNvSpPr txBox="1"/>
          <p:nvPr/>
        </p:nvSpPr>
        <p:spPr>
          <a:xfrm>
            <a:off x="4942632" y="6132888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166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9817" y="335527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251" y="335527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9817" y="133443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251" y="165462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74876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03009" y="379357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86542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19425" y="430369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34859" y="390575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17209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12459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17209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37052" y="5993397"/>
            <a:ext cx="1619275" cy="126533"/>
            <a:chOff x="2163208" y="2961822"/>
            <a:chExt cx="1781582" cy="173398"/>
          </a:xfrm>
        </p:grpSpPr>
        <p:sp>
          <p:nvSpPr>
            <p:cNvPr id="21" name="Rectangle 2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92259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4951167" y="34910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679300" y="50785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993500" y="113015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795716" y="101796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317209" y="190352"/>
            <a:ext cx="4426774" cy="4509158"/>
            <a:chOff x="2291291" y="384722"/>
            <a:chExt cx="4426774" cy="4509158"/>
          </a:xfrm>
        </p:grpSpPr>
        <p:sp>
          <p:nvSpPr>
            <p:cNvPr id="43" name="Rounded Rectangle 42"/>
            <p:cNvSpPr/>
            <p:nvPr/>
          </p:nvSpPr>
          <p:spPr>
            <a:xfrm>
              <a:off x="3576108" y="3670446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291291" y="4610246"/>
              <a:ext cx="232833" cy="224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808941" y="4669513"/>
              <a:ext cx="232833" cy="224367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252399" y="384722"/>
              <a:ext cx="232833" cy="22436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136915" y="926589"/>
              <a:ext cx="232833" cy="224367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485232" y="814405"/>
              <a:ext cx="232833" cy="224367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379651" y="256249"/>
            <a:ext cx="4305672" cy="4396975"/>
            <a:chOff x="2291291" y="384723"/>
            <a:chExt cx="4305672" cy="4396975"/>
          </a:xfrm>
        </p:grpSpPr>
        <p:sp>
          <p:nvSpPr>
            <p:cNvPr id="50" name="Rounded Rectangle 49"/>
            <p:cNvSpPr/>
            <p:nvPr/>
          </p:nvSpPr>
          <p:spPr>
            <a:xfrm>
              <a:off x="3576108" y="3670447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291291" y="4610247"/>
              <a:ext cx="111731" cy="1121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808941" y="4669514"/>
              <a:ext cx="111731" cy="11218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252399" y="384723"/>
              <a:ext cx="111731" cy="1121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36915" y="926590"/>
              <a:ext cx="111731" cy="112184"/>
            </a:xfrm>
            <a:prstGeom prst="roundRect">
              <a:avLst/>
            </a:prstGeom>
            <a:solidFill>
              <a:srgbClr val="FF008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485232" y="814406"/>
              <a:ext cx="111731" cy="112184"/>
            </a:xfrm>
            <a:prstGeom prst="roundRect">
              <a:avLst/>
            </a:prstGeom>
            <a:solidFill>
              <a:srgbClr val="FF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6511150" y="118941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93500" y="167785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088750" y="2142899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993500" y="214289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5013343" y="2707673"/>
            <a:ext cx="1619275" cy="126533"/>
            <a:chOff x="2163208" y="2961822"/>
            <a:chExt cx="1781582" cy="173398"/>
          </a:xfrm>
        </p:grpSpPr>
        <p:sp>
          <p:nvSpPr>
            <p:cNvPr id="61" name="Rectangle 60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968550" y="2834206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2167985" y="450388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495135" y="29163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896118" y="60913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379651" y="83350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210318" y="1231438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3012534" y="1119254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727968" y="721321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3727968" y="129070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210318" y="177913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2305568" y="2244185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210318" y="224418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2230161" y="2808959"/>
            <a:ext cx="1619275" cy="126533"/>
            <a:chOff x="2163208" y="2961822"/>
            <a:chExt cx="1781582" cy="173398"/>
          </a:xfrm>
        </p:grpSpPr>
        <p:sp>
          <p:nvSpPr>
            <p:cNvPr id="90" name="Rectangle 89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185368" y="2935492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4951167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6278317" y="347607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679300" y="3793576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5162833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993500" y="441587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795716" y="4303692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6511150" y="3905759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6511150" y="447514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993500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088750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993500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013343" y="5993397"/>
            <a:ext cx="1619275" cy="126533"/>
            <a:chOff x="2163208" y="2961822"/>
            <a:chExt cx="1781582" cy="173398"/>
          </a:xfrm>
        </p:grpSpPr>
        <p:sp>
          <p:nvSpPr>
            <p:cNvPr id="119" name="Rectangle 118"/>
            <p:cNvSpPr/>
            <p:nvPr/>
          </p:nvSpPr>
          <p:spPr>
            <a:xfrm>
              <a:off x="2189308" y="2961822"/>
              <a:ext cx="1755482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26207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07624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9041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70458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50022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31439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11285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9427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87569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571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63852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2361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4053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84912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968550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938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  <p:bldP spid="83" grpId="0" animBg="1"/>
      <p:bldP spid="84" grpId="0" animBg="1"/>
      <p:bldP spid="109" grpId="0" animBg="1"/>
      <p:bldP spid="112" grpId="0" animBg="1"/>
      <p:bldP spid="1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24612" y="3355279"/>
            <a:ext cx="2556934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1046" y="3355279"/>
            <a:ext cx="2561166" cy="30120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24612" y="133443"/>
            <a:ext cx="2556934" cy="30162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11046" y="165462"/>
            <a:ext cx="2561166" cy="30162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339671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67804" y="3793576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51337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84220" y="4303692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99654" y="3905759"/>
            <a:ext cx="232833" cy="224367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82004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77254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82004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01852" y="5993397"/>
            <a:ext cx="1619270" cy="126533"/>
            <a:chOff x="2163208" y="2961822"/>
            <a:chExt cx="1781573" cy="173398"/>
          </a:xfrm>
        </p:grpSpPr>
        <p:sp>
          <p:nvSpPr>
            <p:cNvPr id="21" name="Rectangle 20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57054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5015962" y="349102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744095" y="507852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58295" y="1130152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60511" y="1017968"/>
            <a:ext cx="232833" cy="2243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29263" y="3541973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444446" y="4481773"/>
            <a:ext cx="111731" cy="1121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405554" y="256249"/>
            <a:ext cx="111731" cy="112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290070" y="798116"/>
            <a:ext cx="111731" cy="112184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638387" y="685932"/>
            <a:ext cx="111731" cy="112184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575945" y="1189419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58295" y="1677853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153545" y="2142899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58295" y="2142899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078143" y="2707673"/>
            <a:ext cx="1619270" cy="126533"/>
            <a:chOff x="2163208" y="2961822"/>
            <a:chExt cx="1781573" cy="173398"/>
          </a:xfrm>
        </p:grpSpPr>
        <p:sp>
          <p:nvSpPr>
            <p:cNvPr id="52" name="Rectangle 51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033345" y="2834206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69" name="Rounded Rectangle 68"/>
          <p:cNvSpPr/>
          <p:nvPr/>
        </p:nvSpPr>
        <p:spPr>
          <a:xfrm>
            <a:off x="3559930" y="291638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2960913" y="609138"/>
            <a:ext cx="232833" cy="22436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44446" y="833505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3077329" y="1119254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792763" y="721321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792763" y="1290705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275113" y="1779139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0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370363" y="2244185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275113" y="2244185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294961" y="2808959"/>
            <a:ext cx="1619270" cy="126533"/>
            <a:chOff x="2163208" y="2961822"/>
            <a:chExt cx="1781573" cy="173398"/>
          </a:xfrm>
        </p:grpSpPr>
        <p:sp>
          <p:nvSpPr>
            <p:cNvPr id="79" name="Rectangle 78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250163" y="2935492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96" name="Rounded Rectangle 95"/>
          <p:cNvSpPr/>
          <p:nvPr/>
        </p:nvSpPr>
        <p:spPr>
          <a:xfrm>
            <a:off x="5015962" y="3634826"/>
            <a:ext cx="232833" cy="22436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343112" y="3476076"/>
            <a:ext cx="232833" cy="2243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5744095" y="3793576"/>
            <a:ext cx="347186" cy="3365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227628" y="4017943"/>
            <a:ext cx="232833" cy="224367"/>
          </a:xfrm>
          <a:prstGeom prst="roundRect">
            <a:avLst/>
          </a:prstGeom>
          <a:solidFill>
            <a:srgbClr val="FF008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058295" y="4415876"/>
            <a:ext cx="232833" cy="2243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860511" y="4303692"/>
            <a:ext cx="347186" cy="3365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575945" y="4475143"/>
            <a:ext cx="232833" cy="22436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058295" y="4963577"/>
            <a:ext cx="175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Processor 3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5153545" y="5428623"/>
            <a:ext cx="1555750" cy="4287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058295" y="5428623"/>
            <a:ext cx="175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Scheduler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078143" y="5993397"/>
            <a:ext cx="1619270" cy="126533"/>
            <a:chOff x="2163208" y="2961822"/>
            <a:chExt cx="1781573" cy="173398"/>
          </a:xfrm>
        </p:grpSpPr>
        <p:sp>
          <p:nvSpPr>
            <p:cNvPr id="107" name="Rectangle 106"/>
            <p:cNvSpPr/>
            <p:nvPr/>
          </p:nvSpPr>
          <p:spPr>
            <a:xfrm>
              <a:off x="2189302" y="2961822"/>
              <a:ext cx="1755479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26198" y="2961822"/>
              <a:ext cx="118583" cy="17339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07615" y="2961822"/>
              <a:ext cx="118583" cy="1733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89033" y="2961822"/>
              <a:ext cx="118583" cy="173398"/>
            </a:xfrm>
            <a:prstGeom prst="rect">
              <a:avLst/>
            </a:prstGeom>
            <a:solidFill>
              <a:srgbClr val="FF00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470450" y="2961822"/>
              <a:ext cx="118583" cy="1733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50014" y="2961822"/>
              <a:ext cx="118583" cy="173398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231431" y="2961822"/>
              <a:ext cx="118583" cy="173398"/>
            </a:xfrm>
            <a:prstGeom prst="rect">
              <a:avLst/>
            </a:prstGeom>
            <a:solidFill>
              <a:srgbClr val="D7E4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1284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994266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75683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75710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3851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23610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05344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84907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63208" y="2961822"/>
              <a:ext cx="118583" cy="173398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033345" y="6119930"/>
            <a:ext cx="1654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Message Queue</a:t>
            </a:r>
            <a:endParaRPr lang="en-US" sz="1000" dirty="0"/>
          </a:p>
        </p:txBody>
      </p:sp>
      <p:sp>
        <p:nvSpPr>
          <p:cNvPr id="124" name="Rounded Rectangle 123"/>
          <p:cNvSpPr/>
          <p:nvPr/>
        </p:nvSpPr>
        <p:spPr>
          <a:xfrm>
            <a:off x="2232780" y="450388"/>
            <a:ext cx="347186" cy="33655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2275113" y="1231438"/>
            <a:ext cx="347186" cy="3365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6575945" y="3905759"/>
            <a:ext cx="347186" cy="336551"/>
          </a:xfrm>
          <a:prstGeom prst="roundRect">
            <a:avLst/>
          </a:prstGeom>
          <a:solidFill>
            <a:srgbClr val="FF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3962096" y="4541040"/>
            <a:ext cx="111731" cy="11218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C 0.00278 0.00232 0.00504 0.0044 0.00764 0.00626 C 0.00885 0.00695 0.01041 0.00718 0.0118 0.00811 C 0.01614 0.01089 0.01909 0.01575 0.02326 0.01946 C 0.02568 0.02455 0.02829 0.02826 0.03176 0.03266 C 0.03263 0.0352 0.03315 0.03798 0.03453 0.0403 C 0.03557 0.04238 0.03766 0.04354 0.03887 0.04586 C 0.04755 0.063 0.03037 0.03845 0.04442 0.05721 C 0.04807 0.07272 0.05258 0.07712 0.06438 0.0799 C 0.07149 0.08963 0.08555 0.09357 0.09544 0.09889 C 0.09804 0.10028 0.10134 0.10028 0.10394 0.1026 C 0.11453 0.11163 0.12511 0.12159 0.13656 0.129 C 0.14003 0.13409 0.14333 0.13525 0.14784 0.13849 C 0.15617 0.14451 0.16363 0.15262 0.17196 0.15934 C 0.17925 0.17138 0.18793 0.18018 0.19747 0.18944 C 0.20406 0.1957 0.20962 0.20334 0.21725 0.20843 C 0.22159 0.22696 0.22003 0.21816 0.22003 0.25753 C 0.22003 0.28324 0.21968 0.30917 0.21864 0.33511 C 0.21847 0.33558 0.21517 0.34878 0.21447 0.35202 C 0.21066 0.3673 0.20632 0.39394 0.19608 0.4032 C 0.19383 0.412 0.18845 0.42103 0.18324 0.42775 C 0.18151 0.43446 0.18307 0.43215 0.17908 0.43539 " pathEditMode="relative" ptsTypes="fffffffffffffffffffffA">
                                      <p:cBhvr>
                                        <p:cTn id="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4147E-6 2.05651E-6 C -0.01007 -0.01783 -0.00469 -0.01158 -0.01424 -0.02084 C -0.01961 -0.03474 -0.02482 -0.05164 -0.03124 -0.06438 C -0.03298 -0.07365 -0.03662 -0.08175 -0.03836 -0.09078 C -0.04026 -0.10028 -0.04044 -0.10977 -0.04113 -0.11927 C -0.04078 -0.13502 -0.04148 -0.151 -0.03974 -0.16651 C -0.0387 -0.17717 -0.03367 -0.18597 -0.02985 -0.19477 C -0.02326 -0.21121 -0.01909 -0.22696 -0.01146 -0.24201 C -0.00764 -0.26146 -0.00417 -0.25892 0.00416 -0.2742 C 0.00902 -0.28346 0.01353 -0.29342 0.01839 -0.30245 C 0.02481 -0.31496 0.03001 -0.32353 0.034 -0.33835 C 0.03296 -0.37008 0.03227 -0.40157 0.03105 -0.43307 C 0.03053 -0.44141 0.02828 -0.44998 0.02411 -0.45577 C 0.02203 -0.46526 0.02255 -0.46063 0.02255 -0.46897 " pathEditMode="relative" ptsTypes="fffffffffffffA">
                                      <p:cBhvr>
                                        <p:cTn id="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8662E-6 4.94673E-6 C 0.00226 0.00926 0.00711 0.01366 0.01406 0.0169 C 0.01874 0.02107 0.02325 0.02107 0.02828 0.02454 C 0.04303 0.03427 0.0583 0.03612 0.07496 0.03774 C 0.10741 0.03635 0.114 0.03774 0.13743 0.03033 C 0.14836 0.02246 0.16189 0.01991 0.17283 0.01134 C 0.18341 0.00254 0.1933 -0.00765 0.20389 -0.01691 C 0.20788 -0.02478 0.22402 -0.04146 0.23078 -0.04725 C 0.23929 -0.06971 0.26271 -0.09079 0.2818 -0.09079 " pathEditMode="relative" ptsTypes="ffffffffA">
                                      <p:cBhvr>
                                        <p:cTn id="1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6823E-6 7.10514E-6 C 0.00416 -0.00393 0.00902 -0.00671 0.01266 -0.01134 C 0.02065 -0.02222 0.01648 -0.01945 0.02394 -0.02269 C 0.03314 -0.03218 0.04511 -0.03612 0.05656 -0.03983 C 0.07721 -0.03936 0.09804 -0.03913 0.11886 -0.03797 C 0.13916 -0.03705 0.15912 -0.02755 0.17976 -0.02663 C 0.20562 -0.0257 0.23165 -0.02547 0.25767 -0.02477 C 0.26652 -0.02315 0.27451 -0.02107 0.28318 -0.01713 C 0.28787 -0.01134 0.29221 -0.00555 0.29602 0.00186 C 0.29811 0.01043 0.29967 0.02016 0.30314 0.02826 " pathEditMode="relative" ptsTypes="fffffffffA">
                                      <p:cBhvr>
                                        <p:cTn id="1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Empowering the 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263169"/>
            <a:ext cx="8615360" cy="195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Adaptive RTS can:</a:t>
            </a:r>
          </a:p>
          <a:p>
            <a:pPr lvl="1"/>
            <a:r>
              <a:rPr lang="en-US" dirty="0"/>
              <a:t>Dynamically balance loads</a:t>
            </a:r>
          </a:p>
          <a:p>
            <a:pPr lvl="1"/>
            <a:r>
              <a:rPr lang="en-US" dirty="0"/>
              <a:t>Optimize communication:</a:t>
            </a:r>
          </a:p>
          <a:p>
            <a:pPr lvl="2"/>
            <a:r>
              <a:rPr lang="en-US" dirty="0"/>
              <a:t>Spread over time, </a:t>
            </a:r>
            <a:r>
              <a:rPr lang="en-US" dirty="0" err="1"/>
              <a:t>async</a:t>
            </a:r>
            <a:r>
              <a:rPr lang="en-US" dirty="0"/>
              <a:t> collectives</a:t>
            </a:r>
          </a:p>
          <a:p>
            <a:pPr lvl="1"/>
            <a:r>
              <a:rPr lang="en-US" dirty="0"/>
              <a:t>Automatic latency tolerance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data with almost perfect predictability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1282" y="3338294"/>
            <a:ext cx="19812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Asynchrony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22082" y="3262094"/>
            <a:ext cx="3200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Overdecomposition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79682" y="3338294"/>
            <a:ext cx="22098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6282" y="976094"/>
            <a:ext cx="4343400" cy="762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Adaptive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Runtime System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74282" y="2271494"/>
            <a:ext cx="1981200" cy="6096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75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Introspection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5689082" y="2271494"/>
            <a:ext cx="1828800" cy="533400"/>
          </a:xfrm>
          <a:prstGeom prst="round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1000">
                <a:schemeClr val="accent1">
                  <a:shade val="58000"/>
                  <a:satMod val="165000"/>
                </a:schemeClr>
              </a:gs>
              <a:gs pos="75000">
                <a:schemeClr val="accent1">
                  <a:shade val="30000"/>
                  <a:satMod val="175000"/>
                </a:schemeClr>
              </a:gs>
              <a:gs pos="100000">
                <a:schemeClr val="accent1">
                  <a:shade val="15000"/>
                  <a:satMod val="1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Adaptivity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8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Trends in System </a:t>
            </a:r>
            <a:r>
              <a:rPr lang="en-US" sz="2200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have stopped increasing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costs are high 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low </a:t>
            </a:r>
            <a:r>
              <a:rPr lang="en-US" dirty="0" smtClean="0"/>
              <a:t>per-core </a:t>
            </a:r>
            <a:r>
              <a:rPr lang="en-US" dirty="0"/>
              <a:t>memory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heterogeneity </a:t>
            </a:r>
          </a:p>
          <a:p>
            <a:pPr lvl="1"/>
            <a:r>
              <a:rPr lang="en-US" dirty="0" smtClean="0"/>
              <a:t>Accelerators</a:t>
            </a:r>
            <a:r>
              <a:rPr lang="en-US" dirty="0"/>
              <a:t>, </a:t>
            </a:r>
            <a:r>
              <a:rPr lang="en-US" dirty="0" smtClean="0"/>
              <a:t>SMT</a:t>
            </a:r>
          </a:p>
          <a:p>
            <a:r>
              <a:rPr lang="en-US" dirty="0" smtClean="0"/>
              <a:t>Energy</a:t>
            </a:r>
            <a:r>
              <a:rPr lang="en-US" dirty="0"/>
              <a:t>, power, and thermal considerations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component failures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Harnessing Parallelism: Challenges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Trends in System Architecture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However, compute resources are not faster cores, but more cores </a:t>
            </a:r>
          </a:p>
          <a:p>
            <a:r>
              <a:rPr lang="en-US" sz="2400" dirty="0"/>
              <a:t>Unprecedented levels of available concurrency </a:t>
            </a:r>
          </a:p>
          <a:p>
            <a:pPr lvl="1"/>
            <a:r>
              <a:rPr lang="en-US" sz="2000" dirty="0" smtClean="0"/>
              <a:t>IBM </a:t>
            </a:r>
            <a:r>
              <a:rPr lang="en-US" sz="2000" dirty="0"/>
              <a:t>BG/Q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Sequoia’: 1,572,864 cores </a:t>
            </a:r>
          </a:p>
          <a:p>
            <a:pPr lvl="1"/>
            <a:r>
              <a:rPr lang="en-US" sz="2000" dirty="0" smtClean="0"/>
              <a:t>Cray </a:t>
            </a:r>
            <a:endParaRPr lang="en-US" sz="2000" dirty="0"/>
          </a:p>
          <a:p>
            <a:pPr lvl="2"/>
            <a:r>
              <a:rPr lang="en-US" sz="1800" dirty="0" smtClean="0"/>
              <a:t>XE6</a:t>
            </a:r>
            <a:r>
              <a:rPr lang="en-US" sz="1800" dirty="0"/>
              <a:t>+XK6 ‘</a:t>
            </a:r>
            <a:r>
              <a:rPr lang="en-US" sz="1800" dirty="0" err="1" smtClean="0"/>
              <a:t>BlueWaters</a:t>
            </a:r>
            <a:r>
              <a:rPr lang="en-US" sz="1800" dirty="0"/>
              <a:t>‘: 386,816 </a:t>
            </a:r>
            <a:r>
              <a:rPr lang="en-US" sz="1800" dirty="0" smtClean="0"/>
              <a:t>cores </a:t>
            </a:r>
            <a:endParaRPr lang="en-US" sz="1800" dirty="0"/>
          </a:p>
          <a:p>
            <a:pPr lvl="2"/>
            <a:r>
              <a:rPr lang="en-US" sz="1800" dirty="0" smtClean="0"/>
              <a:t>XK6 </a:t>
            </a:r>
            <a:r>
              <a:rPr lang="en-US" sz="1800" dirty="0"/>
              <a:t>‘Titan’: 299,008 cores </a:t>
            </a:r>
          </a:p>
          <a:p>
            <a:pPr lvl="1"/>
            <a:r>
              <a:rPr lang="en-US" sz="2000" dirty="0" smtClean="0"/>
              <a:t>K </a:t>
            </a:r>
            <a:r>
              <a:rPr lang="en-US" sz="2000" dirty="0"/>
              <a:t>Supercomputer: 705,024 cores </a:t>
            </a:r>
            <a:endParaRPr lang="en-US" sz="2000" dirty="0" smtClean="0"/>
          </a:p>
          <a:p>
            <a:r>
              <a:rPr lang="en-US" sz="2400" dirty="0" smtClean="0"/>
              <a:t>Mid</a:t>
            </a:r>
            <a:r>
              <a:rPr lang="en-US" sz="2400" dirty="0"/>
              <a:t>-size clusters will be ubiquitous </a:t>
            </a:r>
          </a:p>
        </p:txBody>
      </p:sp>
      <p:pic>
        <p:nvPicPr>
          <p:cNvPr id="8" name="Content Placeholder 7" descr="mira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5" b="12565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of execution has to:</a:t>
            </a:r>
          </a:p>
          <a:p>
            <a:pPr lvl="1"/>
            <a:r>
              <a:rPr lang="en-US" dirty="0" smtClean="0"/>
              <a:t>Operate on lesser data</a:t>
            </a:r>
          </a:p>
          <a:p>
            <a:pPr lvl="1"/>
            <a:r>
              <a:rPr lang="en-US" dirty="0" smtClean="0"/>
              <a:t>Wait relatively longer for remote data</a:t>
            </a:r>
          </a:p>
          <a:p>
            <a:r>
              <a:rPr lang="en-US" dirty="0" smtClean="0"/>
              <a:t>Have to operate in </a:t>
            </a:r>
            <a:r>
              <a:rPr lang="en-US" b="1" dirty="0" smtClean="0"/>
              <a:t>strong scaling</a:t>
            </a:r>
            <a:r>
              <a:rPr lang="en-US" dirty="0" smtClean="0"/>
              <a:t> regime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br>
              <a:rPr lang="en-US" sz="3600" dirty="0"/>
            </a:br>
            <a:r>
              <a:rPr lang="en-US" sz="2200" dirty="0" smtClean="0"/>
              <a:t>Next-generation Applications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strong scaling</a:t>
            </a:r>
          </a:p>
          <a:p>
            <a:pPr lvl="1"/>
            <a:r>
              <a:rPr lang="en-US" dirty="0" smtClean="0"/>
              <a:t>Faster solutions (not just larger problems)</a:t>
            </a:r>
          </a:p>
          <a:p>
            <a:r>
              <a:rPr lang="en-US" dirty="0" smtClean="0"/>
              <a:t>Application Characteristics</a:t>
            </a:r>
          </a:p>
          <a:p>
            <a:pPr lvl="1"/>
            <a:r>
              <a:rPr lang="en-US" dirty="0" smtClean="0"/>
              <a:t>Multi-resolution</a:t>
            </a:r>
          </a:p>
          <a:p>
            <a:pPr lvl="2"/>
            <a:r>
              <a:rPr lang="en-US" dirty="0" smtClean="0"/>
              <a:t>Adaptive, spatial and temporal resolutions</a:t>
            </a:r>
          </a:p>
          <a:p>
            <a:pPr lvl="2"/>
            <a:r>
              <a:rPr lang="en-US" dirty="0" smtClean="0"/>
              <a:t>Dynamic/adaptive refinements: to handle application variation</a:t>
            </a:r>
          </a:p>
          <a:p>
            <a:pPr lvl="1"/>
            <a:r>
              <a:rPr lang="en-US" dirty="0" smtClean="0"/>
              <a:t>Multi-module (multi-physics)</a:t>
            </a:r>
          </a:p>
          <a:p>
            <a:pPr lvl="2"/>
            <a:r>
              <a:rPr lang="en-US" dirty="0" smtClean="0"/>
              <a:t>Complex physics in multiple, interacting modules</a:t>
            </a:r>
          </a:p>
          <a:p>
            <a:pPr lvl="1"/>
            <a:r>
              <a:rPr lang="en-US" dirty="0" smtClean="0"/>
              <a:t>Adapt to a volatile computational environment</a:t>
            </a:r>
          </a:p>
          <a:p>
            <a:pPr lvl="1"/>
            <a:r>
              <a:rPr lang="en-US" dirty="0" smtClean="0"/>
              <a:t>Exploit heterogeneous architecture</a:t>
            </a:r>
          </a:p>
          <a:p>
            <a:pPr lvl="1"/>
            <a:r>
              <a:rPr lang="en-US" dirty="0" smtClean="0"/>
              <a:t>Deal with thermal and energy considerations</a:t>
            </a:r>
          </a:p>
          <a:p>
            <a:r>
              <a:rPr lang="en-US" dirty="0" smtClean="0"/>
              <a:t>So? Consequences:</a:t>
            </a:r>
          </a:p>
          <a:p>
            <a:pPr lvl="1"/>
            <a:r>
              <a:rPr lang="en-US" dirty="0" smtClean="0"/>
              <a:t>Must support automated resource management</a:t>
            </a:r>
          </a:p>
          <a:p>
            <a:pPr lvl="1"/>
            <a:r>
              <a:rPr lang="en-US" dirty="0" smtClean="0"/>
              <a:t>Must support interoperability and parallel composition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Harnessing Parallelism: 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Programming Models: MPI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successful</a:t>
            </a:r>
          </a:p>
          <a:p>
            <a:r>
              <a:rPr lang="en-US" dirty="0"/>
              <a:t>Universally used</a:t>
            </a:r>
          </a:p>
          <a:p>
            <a:r>
              <a:rPr lang="en-US" dirty="0"/>
              <a:t>Has supported application evolution from </a:t>
            </a:r>
            <a:r>
              <a:rPr lang="en-US" dirty="0" err="1"/>
              <a:t>gigascale</a:t>
            </a:r>
            <a:r>
              <a:rPr lang="en-US" dirty="0"/>
              <a:t> to </a:t>
            </a:r>
            <a:r>
              <a:rPr lang="en-US" dirty="0" err="1"/>
              <a:t>petascale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Library</a:t>
            </a:r>
            <a:endParaRPr lang="en-US" dirty="0"/>
          </a:p>
          <a:p>
            <a:r>
              <a:rPr lang="en-US" dirty="0"/>
              <a:t>Communication primitives</a:t>
            </a:r>
          </a:p>
          <a:p>
            <a:endParaRPr lang="en-US" dirty="0" smtClean="0"/>
          </a:p>
          <a:p>
            <a:r>
              <a:rPr lang="en-US" dirty="0" smtClean="0"/>
              <a:t>MPI </a:t>
            </a:r>
            <a:r>
              <a:rPr lang="en-US" dirty="0"/>
              <a:t>does not directly support automated resource management (e.g. load balancing, fault tolerance, etc.)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Programming Models: What is Charm++?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Charm++ is a generalized approach to writing parallel programs</a:t>
            </a:r>
          </a:p>
          <a:p>
            <a:pPr lvl="1"/>
            <a:r>
              <a:rPr lang="en-US" dirty="0" smtClean="0"/>
              <a:t>An alternative to the likes of MPI, UPC, GA etc.</a:t>
            </a:r>
          </a:p>
          <a:p>
            <a:pPr lvl="1"/>
            <a:r>
              <a:rPr lang="en-US" dirty="0" smtClean="0"/>
              <a:t>But not to sequential languages such as C, C++, and Fortran</a:t>
            </a:r>
          </a:p>
          <a:p>
            <a:endParaRPr lang="en-US" dirty="0" smtClean="0"/>
          </a:p>
          <a:p>
            <a:r>
              <a:rPr lang="en-US" dirty="0"/>
              <a:t>Charm++ builds upon a proven approach: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the entities being simulated (say atoms, routers, humans)</a:t>
            </a:r>
          </a:p>
          <a:p>
            <a:r>
              <a:rPr lang="en-US" dirty="0"/>
              <a:t>Define the computational tasks being performed </a:t>
            </a:r>
            <a:r>
              <a:rPr lang="en-US" dirty="0" smtClean="0"/>
              <a:t>(e.g. force </a:t>
            </a:r>
            <a:r>
              <a:rPr lang="en-US" dirty="0"/>
              <a:t>computation)</a:t>
            </a:r>
          </a:p>
          <a:p>
            <a:r>
              <a:rPr lang="en-US" dirty="0"/>
              <a:t>Create C++ classes to encapsulate them</a:t>
            </a:r>
          </a:p>
          <a:p>
            <a:r>
              <a:rPr lang="en-US" dirty="0"/>
              <a:t>Use member functions to interact</a:t>
            </a:r>
          </a:p>
          <a:p>
            <a:endParaRPr lang="en-US" dirty="0"/>
          </a:p>
          <a:p>
            <a:r>
              <a:rPr lang="en-US" dirty="0"/>
              <a:t>What about processors? Do you </a:t>
            </a:r>
            <a:r>
              <a:rPr lang="en-US" dirty="0">
                <a:solidFill>
                  <a:srgbClr val="FF0000"/>
                </a:solidFill>
              </a:rPr>
              <a:t>really</a:t>
            </a:r>
            <a:r>
              <a:rPr lang="en-US" dirty="0"/>
              <a:t> want to worry about them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Stuff you already know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Benefits of Object-based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935846"/>
            <a:ext cx="8615360" cy="21251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Objects encapsulate data</a:t>
            </a:r>
          </a:p>
          <a:p>
            <a:r>
              <a:rPr lang="en-US" dirty="0"/>
              <a:t>Methods represent functionality relevant to that data</a:t>
            </a:r>
          </a:p>
          <a:p>
            <a:r>
              <a:rPr lang="en-US" dirty="0"/>
              <a:t>Method invocations can modify / update state of the object / data </a:t>
            </a:r>
            <a:endParaRPr lang="en-US" dirty="0" smtClean="0"/>
          </a:p>
          <a:p>
            <a:r>
              <a:rPr lang="en-US" dirty="0" smtClean="0"/>
              <a:t>Computation </a:t>
            </a:r>
            <a:r>
              <a:rPr lang="en-US" dirty="0"/>
              <a:t>can be expressed in terms of objects interacting via method invocations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5224377"/>
            <a:ext cx="8615360" cy="1191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Nothing new</a:t>
            </a:r>
          </a:p>
          <a:p>
            <a:r>
              <a:rPr lang="en-US" dirty="0"/>
              <a:t>Still quite uncommon in HPC code</a:t>
            </a:r>
          </a:p>
          <a:p>
            <a:r>
              <a:rPr lang="en-US" dirty="0"/>
              <a:t>Its not about language syntax. Its about program structure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61865" y="3076489"/>
            <a:ext cx="8615360" cy="1986590"/>
          </a:xfrm>
        </p:spPr>
        <p:txBody>
          <a:bodyPr>
            <a:normAutofit/>
          </a:bodyPr>
          <a:lstStyle/>
          <a:p>
            <a:r>
              <a:rPr lang="en-US" dirty="0"/>
              <a:t>Methods are natural units of sequential computation on object data </a:t>
            </a:r>
            <a:endParaRPr lang="en-US" dirty="0" smtClean="0"/>
          </a:p>
          <a:p>
            <a:r>
              <a:rPr lang="en-US" dirty="0" smtClean="0"/>
              <a:t>Thoughtful </a:t>
            </a:r>
            <a:r>
              <a:rPr lang="en-US" dirty="0"/>
              <a:t>design yields focused methods with single purpose </a:t>
            </a:r>
            <a:endParaRPr lang="en-US" dirty="0" smtClean="0"/>
          </a:p>
          <a:p>
            <a:r>
              <a:rPr lang="en-US" dirty="0" smtClean="0"/>
              <a:t>Naturally </a:t>
            </a:r>
            <a:r>
              <a:rPr lang="en-US" dirty="0"/>
              <a:t>expresses an object’s response to inputs (signals / data)</a:t>
            </a:r>
          </a:p>
        </p:txBody>
      </p:sp>
    </p:spTree>
    <p:extLst>
      <p:ext uri="{BB962C8B-B14F-4D97-AF65-F5344CB8AC3E}">
        <p14:creationId xmlns:p14="http://schemas.microsoft.com/office/powerpoint/2010/main" val="201832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15660</TotalTime>
  <Words>1469</Words>
  <Application>Microsoft Macintosh PowerPoint</Application>
  <PresentationFormat>On-screen Show (4:3)</PresentationFormat>
  <Paragraphs>297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charm-pptx_theme</vt:lpstr>
      <vt:lpstr>Programming with Parallel Migratable Objects</vt:lpstr>
      <vt:lpstr>PowerPoint Presentation</vt:lpstr>
      <vt:lpstr>Outline</vt:lpstr>
      <vt:lpstr>Harnessing Parallelism: Challenges  Trends in System Architecture</vt:lpstr>
      <vt:lpstr>Harnessing Parallelism: Challenges  Trends in System Architecture</vt:lpstr>
      <vt:lpstr>Harnessing Parallelism: Challenges  Next-generation Applications</vt:lpstr>
      <vt:lpstr>Harnessing Parallelism: Challenges Programming Models: MPI</vt:lpstr>
      <vt:lpstr>Programming Models: What is Charm++?</vt:lpstr>
      <vt:lpstr>Stuff you already know  Benefits of Object-based code </vt:lpstr>
      <vt:lpstr>Globally-Visible Objects: Chares and Proxies</vt:lpstr>
      <vt:lpstr>Globally-Visible Methods: Entry Methods</vt:lpstr>
      <vt:lpstr>Method-Driven Asynchronous Communication</vt:lpstr>
      <vt:lpstr>Design Principle: Do not wait for remote completion</vt:lpstr>
      <vt:lpstr>For example, a Jacobi reduction</vt:lpstr>
      <vt:lpstr>Methods: Natural Units of Sequential Computation</vt:lpstr>
      <vt:lpstr>Overdecomposition</vt:lpstr>
      <vt:lpstr>Migratability</vt:lpstr>
      <vt:lpstr>The Execution Model</vt:lpstr>
      <vt:lpstr>The Execution Model</vt:lpstr>
      <vt:lpstr>PowerPoint Presentation</vt:lpstr>
      <vt:lpstr>PowerPoint Presentation</vt:lpstr>
      <vt:lpstr>PowerPoint Presentation</vt:lpstr>
      <vt:lpstr>Empowering the RTS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301</cp:revision>
  <dcterms:created xsi:type="dcterms:W3CDTF">2014-08-04T16:19:24Z</dcterms:created>
  <dcterms:modified xsi:type="dcterms:W3CDTF">2014-09-12T19:59:09Z</dcterms:modified>
</cp:coreProperties>
</file>