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  <p:sldMasterId id="2147483747" r:id="rId2"/>
  </p:sldMasterIdLst>
  <p:notesMasterIdLst>
    <p:notesMasterId r:id="rId37"/>
  </p:notesMasterIdLst>
  <p:handoutMasterIdLst>
    <p:handoutMasterId r:id="rId38"/>
  </p:handoutMasterIdLst>
  <p:sldIdLst>
    <p:sldId id="948" r:id="rId3"/>
    <p:sldId id="953" r:id="rId4"/>
    <p:sldId id="954" r:id="rId5"/>
    <p:sldId id="955" r:id="rId6"/>
    <p:sldId id="956" r:id="rId7"/>
    <p:sldId id="957" r:id="rId8"/>
    <p:sldId id="958" r:id="rId9"/>
    <p:sldId id="959" r:id="rId10"/>
    <p:sldId id="960" r:id="rId11"/>
    <p:sldId id="961" r:id="rId12"/>
    <p:sldId id="962" r:id="rId13"/>
    <p:sldId id="963" r:id="rId14"/>
    <p:sldId id="964" r:id="rId15"/>
    <p:sldId id="965" r:id="rId16"/>
    <p:sldId id="966" r:id="rId17"/>
    <p:sldId id="967" r:id="rId18"/>
    <p:sldId id="968" r:id="rId19"/>
    <p:sldId id="969" r:id="rId20"/>
    <p:sldId id="970" r:id="rId21"/>
    <p:sldId id="971" r:id="rId22"/>
    <p:sldId id="972" r:id="rId23"/>
    <p:sldId id="951" r:id="rId24"/>
    <p:sldId id="952" r:id="rId25"/>
    <p:sldId id="949" r:id="rId26"/>
    <p:sldId id="950" r:id="rId27"/>
    <p:sldId id="934" r:id="rId28"/>
    <p:sldId id="943" r:id="rId29"/>
    <p:sldId id="936" r:id="rId30"/>
    <p:sldId id="937" r:id="rId31"/>
    <p:sldId id="884" r:id="rId32"/>
    <p:sldId id="944" r:id="rId33"/>
    <p:sldId id="945" r:id="rId34"/>
    <p:sldId id="946" r:id="rId35"/>
    <p:sldId id="94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7" autoAdjust="0"/>
    <p:restoredTop sz="94743" autoAdjust="0"/>
  </p:normalViewPr>
  <p:slideViewPr>
    <p:cSldViewPr>
      <p:cViewPr>
        <p:scale>
          <a:sx n="103" d="100"/>
          <a:sy n="103" d="100"/>
        </p:scale>
        <p:origin x="-97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9/16/14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grid on the right symbolizes</a:t>
            </a:r>
            <a:r>
              <a:rPr lang="en-US" baseline="0" dirty="0" smtClean="0"/>
              <a:t> a 64 processor machine. The highlighted region is the </a:t>
            </a:r>
            <a:r>
              <a:rPr lang="en-US" baseline="0" dirty="0" err="1" smtClean="0"/>
              <a:t>chare</a:t>
            </a:r>
            <a:r>
              <a:rPr lang="en-US" baseline="0" dirty="0" smtClean="0"/>
              <a:t> that is responsible for the computation of C[1,1].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0D78-20E4-4329-9D87-364F61AB2F5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88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grid on the right symbolizes</a:t>
            </a:r>
            <a:r>
              <a:rPr lang="en-US" baseline="0" dirty="0" smtClean="0"/>
              <a:t> a 64 processor machine. The highlighted region is the </a:t>
            </a:r>
            <a:r>
              <a:rPr lang="en-US" baseline="0" dirty="0" err="1" smtClean="0"/>
              <a:t>chare</a:t>
            </a:r>
            <a:r>
              <a:rPr lang="en-US" baseline="0" dirty="0" smtClean="0"/>
              <a:t> that is responsible for the computation of C[1,1].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0D78-20E4-4329-9D87-364F61AB2F5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74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grid on the right symbolizes</a:t>
            </a:r>
            <a:r>
              <a:rPr lang="en-US" baseline="0" dirty="0" smtClean="0"/>
              <a:t> a 64 processor machine. The highlighted region is the </a:t>
            </a:r>
            <a:r>
              <a:rPr lang="en-US" baseline="0" dirty="0" err="1" smtClean="0"/>
              <a:t>chare</a:t>
            </a:r>
            <a:r>
              <a:rPr lang="en-US" baseline="0" dirty="0" smtClean="0"/>
              <a:t> that is responsible for the computation of C[1,1].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0D78-20E4-4329-9D87-364F61AB2F5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200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grid on the right symbolizes</a:t>
            </a:r>
            <a:r>
              <a:rPr lang="en-US" baseline="0" dirty="0" smtClean="0"/>
              <a:t> a 64 processor machine. The highlighted region is the </a:t>
            </a:r>
            <a:r>
              <a:rPr lang="en-US" baseline="0" dirty="0" err="1" smtClean="0"/>
              <a:t>chare</a:t>
            </a:r>
            <a:r>
              <a:rPr lang="en-US" baseline="0" dirty="0" smtClean="0"/>
              <a:t> that is responsible for the computation of C[1,1].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0D78-20E4-4329-9D87-364F61AB2F5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88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grid on the right symbolizes</a:t>
            </a:r>
            <a:r>
              <a:rPr lang="en-US" baseline="0" dirty="0" smtClean="0"/>
              <a:t> a 64 processor machine. The highlighted region is the </a:t>
            </a:r>
            <a:r>
              <a:rPr lang="en-US" baseline="0" dirty="0" err="1" smtClean="0"/>
              <a:t>chare</a:t>
            </a:r>
            <a:r>
              <a:rPr lang="en-US" baseline="0" dirty="0" smtClean="0"/>
              <a:t> that is responsible for the computation of C[1,1].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0D78-20E4-4329-9D87-364F61AB2F5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2515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E1C46-5B6B-4637-A2A1-BAEA4C622F5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2110C6-42E6-C249-AB93-39D6DA2064F9}" type="datetime1">
              <a:rPr lang="en-US" smtClean="0"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7C6FB-E2F0-434B-8B69-F6C1C8DB6F45}" type="datetime1">
              <a:rPr lang="en-US" smtClean="0"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E85A71-1CC0-5A44-BBFE-D44CF2B0ECEB}" type="datetime1">
              <a:rPr lang="en-US" smtClean="0"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7B731E-3700-334E-9CC3-C168566E9AA0}" type="datetime1">
              <a:rPr lang="en-US" smtClean="0"/>
              <a:t>9/16/14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42E845-D8E2-894E-BB34-38A8F680737E}" type="datetime1">
              <a:rPr lang="en-US" smtClean="0"/>
              <a:t>9/16/14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>
                <a:latin typeface="Calibri"/>
              </a:rPr>
              <a:pPr/>
              <a:t>9/16/14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75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>
                <a:latin typeface="Calibri"/>
              </a:rPr>
              <a:pPr/>
              <a:t>9/16/14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8725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>
                <a:latin typeface="Calibri"/>
              </a:rPr>
              <a:pPr/>
              <a:t>9/16/14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670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>
                <a:latin typeface="Calibri"/>
              </a:rPr>
              <a:pPr/>
              <a:t>9/16/14</a:t>
            </a:fld>
            <a:endParaRPr lang="en-US" dirty="0"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340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>
                <a:latin typeface="Calibri"/>
              </a:rPr>
              <a:pPr/>
              <a:t>9/16/14</a:t>
            </a:fld>
            <a:endParaRPr lang="en-US" dirty="0"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50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>
                <a:latin typeface="Calibri"/>
              </a:rPr>
              <a:pPr/>
              <a:t>9/16/14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84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62857-006E-CC44-9123-D4118CC337CD}" type="datetime1">
              <a:rPr lang="en-US" smtClean="0"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>
                <a:latin typeface="Calibri"/>
              </a:rPr>
              <a:pPr/>
              <a:t>9/16/14</a:t>
            </a:fld>
            <a:endParaRPr lang="en-US" dirty="0"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322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>
                <a:latin typeface="Calibri"/>
              </a:rPr>
              <a:pPr/>
              <a:t>9/16/14</a:t>
            </a:fld>
            <a:endParaRPr lang="en-US" dirty="0"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455F51"/>
                </a:solidFill>
                <a:latin typeface="Calibri"/>
              </a:rPr>
              <a:pPr/>
              <a:t>‹#›</a:t>
            </a:fld>
            <a:endParaRPr lang="en-US" dirty="0">
              <a:solidFill>
                <a:srgbClr val="455F5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362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>
                <a:latin typeface="Calibri"/>
              </a:rPr>
              <a:pPr/>
              <a:t>9/16/14</a:t>
            </a:fld>
            <a:endParaRPr lang="en-US" dirty="0"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50312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>
                <a:latin typeface="Calibri"/>
              </a:rPr>
              <a:pPr/>
              <a:t>9/16/14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7250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>
                <a:latin typeface="Calibri"/>
              </a:rPr>
              <a:pPr/>
              <a:t>9/16/14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16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A7FCE9-11CE-D84A-A294-4377EAA2E1F4}" type="datetime1">
              <a:rPr lang="en-US" smtClean="0"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4AEBAF-9D99-9846-8683-E561E196B0D1}" type="datetime1">
              <a:rPr lang="en-US" smtClean="0"/>
              <a:t>9/16/14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689200-2A9C-FC4C-8D92-E33F187B9275}" type="datetime1">
              <a:rPr lang="en-US" smtClean="0"/>
              <a:t>9/16/14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BA94AB-F13B-A549-8674-E34A85A6617F}" type="datetime1">
              <a:rPr lang="en-US" smtClean="0"/>
              <a:t>9/16/14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871FCB-95DD-314A-8321-2E00AFEA7C90}" type="datetime1">
              <a:rPr lang="en-US" smtClean="0"/>
              <a:t>9/16/14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6C0F3-D96D-814E-8974-3EF042E33295}" type="datetime1">
              <a:rPr lang="en-US" smtClean="0"/>
              <a:t>9/16/14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693D2E-6330-EB47-94B5-0B8F470949B9}" type="datetime1">
              <a:rPr lang="en-US" smtClean="0"/>
              <a:t>9/16/14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BB61BB25-586D-C945-A59D-FABA2AA6DA78}" type="datetime1">
              <a:rPr lang="en-US" smtClean="0"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32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5DC5B261-8843-42D1-AAFC-05E20E2D9B97}" type="datetimeFigureOut">
              <a:rPr lang="en-US" dirty="0"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9/16/14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4FAB73BC-B049-4115-A692-8D63A059BFB8}" type="slidenum">
              <a:rPr lang="en-US" dirty="0"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7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web.ucsd.edu/classes/fa12/cse260-b/Lectures/Lec13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file://localhost/Users/kale/presentations/medium3.mpeg" TargetMode="External"/><Relationship Id="rId2" Type="http://schemas.openxmlformats.org/officeDocument/2006/relationships/video" Target="file://localhost/Users/kale/presentations/medium3.mpe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Cannon’s Matrix Multiplication Algorithm </a:t>
            </a:r>
            <a:endParaRPr lang="en-US" dirty="0" smtClean="0"/>
          </a:p>
          <a:p>
            <a:r>
              <a:rPr lang="en-US" sz="2000" dirty="0"/>
              <a:t>Initially </a:t>
            </a:r>
            <a:r>
              <a:rPr lang="en-US" sz="2000" dirty="0" smtClean="0"/>
              <a:t>shift </a:t>
            </a:r>
            <a:r>
              <a:rPr lang="en-US" sz="2000" dirty="0"/>
              <a:t>each row </a:t>
            </a:r>
            <a:r>
              <a:rPr lang="en-US" sz="2000" dirty="0" err="1"/>
              <a:t>i</a:t>
            </a:r>
            <a:r>
              <a:rPr lang="en-US" sz="2000" dirty="0"/>
              <a:t> by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smtClean="0"/>
              <a:t>columns, each column </a:t>
            </a:r>
            <a:r>
              <a:rPr lang="en-US" sz="2000" dirty="0" err="1" smtClean="0"/>
              <a:t>i</a:t>
            </a:r>
            <a:r>
              <a:rPr lang="en-US" sz="2000" dirty="0" smtClean="0"/>
              <a:t> by </a:t>
            </a:r>
            <a:r>
              <a:rPr lang="en-US" sz="2000" dirty="0" err="1"/>
              <a:t>i</a:t>
            </a:r>
            <a:r>
              <a:rPr lang="en-US" sz="2000" dirty="0" smtClean="0"/>
              <a:t> rows. </a:t>
            </a:r>
          </a:p>
          <a:p>
            <a:r>
              <a:rPr lang="en-US" sz="2000" dirty="0" smtClean="0"/>
              <a:t>Then circulate </a:t>
            </a:r>
            <a:r>
              <a:rPr lang="en-US" sz="2000" dirty="0"/>
              <a:t>each chunk of data </a:t>
            </a:r>
            <a:r>
              <a:rPr lang="en-US" sz="2000" dirty="0" smtClean="0"/>
              <a:t>among processors within </a:t>
            </a:r>
            <a:r>
              <a:rPr lang="en-US" sz="2000" dirty="0"/>
              <a:t>a row or </a:t>
            </a:r>
            <a:r>
              <a:rPr lang="en-US" sz="2000" dirty="0" smtClean="0"/>
              <a:t>column.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The code can be found in: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charm/examples/charm++/</a:t>
            </a:r>
            <a:r>
              <a:rPr lang="en-US" sz="20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matmul</a:t>
            </a:r>
            <a:endParaRPr lang="en-US" sz="2000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i="1" dirty="0" smtClean="0"/>
              <a:t>Matrix figures are taken from Scott B. </a:t>
            </a:r>
            <a:r>
              <a:rPr lang="en-US" sz="2000" i="1" dirty="0"/>
              <a:t>Baden’s slides: </a:t>
            </a:r>
            <a:r>
              <a:rPr lang="en-US" sz="2000" i="1" dirty="0">
                <a:hlinkClick r:id="rId2"/>
              </a:rPr>
              <a:t>http://</a:t>
            </a:r>
            <a:r>
              <a:rPr lang="en-US" sz="2000" i="1" dirty="0" err="1">
                <a:hlinkClick r:id="rId2"/>
              </a:rPr>
              <a:t>cseweb.ucsd.edu</a:t>
            </a:r>
            <a:r>
              <a:rPr lang="en-US" sz="2000" i="1" dirty="0">
                <a:hlinkClick r:id="rId2"/>
              </a:rPr>
              <a:t>/classes/fa12/cse260-b/Lectures/Lec13.pdf</a:t>
            </a:r>
            <a:endParaRPr lang="en-US" sz="2000" i="1" dirty="0" smtClean="0"/>
          </a:p>
        </p:txBody>
      </p:sp>
      <p:pic>
        <p:nvPicPr>
          <p:cNvPr id="5" name="Picture 4" descr="Screen Shot 2013-09-19 at 12.0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14600"/>
            <a:ext cx="2794000" cy="2781300"/>
          </a:xfrm>
          <a:prstGeom prst="rect">
            <a:avLst/>
          </a:prstGeom>
        </p:spPr>
      </p:pic>
      <p:pic>
        <p:nvPicPr>
          <p:cNvPr id="6" name="Picture 5" descr="Screen Shot 2013-09-19 at 12.03.2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14600"/>
            <a:ext cx="2768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95137"/>
      </p:ext>
    </p:extLst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604" y="221218"/>
            <a:ext cx="2057400" cy="27432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6038" y="3295650"/>
            <a:ext cx="2057400" cy="27432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B(0,1)</a:t>
              </a: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86038" y="221218"/>
            <a:ext cx="2057400" cy="2743200"/>
            <a:chOff x="2447925" y="485775"/>
            <a:chExt cx="5486400" cy="5486400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93508" y="192643"/>
            <a:ext cx="38219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C</a:t>
            </a: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[</a:t>
            </a:r>
            <a:r>
              <a:rPr lang="en-US" sz="1600" dirty="0">
                <a:solidFill>
                  <a:srgbClr val="37A76F">
                    <a:lumMod val="75000"/>
                  </a:srgbClr>
                </a:solidFill>
                <a:latin typeface="Calibri"/>
              </a:rPr>
              <a:t>0</a:t>
            </a: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,0]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= 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A[0,0]*B[0,0]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 dirty="0" smtClean="0">
                <a:solidFill>
                  <a:srgbClr val="FF9900"/>
                </a:solidFill>
                <a:latin typeface="Calibri"/>
              </a:rPr>
              <a:t>A[0,1]*B[1,0]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1600" dirty="0" smtClean="0">
                <a:solidFill>
                  <a:srgbClr val="7030A0"/>
                </a:solidFill>
                <a:latin typeface="Calibri"/>
              </a:rPr>
              <a:t>A[0,2]*B[2,0]</a:t>
            </a:r>
            <a:endParaRPr lang="en-US" sz="1600" dirty="0">
              <a:solidFill>
                <a:srgbClr val="7030A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49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Cannon’s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2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290684" y="1175266"/>
            <a:ext cx="2743200" cy="36576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A(0,0)</a:t>
              </a: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A(0,1)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A(0,2)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A(1,0)</a:t>
              </a: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A(1,1)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A(1,2)</a:t>
              </a: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A(2,0)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8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93519" y="1175266"/>
            <a:ext cx="2743200" cy="36576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B(0,0)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B(0,1)</a:t>
              </a: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Calibri"/>
                </a:rPr>
                <a:t>B(0,2)</a:t>
              </a:r>
              <a:endParaRPr lang="en-US" sz="18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B(1,0)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B(1,1)</a:t>
              </a: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Calibri"/>
                </a:rPr>
                <a:t>B(1,2)</a:t>
              </a:r>
              <a:endParaRPr lang="en-US" sz="18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B(2,0)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</a:rPr>
                <a:t>B(2,1)</a:t>
              </a: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Calibri"/>
                </a:rPr>
                <a:t>B(2,2)</a:t>
              </a:r>
              <a:endParaRPr lang="en-US" sz="1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57263" y="17203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7263" y="2939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7263" y="4158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3510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4915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12462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98360" y="1600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98360" y="2819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36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7511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3154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1646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8" name="Curved Right Arrow 47"/>
          <p:cNvSpPr/>
          <p:nvPr/>
        </p:nvSpPr>
        <p:spPr>
          <a:xfrm flipV="1">
            <a:off x="326209" y="2493410"/>
            <a:ext cx="435769" cy="6953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Curved Right Arrow 48"/>
          <p:cNvSpPr/>
          <p:nvPr/>
        </p:nvSpPr>
        <p:spPr>
          <a:xfrm flipV="1">
            <a:off x="372679" y="3712608"/>
            <a:ext cx="435769" cy="6953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Curved Right Arrow 50"/>
          <p:cNvSpPr/>
          <p:nvPr/>
        </p:nvSpPr>
        <p:spPr>
          <a:xfrm rot="5400000" flipV="1">
            <a:off x="6374607" y="254676"/>
            <a:ext cx="581025" cy="5214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Curved Right Arrow 51"/>
          <p:cNvSpPr/>
          <p:nvPr/>
        </p:nvSpPr>
        <p:spPr>
          <a:xfrm rot="5400000" flipV="1">
            <a:off x="7289007" y="254676"/>
            <a:ext cx="581025" cy="5214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45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290684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2906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2050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1194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2050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A(1,1)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1194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A(1,2)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5293519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52935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6207919" y="11752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B(0,1)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71223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B(0,2)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2935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6207919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B(1,1)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71223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B(1,2)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2935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6207919" y="36136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B(2,1)</a:t>
            </a: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71223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B(2,2)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7263" y="17203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7263" y="2939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7263" y="4158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3510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4915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12462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98360" y="1600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98360" y="2819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36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7511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3154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1646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2050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A(2,1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31194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A(2,2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12906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A(2,0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2906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A(1,0)</a:t>
            </a:r>
          </a:p>
        </p:txBody>
      </p:sp>
    </p:spTree>
    <p:extLst>
      <p:ext uri="{BB962C8B-B14F-4D97-AF65-F5344CB8AC3E}">
        <p14:creationId xmlns:p14="http://schemas.microsoft.com/office/powerpoint/2010/main" val="146599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093 L 0.0539 0.04028 C 0.0651 0.04908 0.0819 0.05394 0.09961 0.05394 C 0.11966 0.05394 0.1358 0.04908 0.147 0.04028 L 0.20104 0.0009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2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9999 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1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093 L 0.0539 0.04028 C 0.0651 0.04907 0.0819 0.05394 0.09961 0.05394 C 0.11966 0.05394 0.1358 0.04907 0.147 0.04028 L 0.20104 0.0009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26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-0.1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-0.1 -7.40741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8" grpId="0" animBg="1"/>
      <p:bldP spid="59" grpId="0" animBg="1"/>
      <p:bldP spid="60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290684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2906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2050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1194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2050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1194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A(1,0)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5293519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52935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6207919" y="11752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B(0,1)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71223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B(0,2)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2935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6207919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B(1,1)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71223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B(1,2)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2935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6207919" y="36136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B(2,1)</a:t>
            </a: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71223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B(2,2)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7263" y="17203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7263" y="2939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7263" y="4158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3510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4915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12462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98360" y="1600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98360" y="2819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36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7511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3154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1646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2050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31194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A(2,0)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12906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A(2,1)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2906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A(1,1)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24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093 L 0.0539 0.04028 C 0.0651 0.04907 0.0819 0.05394 0.09961 0.05394 C 0.11966 0.05394 0.1358 0.04907 0.147 0.04028 L 0.20104 0.0009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26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-0.1 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-0.1 -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290684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2906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2050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1194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2050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1194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A(1,0)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5293519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52935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2935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6207919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B(1,1)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2935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6207919" y="36136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7263" y="17203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7263" y="2939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7263" y="4158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3510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4915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12462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98360" y="1600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98360" y="2819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36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7511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3154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1646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2050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A(2,0)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31194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A(2,1)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12906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2906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A(1,1)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6207919" y="11752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B(0,1)</a:t>
            </a: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71223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B(1,2)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71223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B(2,2)</a:t>
            </a: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71223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B(0,2)</a:t>
            </a:r>
          </a:p>
        </p:txBody>
      </p:sp>
    </p:spTree>
    <p:extLst>
      <p:ext uri="{BB962C8B-B14F-4D97-AF65-F5344CB8AC3E}">
        <p14:creationId xmlns:p14="http://schemas.microsoft.com/office/powerpoint/2010/main" val="207795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47 L -0.02032 0.09444 C -0.025 0.11435 -0.02761 0.14398 -0.02761 0.175 C -0.02761 0.21064 -0.025 0.23935 -0.02032 0.25879 L 0.00026 0.35509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" y="1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00026 -0.17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4.16667E-6 -0.17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935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47 L -0.02032 0.09444 C -0.025 0.11435 -0.02761 0.14398 -0.02761 0.175 C -0.02761 0.21064 -0.025 0.23935 -0.02032 0.25879 L 0.00026 0.35509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" y="177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00026 -0.178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9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3.75E-6 -0.177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17" grpId="0" animBg="1"/>
      <p:bldP spid="34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290684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2906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2050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3119484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2050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1194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A(1,0)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5293519" y="1175266"/>
            <a:ext cx="2743200" cy="36576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52935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2935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6207919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B(2,1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2935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6207919" y="36136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B(0,1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7263" y="17203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7263" y="29395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7263" y="41587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3510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4915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12462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98360" y="1600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98360" y="2819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98360" y="4038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7511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3154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16463" y="805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2050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A(2,0)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31194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A(2,1)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1290684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A(2,2)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290684" y="23944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A(1,1)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6207919" y="1175266"/>
            <a:ext cx="9144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B(1,1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7122319" y="23944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B(2,2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7122319" y="36136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B(0,2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7122319" y="1175266"/>
            <a:ext cx="9144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B(1,2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872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47 L -0.02032 0.09444 C -0.025 0.11435 -0.02761 0.14398 -0.02761 0.175 C -0.02761 0.21064 -0.025 0.23935 -0.02032 0.25879 L 0.00026 0.35509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" y="1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00026 -0.17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3.75E-6 -0.17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99003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990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8848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5706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8848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A(1,2)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5706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A(1,0)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8848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A(2,0)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15706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A(2,1)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1990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A(2,2)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990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A(1,1)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2806326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2806326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2806326" y="11752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3492126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B(2,1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2806326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492126" y="20896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B(0,1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492126" y="2608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B(1,1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4177926" y="11752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B(0,2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4177926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B(1,2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4177926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B(2,2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36502" y="531845"/>
            <a:ext cx="3498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C[1,1] = 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5303" y="1323347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*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35587" y="4470049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=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1485567" y="3421611"/>
            <a:ext cx="2057400" cy="2743200"/>
            <a:chOff x="2447925" y="485775"/>
            <a:chExt cx="5486400" cy="5486400"/>
          </a:xfrm>
        </p:grpSpPr>
        <p:sp>
          <p:nvSpPr>
            <p:cNvPr id="171" name="Rectangle 170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90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99003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990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A(0,0)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8848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A(0,1)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570603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A(0,2)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8848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A(1,2)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15706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A(1,0)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8848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A(2,0)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15706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A(2,1)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199003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A(2,2)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99003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A(1,1)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2806326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2806326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B(0,0)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2806326" y="11752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B(1,0)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3492126" y="11752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B(2,1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2806326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B(2,0)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492126" y="20896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B(0,1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492126" y="260866"/>
            <a:ext cx="685800" cy="9144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B(1,1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4177926" y="11752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B(0,2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4177926" y="20896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B(1,2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4177926" y="260866"/>
            <a:ext cx="6858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B(2,2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36502" y="531845"/>
            <a:ext cx="3498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C[1,1] = </a:t>
            </a:r>
            <a:r>
              <a:rPr lang="en-US" sz="1600" dirty="0" smtClean="0">
                <a:solidFill>
                  <a:srgbClr val="993366"/>
                </a:solidFill>
                <a:latin typeface="Calibri"/>
              </a:rPr>
              <a:t>A[1,2]*B[2,1] +</a:t>
            </a:r>
            <a:endParaRPr lang="en-US" sz="1600" dirty="0">
              <a:solidFill>
                <a:srgbClr val="993366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5303" y="1323347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*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35587" y="4470049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=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1485567" y="3421611"/>
            <a:ext cx="2057400" cy="2743200"/>
            <a:chOff x="2447925" y="485775"/>
            <a:chExt cx="5486400" cy="5486400"/>
          </a:xfrm>
        </p:grpSpPr>
        <p:sp>
          <p:nvSpPr>
            <p:cNvPr id="171" name="Rectangle 170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26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99003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84803" y="260866"/>
            <a:ext cx="1371600" cy="2743200"/>
            <a:chOff x="1179737" y="260866"/>
            <a:chExt cx="1828800" cy="27432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11797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A(0,1)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0941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A(0,2)</a:t>
              </a: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11797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20941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11797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20941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Rectangle 14"/>
          <p:cNvSpPr>
            <a:spLocks/>
          </p:cNvSpPr>
          <p:nvPr/>
        </p:nvSpPr>
        <p:spPr>
          <a:xfrm>
            <a:off x="2806326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06326" y="1175266"/>
            <a:ext cx="2057400" cy="1828800"/>
            <a:chOff x="3741768" y="1175266"/>
            <a:chExt cx="2743200" cy="1828800"/>
          </a:xfrm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37417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B(1,0)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656168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37417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B(2,0)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656168" y="20896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55705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55705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36502" y="531845"/>
            <a:ext cx="3498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C[1,1] = </a:t>
            </a:r>
            <a:r>
              <a:rPr lang="en-US" sz="1600" dirty="0" smtClean="0">
                <a:solidFill>
                  <a:srgbClr val="993366"/>
                </a:solidFill>
                <a:latin typeface="Calibri"/>
              </a:rPr>
              <a:t>A[1,2]*B[2,1] + </a:t>
            </a:r>
            <a:endParaRPr lang="en-US" sz="1600" dirty="0">
              <a:solidFill>
                <a:srgbClr val="993366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5303" y="1323347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*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35587" y="4470049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=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1485567" y="3421611"/>
            <a:ext cx="2057400" cy="2743200"/>
            <a:chOff x="2447925" y="485775"/>
            <a:chExt cx="5486400" cy="5486400"/>
          </a:xfrm>
        </p:grpSpPr>
        <p:sp>
          <p:nvSpPr>
            <p:cNvPr id="171" name="Rectangle 170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9003" y="260866"/>
            <a:ext cx="685800" cy="2743200"/>
            <a:chOff x="265337" y="260866"/>
            <a:chExt cx="914400" cy="274320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653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A(0,0)</a:t>
              </a:r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2653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653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06326" y="260866"/>
            <a:ext cx="2057400" cy="914400"/>
            <a:chOff x="3741768" y="260866"/>
            <a:chExt cx="2743200" cy="914400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37417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B(0,0)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656168" y="2608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55705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99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0.04024 0.04005 C 0.0487 0.04908 0.06133 0.05394 0.07448 0.05394 C 0.08959 0.05394 0.10157 0.04908 0.11003 0.04005 L 0.1504 -2.96296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-0.07539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093 L -0.02148 0.07037 C -0.0263 0.08518 -0.02917 0.10787 -0.02917 0.13148 C -0.02917 0.15833 -0.0263 0.17986 -0.02148 0.19491 L -0.00013 0.2673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134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00013 -0.13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Cannon’s Matrix Multiplication Algorithm </a:t>
            </a:r>
            <a:endParaRPr lang="en-US" dirty="0"/>
          </a:p>
        </p:txBody>
      </p:sp>
      <p:pic>
        <p:nvPicPr>
          <p:cNvPr id="4" name="Content Placeholder 3" descr="Screen Shot 2013-09-19 at 12.09.1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63" r="-35663"/>
          <a:stretch>
            <a:fillRect/>
          </a:stretch>
        </p:blipFill>
        <p:spPr>
          <a:xfrm>
            <a:off x="381000" y="2332037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0" y="1143000"/>
            <a:ext cx="8991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Initial shift-by-</a:t>
            </a:r>
            <a:r>
              <a:rPr lang="en-US" dirty="0" err="1" smtClean="0"/>
              <a:t>i</a:t>
            </a:r>
            <a:r>
              <a:rPr lang="en-US" dirty="0" smtClean="0"/>
              <a:t> operation of the input matrices.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row </a:t>
            </a:r>
            <a:r>
              <a:rPr lang="en-US" dirty="0" err="1" smtClean="0"/>
              <a:t>i</a:t>
            </a:r>
            <a:r>
              <a:rPr lang="en-US" dirty="0" smtClean="0"/>
              <a:t> is shifted by </a:t>
            </a:r>
            <a:r>
              <a:rPr lang="en-US" dirty="0" err="1" smtClean="0"/>
              <a:t>i</a:t>
            </a:r>
            <a:r>
              <a:rPr lang="en-US" dirty="0" smtClean="0"/>
              <a:t> columns and each column </a:t>
            </a:r>
            <a:r>
              <a:rPr lang="en-US" dirty="0" err="1" smtClean="0"/>
              <a:t>i</a:t>
            </a:r>
            <a:r>
              <a:rPr lang="en-US" dirty="0" smtClean="0"/>
              <a:t> is shifted by </a:t>
            </a:r>
            <a:r>
              <a:rPr lang="en-US" dirty="0" err="1" smtClean="0"/>
              <a:t>i</a:t>
            </a:r>
            <a:r>
              <a:rPr lang="en-US" dirty="0" smtClean="0"/>
              <a:t> rows.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21729"/>
      </p:ext>
    </p:extLst>
  </p:cSld>
  <p:clrMapOvr>
    <a:masterClrMapping/>
  </p:clrMapOvr>
  <p:transition xmlns:p14="http://schemas.microsoft.com/office/powerpoint/2010/main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99003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84803" y="260866"/>
            <a:ext cx="1371600" cy="2743200"/>
            <a:chOff x="1179737" y="260866"/>
            <a:chExt cx="1828800" cy="27432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11797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0941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11797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20941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11797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20941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Rectangle 14"/>
          <p:cNvSpPr>
            <a:spLocks/>
          </p:cNvSpPr>
          <p:nvPr/>
        </p:nvSpPr>
        <p:spPr>
          <a:xfrm>
            <a:off x="2806326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06326" y="1175266"/>
            <a:ext cx="2057400" cy="1828800"/>
            <a:chOff x="3741768" y="1175266"/>
            <a:chExt cx="2743200" cy="1828800"/>
          </a:xfrm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37417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B(2,0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656168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37417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B(0,0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656168" y="20896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55705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55705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36502" y="531846"/>
            <a:ext cx="3498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C[1,1] = </a:t>
            </a:r>
            <a:r>
              <a:rPr lang="en-US" sz="1600" dirty="0" smtClean="0">
                <a:solidFill>
                  <a:srgbClr val="993366"/>
                </a:solidFill>
                <a:latin typeface="Calibri"/>
              </a:rPr>
              <a:t>A[1,2]*B[2,1] + 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A[1,0]*B[0,1] + </a:t>
            </a:r>
            <a:endParaRPr lang="en-US" sz="16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5303" y="1323347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*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35587" y="4470049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=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1485567" y="3421611"/>
            <a:ext cx="2057400" cy="2743200"/>
            <a:chOff x="2447925" y="485775"/>
            <a:chExt cx="5486400" cy="5486400"/>
          </a:xfrm>
        </p:grpSpPr>
        <p:sp>
          <p:nvSpPr>
            <p:cNvPr id="171" name="Rectangle 170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9003" y="260866"/>
            <a:ext cx="685800" cy="2743200"/>
            <a:chOff x="265337" y="260866"/>
            <a:chExt cx="914400" cy="274320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653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2653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653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06326" y="260866"/>
            <a:ext cx="2057400" cy="914400"/>
            <a:chOff x="3741768" y="260866"/>
            <a:chExt cx="2743200" cy="914400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37417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B(1,0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656168" y="2608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55705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3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0.04024 0.04005 C 0.0487 0.04908 0.06133 0.05394 0.07448 0.05394 C 0.08959 0.05394 0.10157 0.04908 0.11003 0.04005 L 0.1504 -2.96296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-0.07539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093 L -0.02148 0.07037 C -0.0263 0.08518 -0.02917 0.10787 -0.02917 0.13148 C -0.02917 0.15833 -0.0263 0.17986 -0.02148 0.19491 L -0.00013 0.2673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134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00013 -0.13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/>
        </p:nvSpPr>
        <p:spPr>
          <a:xfrm>
            <a:off x="199003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84803" y="260866"/>
            <a:ext cx="1371600" cy="2743200"/>
            <a:chOff x="1179737" y="260866"/>
            <a:chExt cx="1828800" cy="27432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11797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0941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11797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20941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11797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20941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Rectangle 14"/>
          <p:cNvSpPr>
            <a:spLocks/>
          </p:cNvSpPr>
          <p:nvPr/>
        </p:nvSpPr>
        <p:spPr>
          <a:xfrm>
            <a:off x="2806326" y="260866"/>
            <a:ext cx="2057400" cy="2743200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06326" y="1175266"/>
            <a:ext cx="2057400" cy="1828800"/>
            <a:chOff x="3741768" y="1175266"/>
            <a:chExt cx="2743200" cy="1828800"/>
          </a:xfrm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37417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B(0,0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656168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37417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B(1,0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656168" y="20896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660066">
                    <a:tint val="66000"/>
                    <a:satMod val="160000"/>
                  </a:srgbClr>
                </a:gs>
                <a:gs pos="50000">
                  <a:srgbClr val="660066">
                    <a:tint val="44500"/>
                    <a:satMod val="160000"/>
                  </a:srgbClr>
                </a:gs>
                <a:gs pos="100000">
                  <a:srgbClr val="660066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5570568" y="11752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5570568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36503" y="531846"/>
            <a:ext cx="39200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C[1,1] = </a:t>
            </a:r>
            <a:r>
              <a:rPr lang="en-US" sz="1600" dirty="0" smtClean="0">
                <a:solidFill>
                  <a:srgbClr val="993366"/>
                </a:solidFill>
                <a:latin typeface="Calibri"/>
              </a:rPr>
              <a:t>A[1,2]*B[2,1] </a:t>
            </a:r>
            <a:r>
              <a:rPr lang="en-US" sz="1600" dirty="0">
                <a:solidFill>
                  <a:srgbClr val="993366"/>
                </a:solidFill>
                <a:latin typeface="Calibri"/>
              </a:rPr>
              <a:t>+ 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A[1,0]*B[0,1] 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+ </a:t>
            </a:r>
            <a:r>
              <a:rPr lang="en-US" sz="1600" dirty="0" smtClean="0">
                <a:solidFill>
                  <a:srgbClr val="FF9900"/>
                </a:solidFill>
                <a:latin typeface="Calibri"/>
              </a:rPr>
              <a:t>A[1,1]*B[1,1] </a:t>
            </a:r>
            <a:endParaRPr lang="en-US" sz="1600" dirty="0">
              <a:solidFill>
                <a:srgbClr val="FF9900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5303" y="1323347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*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35587" y="4470049"/>
            <a:ext cx="237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=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1485567" y="3421611"/>
            <a:ext cx="2057400" cy="2743200"/>
            <a:chOff x="2447925" y="485775"/>
            <a:chExt cx="5486400" cy="5486400"/>
          </a:xfrm>
        </p:grpSpPr>
        <p:sp>
          <p:nvSpPr>
            <p:cNvPr id="171" name="Rectangle 170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C(0,0)</a:t>
              </a:r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C(0,1)</a:t>
              </a:r>
            </a:p>
          </p:txBody>
        </p:sp>
        <p:sp>
          <p:nvSpPr>
            <p:cNvPr id="174" name="Rectangle 173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C(0,2)</a:t>
              </a:r>
            </a:p>
          </p:txBody>
        </p:sp>
        <p:sp>
          <p:nvSpPr>
            <p:cNvPr id="175" name="Rectangle 174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C(1,0)</a:t>
              </a:r>
            </a:p>
          </p:txBody>
        </p:sp>
        <p:sp>
          <p:nvSpPr>
            <p:cNvPr id="176" name="Rectangle 175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C(1,1)</a:t>
              </a:r>
            </a:p>
          </p:txBody>
        </p:sp>
        <p:sp>
          <p:nvSpPr>
            <p:cNvPr id="177" name="Rectangle 176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C(1,2)</a:t>
              </a:r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C(2,0)</a:t>
              </a:r>
            </a:p>
          </p:txBody>
        </p:sp>
        <p:sp>
          <p:nvSpPr>
            <p:cNvPr id="179" name="Rectangle 178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C(2,1)</a:t>
              </a:r>
            </a:p>
          </p:txBody>
        </p:sp>
        <p:sp>
          <p:nvSpPr>
            <p:cNvPr id="180" name="Rectangle 179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1001">
              <a:schemeClr val="dk2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C(2,2)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9003" y="260866"/>
            <a:ext cx="685800" cy="2743200"/>
            <a:chOff x="265337" y="260866"/>
            <a:chExt cx="914400" cy="274320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65337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265337" y="20896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65337" y="11752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06326" y="260866"/>
            <a:ext cx="2057400" cy="914400"/>
            <a:chOff x="3741768" y="260866"/>
            <a:chExt cx="2743200" cy="914400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37417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B(2,0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656168" y="260866"/>
              <a:ext cx="914400" cy="9144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B(0,1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5570568" y="260866"/>
              <a:ext cx="914400" cy="914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B(1,2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26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r>
              <a:rPr lang="en-US" dirty="0" err="1" smtClean="0"/>
              <a:t>matmul.ci</a:t>
            </a:r>
            <a:r>
              <a:rPr lang="en-US" dirty="0" smtClean="0"/>
              <a:t> file: M*M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mainmodule</a:t>
            </a:r>
            <a:r>
              <a:rPr lang="en-US" sz="1600" dirty="0"/>
              <a:t> </a:t>
            </a:r>
            <a:r>
              <a:rPr lang="en-US" sz="1600" dirty="0" err="1"/>
              <a:t>matmul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readonly</a:t>
            </a:r>
            <a:r>
              <a:rPr lang="en-US" sz="1600" dirty="0"/>
              <a:t> </a:t>
            </a:r>
            <a:r>
              <a:rPr lang="en-US" sz="1600" dirty="0" err="1"/>
              <a:t>CProxy_Main</a:t>
            </a:r>
            <a:r>
              <a:rPr lang="en-US" sz="1600" dirty="0"/>
              <a:t> </a:t>
            </a:r>
            <a:r>
              <a:rPr lang="en-US" sz="1600" dirty="0" err="1"/>
              <a:t>mainProxy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rgbClr val="008000"/>
                </a:solidFill>
              </a:rPr>
              <a:t>mainchare</a:t>
            </a:r>
            <a:r>
              <a:rPr lang="en-US" sz="1600" dirty="0">
                <a:solidFill>
                  <a:srgbClr val="008000"/>
                </a:solidFill>
              </a:rPr>
              <a:t> Main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</a:rPr>
              <a:t>    entry Main(</a:t>
            </a:r>
            <a:r>
              <a:rPr lang="en-US" sz="1600" dirty="0" err="1">
                <a:solidFill>
                  <a:srgbClr val="008000"/>
                </a:solidFill>
              </a:rPr>
              <a:t>CkArgMsg</a:t>
            </a:r>
            <a:r>
              <a:rPr lang="en-US" sz="1600" dirty="0">
                <a:solidFill>
                  <a:srgbClr val="008000"/>
                </a:solidFill>
              </a:rPr>
              <a:t> *m);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</a:rPr>
              <a:t>    entry [</a:t>
            </a:r>
            <a:r>
              <a:rPr lang="en-US" sz="1600" dirty="0" err="1">
                <a:solidFill>
                  <a:srgbClr val="008000"/>
                </a:solidFill>
              </a:rPr>
              <a:t>reductiontarget</a:t>
            </a:r>
            <a:r>
              <a:rPr lang="en-US" sz="1600" dirty="0">
                <a:solidFill>
                  <a:srgbClr val="008000"/>
                </a:solidFill>
              </a:rPr>
              <a:t>] void done();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</a:rPr>
              <a:t>  }</a:t>
            </a:r>
            <a:r>
              <a:rPr lang="en-US" sz="1600" dirty="0" smtClean="0">
                <a:solidFill>
                  <a:srgbClr val="008000"/>
                </a:solidFill>
              </a:rPr>
              <a:t>;</a:t>
            </a:r>
            <a:endParaRPr lang="en-US" sz="16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3333CC"/>
                </a:solidFill>
              </a:rPr>
              <a:t> array [2D] Block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entry Block(</a:t>
            </a:r>
            <a:r>
              <a:rPr lang="en-US" sz="1600" dirty="0" err="1">
                <a:solidFill>
                  <a:srgbClr val="3333CC"/>
                </a:solidFill>
              </a:rPr>
              <a:t>bool</a:t>
            </a:r>
            <a:r>
              <a:rPr lang="en-US" sz="1600" dirty="0">
                <a:solidFill>
                  <a:srgbClr val="3333CC"/>
                </a:solidFill>
              </a:rPr>
              <a:t> </a:t>
            </a:r>
            <a:r>
              <a:rPr lang="en-US" sz="1600" dirty="0" err="1">
                <a:solidFill>
                  <a:srgbClr val="3333CC"/>
                </a:solidFill>
              </a:rPr>
              <a:t>randomInit</a:t>
            </a:r>
            <a:r>
              <a:rPr lang="en-US" sz="1600" dirty="0">
                <a:solidFill>
                  <a:srgbClr val="3333CC"/>
                </a:solidFill>
              </a:rPr>
              <a:t>, unsigned </a:t>
            </a:r>
            <a:r>
              <a:rPr lang="en-US" sz="1600" dirty="0" err="1">
                <a:solidFill>
                  <a:srgbClr val="3333CC"/>
                </a:solidFill>
              </a:rPr>
              <a:t>int</a:t>
            </a:r>
            <a:r>
              <a:rPr lang="en-US" sz="1600" dirty="0">
                <a:solidFill>
                  <a:srgbClr val="3333CC"/>
                </a:solidFill>
              </a:rPr>
              <a:t> </a:t>
            </a:r>
            <a:r>
              <a:rPr lang="en-US" sz="1600" dirty="0" err="1">
                <a:solidFill>
                  <a:srgbClr val="3333CC"/>
                </a:solidFill>
              </a:rPr>
              <a:t>blockSize</a:t>
            </a:r>
            <a:r>
              <a:rPr lang="en-US" sz="1600" dirty="0">
                <a:solidFill>
                  <a:srgbClr val="3333CC"/>
                </a:solidFill>
              </a:rPr>
              <a:t>, </a:t>
            </a:r>
            <a:r>
              <a:rPr lang="en-US" sz="1600" dirty="0" err="1" smtClean="0">
                <a:solidFill>
                  <a:srgbClr val="3333CC"/>
                </a:solidFill>
              </a:rPr>
              <a:t>int</a:t>
            </a:r>
            <a:r>
              <a:rPr lang="en-US" sz="1600" dirty="0" smtClean="0">
                <a:solidFill>
                  <a:srgbClr val="3333CC"/>
                </a:solidFill>
              </a:rPr>
              <a:t> </a:t>
            </a:r>
            <a:r>
              <a:rPr lang="en-US" sz="1600" dirty="0">
                <a:solidFill>
                  <a:srgbClr val="3333CC"/>
                </a:solidFill>
              </a:rPr>
              <a:t>M);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 entry void </a:t>
            </a:r>
            <a:r>
              <a:rPr lang="en-US" sz="1600" dirty="0" err="1" smtClean="0">
                <a:solidFill>
                  <a:srgbClr val="3333CC"/>
                </a:solidFill>
              </a:rPr>
              <a:t>sendData</a:t>
            </a:r>
            <a:r>
              <a:rPr lang="en-US" sz="1600" dirty="0" smtClean="0">
                <a:solidFill>
                  <a:srgbClr val="3333CC"/>
                </a:solidFill>
              </a:rPr>
              <a:t>(</a:t>
            </a:r>
            <a:r>
              <a:rPr lang="en-US" sz="1600" dirty="0" err="1">
                <a:solidFill>
                  <a:srgbClr val="3333CC"/>
                </a:solidFill>
              </a:rPr>
              <a:t>CProxy_Block</a:t>
            </a:r>
            <a:r>
              <a:rPr lang="en-US" sz="1600" dirty="0">
                <a:solidFill>
                  <a:srgbClr val="3333CC"/>
                </a:solidFill>
              </a:rPr>
              <a:t> output, </a:t>
            </a:r>
            <a:r>
              <a:rPr lang="en-US" sz="1600" dirty="0" err="1">
                <a:solidFill>
                  <a:srgbClr val="3333CC"/>
                </a:solidFill>
              </a:rPr>
              <a:t>bool</a:t>
            </a:r>
            <a:r>
              <a:rPr lang="en-US" sz="1600" dirty="0">
                <a:solidFill>
                  <a:srgbClr val="3333CC"/>
                </a:solidFill>
              </a:rPr>
              <a:t> </a:t>
            </a:r>
            <a:r>
              <a:rPr lang="en-US" sz="1600" dirty="0" err="1">
                <a:solidFill>
                  <a:srgbClr val="3333CC"/>
                </a:solidFill>
              </a:rPr>
              <a:t>aOrB</a:t>
            </a:r>
            <a:r>
              <a:rPr lang="en-US" sz="1600" dirty="0">
                <a:solidFill>
                  <a:srgbClr val="3333CC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   serial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     if (</a:t>
            </a:r>
            <a:r>
              <a:rPr lang="en-US" sz="1600" dirty="0" err="1">
                <a:solidFill>
                  <a:srgbClr val="3333CC"/>
                </a:solidFill>
              </a:rPr>
              <a:t>aOrB</a:t>
            </a:r>
            <a:r>
              <a:rPr lang="en-US" sz="1600" dirty="0" smtClean="0">
                <a:solidFill>
                  <a:srgbClr val="3333CC"/>
                </a:solidFill>
              </a:rPr>
              <a:t>) //initial shift  for A and B is done here</a:t>
            </a:r>
            <a:endParaRPr lang="en-US" sz="1600" dirty="0">
              <a:solidFill>
                <a:srgbClr val="3333CC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       output((</a:t>
            </a:r>
            <a:r>
              <a:rPr lang="en-US" sz="1600" dirty="0" err="1">
                <a:solidFill>
                  <a:srgbClr val="3333CC"/>
                </a:solidFill>
              </a:rPr>
              <a:t>thisIndex.x-thisIndex.y+M</a:t>
            </a:r>
            <a:r>
              <a:rPr lang="en-US" sz="1600" dirty="0">
                <a:solidFill>
                  <a:srgbClr val="3333CC"/>
                </a:solidFill>
              </a:rPr>
              <a:t>)%M, </a:t>
            </a:r>
            <a:r>
              <a:rPr lang="en-US" sz="1600" dirty="0" err="1">
                <a:solidFill>
                  <a:srgbClr val="3333CC"/>
                </a:solidFill>
              </a:rPr>
              <a:t>thisIndex.y</a:t>
            </a:r>
            <a:r>
              <a:rPr lang="en-US" sz="1600" dirty="0">
                <a:solidFill>
                  <a:srgbClr val="3333CC"/>
                </a:solidFill>
              </a:rPr>
              <a:t>).</a:t>
            </a:r>
            <a:r>
              <a:rPr lang="en-US" sz="1600" dirty="0" err="1">
                <a:solidFill>
                  <a:srgbClr val="3333CC"/>
                </a:solidFill>
              </a:rPr>
              <a:t>inputA</a:t>
            </a:r>
            <a:r>
              <a:rPr lang="en-US" sz="1600" dirty="0">
                <a:solidFill>
                  <a:srgbClr val="3333CC"/>
                </a:solidFill>
              </a:rPr>
              <a:t>(0, data, </a:t>
            </a:r>
            <a:r>
              <a:rPr lang="en-US" sz="1600" dirty="0" err="1">
                <a:solidFill>
                  <a:srgbClr val="3333CC"/>
                </a:solidFill>
              </a:rPr>
              <a:t>blockSize</a:t>
            </a:r>
            <a:r>
              <a:rPr lang="en-US" sz="1600" dirty="0" smtClean="0">
                <a:solidFill>
                  <a:srgbClr val="3333CC"/>
                </a:solidFill>
              </a:rPr>
              <a:t>, </a:t>
            </a:r>
            <a:r>
              <a:rPr lang="en-US" sz="1600" dirty="0" err="1" smtClean="0">
                <a:solidFill>
                  <a:srgbClr val="3333CC"/>
                </a:solidFill>
              </a:rPr>
              <a:t>blockSize</a:t>
            </a:r>
            <a:r>
              <a:rPr lang="en-US" sz="1600" dirty="0">
                <a:solidFill>
                  <a:srgbClr val="3333CC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     else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       output(</a:t>
            </a:r>
            <a:r>
              <a:rPr lang="en-US" sz="1600" dirty="0" err="1">
                <a:solidFill>
                  <a:srgbClr val="3333CC"/>
                </a:solidFill>
              </a:rPr>
              <a:t>thisIndex.x</a:t>
            </a:r>
            <a:r>
              <a:rPr lang="en-US" sz="1600" dirty="0">
                <a:solidFill>
                  <a:srgbClr val="3333CC"/>
                </a:solidFill>
              </a:rPr>
              <a:t>, (</a:t>
            </a:r>
            <a:r>
              <a:rPr lang="en-US" sz="1600" dirty="0" err="1">
                <a:solidFill>
                  <a:srgbClr val="3333CC"/>
                </a:solidFill>
              </a:rPr>
              <a:t>thisIndex.y-thisIndex.x+M</a:t>
            </a:r>
            <a:r>
              <a:rPr lang="en-US" sz="1600" dirty="0">
                <a:solidFill>
                  <a:srgbClr val="3333CC"/>
                </a:solidFill>
              </a:rPr>
              <a:t>)%M).</a:t>
            </a:r>
            <a:r>
              <a:rPr lang="en-US" sz="1600" dirty="0" err="1">
                <a:solidFill>
                  <a:srgbClr val="3333CC"/>
                </a:solidFill>
              </a:rPr>
              <a:t>inputB</a:t>
            </a:r>
            <a:r>
              <a:rPr lang="en-US" sz="1600" dirty="0">
                <a:solidFill>
                  <a:srgbClr val="3333CC"/>
                </a:solidFill>
              </a:rPr>
              <a:t>(0, data, </a:t>
            </a:r>
            <a:r>
              <a:rPr lang="en-US" sz="1600" dirty="0" err="1">
                <a:solidFill>
                  <a:srgbClr val="3333CC"/>
                </a:solidFill>
              </a:rPr>
              <a:t>blockSize</a:t>
            </a:r>
            <a:r>
              <a:rPr lang="en-US" sz="1600" dirty="0">
                <a:solidFill>
                  <a:srgbClr val="3333CC"/>
                </a:solidFill>
              </a:rPr>
              <a:t>, </a:t>
            </a:r>
            <a:r>
              <a:rPr lang="en-US" sz="1600" dirty="0" err="1">
                <a:solidFill>
                  <a:srgbClr val="3333CC"/>
                </a:solidFill>
              </a:rPr>
              <a:t>blockSize</a:t>
            </a:r>
            <a:r>
              <a:rPr lang="en-US" sz="1600" dirty="0">
                <a:solidFill>
                  <a:srgbClr val="3333CC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   };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</a:t>
            </a:r>
            <a:r>
              <a:rPr lang="en-US" sz="1600" dirty="0" smtClean="0">
                <a:solidFill>
                  <a:srgbClr val="3333CC"/>
                </a:solidFill>
              </a:rPr>
              <a:t>entry </a:t>
            </a:r>
            <a:r>
              <a:rPr lang="en-US" sz="1600" dirty="0">
                <a:solidFill>
                  <a:srgbClr val="3333CC"/>
                </a:solidFill>
              </a:rPr>
              <a:t>void </a:t>
            </a:r>
            <a:r>
              <a:rPr lang="en-US" sz="1600" dirty="0" err="1">
                <a:solidFill>
                  <a:srgbClr val="3333CC"/>
                </a:solidFill>
              </a:rPr>
              <a:t>inputA</a:t>
            </a:r>
            <a:r>
              <a:rPr lang="en-US" sz="1600" dirty="0">
                <a:solidFill>
                  <a:srgbClr val="3333CC"/>
                </a:solidFill>
              </a:rPr>
              <a:t>(</a:t>
            </a:r>
            <a:r>
              <a:rPr lang="en-US" sz="1600" dirty="0" err="1">
                <a:solidFill>
                  <a:srgbClr val="3333CC"/>
                </a:solidFill>
              </a:rPr>
              <a:t>int</a:t>
            </a:r>
            <a:r>
              <a:rPr lang="en-US" sz="1600" dirty="0">
                <a:solidFill>
                  <a:srgbClr val="3333CC"/>
                </a:solidFill>
              </a:rPr>
              <a:t> </a:t>
            </a:r>
            <a:r>
              <a:rPr lang="en-US" sz="1600" dirty="0" err="1">
                <a:solidFill>
                  <a:srgbClr val="3333CC"/>
                </a:solidFill>
              </a:rPr>
              <a:t>blockIdA</a:t>
            </a:r>
            <a:r>
              <a:rPr lang="en-US" sz="1600" dirty="0">
                <a:solidFill>
                  <a:srgbClr val="3333CC"/>
                </a:solidFill>
              </a:rPr>
              <a:t>, double </a:t>
            </a:r>
            <a:r>
              <a:rPr lang="en-US" sz="1600" dirty="0" err="1">
                <a:solidFill>
                  <a:srgbClr val="3333CC"/>
                </a:solidFill>
              </a:rPr>
              <a:t>blockA</a:t>
            </a:r>
            <a:r>
              <a:rPr lang="en-US" sz="1600" dirty="0">
                <a:solidFill>
                  <a:srgbClr val="3333CC"/>
                </a:solidFill>
              </a:rPr>
              <a:t>[M*KA], </a:t>
            </a:r>
            <a:r>
              <a:rPr lang="en-US" sz="1600" dirty="0" err="1" smtClean="0">
                <a:solidFill>
                  <a:srgbClr val="3333CC"/>
                </a:solidFill>
              </a:rPr>
              <a:t>int</a:t>
            </a:r>
            <a:r>
              <a:rPr lang="en-US" sz="1600" dirty="0" smtClean="0">
                <a:solidFill>
                  <a:srgbClr val="3333CC"/>
                </a:solidFill>
              </a:rPr>
              <a:t> </a:t>
            </a:r>
            <a:r>
              <a:rPr lang="en-US" sz="1600" dirty="0">
                <a:solidFill>
                  <a:srgbClr val="3333CC"/>
                </a:solidFill>
              </a:rPr>
              <a:t>M, </a:t>
            </a:r>
            <a:r>
              <a:rPr lang="en-US" sz="1600" dirty="0" err="1" smtClean="0">
                <a:solidFill>
                  <a:srgbClr val="3333CC"/>
                </a:solidFill>
              </a:rPr>
              <a:t>int</a:t>
            </a:r>
            <a:r>
              <a:rPr lang="en-US" sz="1600" dirty="0" smtClean="0">
                <a:solidFill>
                  <a:srgbClr val="3333CC"/>
                </a:solidFill>
              </a:rPr>
              <a:t> KA</a:t>
            </a:r>
            <a:r>
              <a:rPr lang="en-US" sz="1600" dirty="0">
                <a:solidFill>
                  <a:srgbClr val="3333CC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CC"/>
                </a:solidFill>
              </a:rPr>
              <a:t> </a:t>
            </a:r>
            <a:r>
              <a:rPr lang="en-US" sz="1600" dirty="0" smtClean="0">
                <a:solidFill>
                  <a:srgbClr val="3333CC"/>
                </a:solidFill>
              </a:rPr>
              <a:t>entry </a:t>
            </a:r>
            <a:r>
              <a:rPr lang="en-US" sz="1600" dirty="0">
                <a:solidFill>
                  <a:srgbClr val="3333CC"/>
                </a:solidFill>
              </a:rPr>
              <a:t>void </a:t>
            </a:r>
            <a:r>
              <a:rPr lang="en-US" sz="1600" dirty="0" err="1">
                <a:solidFill>
                  <a:srgbClr val="3333CC"/>
                </a:solidFill>
              </a:rPr>
              <a:t>inputB</a:t>
            </a:r>
            <a:r>
              <a:rPr lang="en-US" sz="1600" dirty="0">
                <a:solidFill>
                  <a:srgbClr val="3333CC"/>
                </a:solidFill>
              </a:rPr>
              <a:t>(</a:t>
            </a:r>
            <a:r>
              <a:rPr lang="en-US" sz="1600" dirty="0" err="1">
                <a:solidFill>
                  <a:srgbClr val="3333CC"/>
                </a:solidFill>
              </a:rPr>
              <a:t>int</a:t>
            </a:r>
            <a:r>
              <a:rPr lang="en-US" sz="1600" dirty="0">
                <a:solidFill>
                  <a:srgbClr val="3333CC"/>
                </a:solidFill>
              </a:rPr>
              <a:t> </a:t>
            </a:r>
            <a:r>
              <a:rPr lang="en-US" sz="1600" dirty="0" err="1">
                <a:solidFill>
                  <a:srgbClr val="3333CC"/>
                </a:solidFill>
              </a:rPr>
              <a:t>blockIdB</a:t>
            </a:r>
            <a:r>
              <a:rPr lang="en-US" sz="1600" dirty="0">
                <a:solidFill>
                  <a:srgbClr val="3333CC"/>
                </a:solidFill>
              </a:rPr>
              <a:t>, double </a:t>
            </a:r>
            <a:r>
              <a:rPr lang="en-US" sz="1600" dirty="0" err="1">
                <a:solidFill>
                  <a:srgbClr val="3333CC"/>
                </a:solidFill>
              </a:rPr>
              <a:t>blockB</a:t>
            </a:r>
            <a:r>
              <a:rPr lang="en-US" sz="1600" dirty="0">
                <a:solidFill>
                  <a:srgbClr val="3333CC"/>
                </a:solidFill>
              </a:rPr>
              <a:t>[KB*N], </a:t>
            </a:r>
            <a:r>
              <a:rPr lang="en-US" sz="1600" dirty="0" err="1" smtClean="0">
                <a:solidFill>
                  <a:srgbClr val="3333CC"/>
                </a:solidFill>
              </a:rPr>
              <a:t>int</a:t>
            </a:r>
            <a:r>
              <a:rPr lang="en-US" sz="1600" dirty="0" smtClean="0">
                <a:solidFill>
                  <a:srgbClr val="3333CC"/>
                </a:solidFill>
              </a:rPr>
              <a:t> </a:t>
            </a:r>
            <a:r>
              <a:rPr lang="en-US" sz="1600" dirty="0">
                <a:solidFill>
                  <a:srgbClr val="3333CC"/>
                </a:solidFill>
              </a:rPr>
              <a:t>KB, </a:t>
            </a:r>
            <a:r>
              <a:rPr lang="en-US" sz="1600" dirty="0" err="1" smtClean="0">
                <a:solidFill>
                  <a:srgbClr val="3333CC"/>
                </a:solidFill>
              </a:rPr>
              <a:t>int</a:t>
            </a:r>
            <a:r>
              <a:rPr lang="en-US" sz="1600" dirty="0" smtClean="0">
                <a:solidFill>
                  <a:srgbClr val="3333CC"/>
                </a:solidFill>
              </a:rPr>
              <a:t> </a:t>
            </a:r>
            <a:r>
              <a:rPr lang="en-US" sz="1600" dirty="0">
                <a:solidFill>
                  <a:srgbClr val="3333CC"/>
                </a:solidFill>
              </a:rPr>
              <a:t>N);</a:t>
            </a:r>
          </a:p>
        </p:txBody>
      </p:sp>
    </p:spTree>
    <p:extLst>
      <p:ext uri="{BB962C8B-B14F-4D97-AF65-F5344CB8AC3E}">
        <p14:creationId xmlns:p14="http://schemas.microsoft.com/office/powerpoint/2010/main" val="26558201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matmul.ci</a:t>
            </a:r>
            <a:r>
              <a:rPr lang="en-US" dirty="0" smtClean="0"/>
              <a:t> file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9067800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entry void r</a:t>
            </a:r>
            <a:r>
              <a:rPr lang="en-US" sz="1800" dirty="0" smtClean="0">
                <a:solidFill>
                  <a:srgbClr val="0000FF"/>
                </a:solidFill>
              </a:rPr>
              <a:t>un</a:t>
            </a:r>
            <a:r>
              <a:rPr lang="en-US" sz="1800" dirty="0">
                <a:solidFill>
                  <a:srgbClr val="0000FF"/>
                </a:solidFill>
              </a:rPr>
              <a:t>(double alpha, </a:t>
            </a:r>
            <a:r>
              <a:rPr lang="en-US" sz="1800" dirty="0" err="1">
                <a:solidFill>
                  <a:srgbClr val="0000FF"/>
                </a:solidFill>
              </a:rPr>
              <a:t>CkCallback</a:t>
            </a:r>
            <a:r>
              <a:rPr lang="en-US" sz="1800" dirty="0">
                <a:solidFill>
                  <a:srgbClr val="0000FF"/>
                </a:solidFill>
              </a:rPr>
              <a:t> done)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</a:t>
            </a:r>
            <a:r>
              <a:rPr lang="en-US" sz="1800" dirty="0" err="1">
                <a:solidFill>
                  <a:srgbClr val="0000FF"/>
                </a:solidFill>
              </a:rPr>
              <a:t>forall</a:t>
            </a:r>
            <a:r>
              <a:rPr lang="en-US" sz="1800" dirty="0">
                <a:solidFill>
                  <a:srgbClr val="0000FF"/>
                </a:solidFill>
              </a:rPr>
              <a:t> [block] (0:M-1,1)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when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 </a:t>
            </a:r>
            <a:r>
              <a:rPr lang="en-US" sz="1800" dirty="0" err="1">
                <a:solidFill>
                  <a:srgbClr val="0000FF"/>
                </a:solidFill>
              </a:rPr>
              <a:t>inputA</a:t>
            </a:r>
            <a:r>
              <a:rPr lang="en-US" sz="1800" dirty="0">
                <a:solidFill>
                  <a:srgbClr val="0000FF"/>
                </a:solidFill>
              </a:rPr>
              <a:t>[block](</a:t>
            </a:r>
            <a:r>
              <a:rPr lang="en-US" sz="1800" dirty="0" err="1">
                <a:solidFill>
                  <a:srgbClr val="0000FF"/>
                </a:solidFill>
              </a:rPr>
              <a:t>int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blockIdA</a:t>
            </a:r>
            <a:r>
              <a:rPr lang="en-US" sz="1800" dirty="0">
                <a:solidFill>
                  <a:srgbClr val="0000FF"/>
                </a:solidFill>
              </a:rPr>
              <a:t>, double </a:t>
            </a:r>
            <a:r>
              <a:rPr lang="en-US" sz="1800" dirty="0" err="1">
                <a:solidFill>
                  <a:srgbClr val="0000FF"/>
                </a:solidFill>
              </a:rPr>
              <a:t>blockA</a:t>
            </a:r>
            <a:r>
              <a:rPr lang="en-US" sz="1800" dirty="0">
                <a:solidFill>
                  <a:srgbClr val="0000FF"/>
                </a:solidFill>
              </a:rPr>
              <a:t>[M*KA], </a:t>
            </a:r>
            <a:r>
              <a:rPr lang="en-US" sz="1800" dirty="0" err="1" smtClean="0">
                <a:solidFill>
                  <a:srgbClr val="0000FF"/>
                </a:solidFill>
              </a:rPr>
              <a:t>int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M, </a:t>
            </a:r>
            <a:r>
              <a:rPr lang="en-US" sz="1800" dirty="0" err="1" smtClean="0">
                <a:solidFill>
                  <a:srgbClr val="0000FF"/>
                </a:solidFill>
              </a:rPr>
              <a:t>int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KA),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 </a:t>
            </a:r>
            <a:r>
              <a:rPr lang="en-US" sz="1800" dirty="0" err="1">
                <a:solidFill>
                  <a:srgbClr val="0000FF"/>
                </a:solidFill>
              </a:rPr>
              <a:t>inputB</a:t>
            </a:r>
            <a:r>
              <a:rPr lang="en-US" sz="1800" dirty="0">
                <a:solidFill>
                  <a:srgbClr val="0000FF"/>
                </a:solidFill>
              </a:rPr>
              <a:t>[block](</a:t>
            </a:r>
            <a:r>
              <a:rPr lang="en-US" sz="1800" dirty="0" err="1">
                <a:solidFill>
                  <a:srgbClr val="0000FF"/>
                </a:solidFill>
              </a:rPr>
              <a:t>int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blockIdB</a:t>
            </a:r>
            <a:r>
              <a:rPr lang="en-US" sz="1800" dirty="0">
                <a:solidFill>
                  <a:srgbClr val="0000FF"/>
                </a:solidFill>
              </a:rPr>
              <a:t>, double </a:t>
            </a:r>
            <a:r>
              <a:rPr lang="en-US" sz="1800" dirty="0" err="1">
                <a:solidFill>
                  <a:srgbClr val="0000FF"/>
                </a:solidFill>
              </a:rPr>
              <a:t>blockB</a:t>
            </a:r>
            <a:r>
              <a:rPr lang="en-US" sz="1800" dirty="0">
                <a:solidFill>
                  <a:srgbClr val="0000FF"/>
                </a:solidFill>
              </a:rPr>
              <a:t>[KB*N], </a:t>
            </a:r>
            <a:r>
              <a:rPr lang="en-US" sz="1800" dirty="0" err="1" smtClean="0">
                <a:solidFill>
                  <a:srgbClr val="0000FF"/>
                </a:solidFill>
              </a:rPr>
              <a:t>int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KB, </a:t>
            </a:r>
            <a:r>
              <a:rPr lang="en-US" sz="1800" dirty="0" err="1" smtClean="0">
                <a:solidFill>
                  <a:srgbClr val="0000FF"/>
                </a:solidFill>
              </a:rPr>
              <a:t>int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N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 serial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 </a:t>
            </a:r>
            <a:r>
              <a:rPr lang="en-US" sz="1800" dirty="0" err="1">
                <a:solidFill>
                  <a:srgbClr val="0000FF"/>
                </a:solidFill>
              </a:rPr>
              <a:t>CkAssert</a:t>
            </a:r>
            <a:r>
              <a:rPr lang="en-US" sz="1800" dirty="0">
                <a:solidFill>
                  <a:srgbClr val="0000FF"/>
                </a:solidFill>
              </a:rPr>
              <a:t>(KA == KB)</a:t>
            </a:r>
            <a:r>
              <a:rPr lang="en-US" sz="18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         </a:t>
            </a:r>
            <a:r>
              <a:rPr lang="en-US" sz="1800" dirty="0" err="1" smtClean="0">
                <a:solidFill>
                  <a:srgbClr val="0000FF"/>
                </a:solidFill>
              </a:rPr>
              <a:t>local_multiply</a:t>
            </a:r>
            <a:r>
              <a:rPr lang="en-US" sz="1800" dirty="0" smtClean="0">
                <a:solidFill>
                  <a:srgbClr val="0000FF"/>
                </a:solidFill>
              </a:rPr>
              <a:t>(</a:t>
            </a:r>
            <a:r>
              <a:rPr lang="en-US" sz="1800" dirty="0">
                <a:solidFill>
                  <a:srgbClr val="0000FF"/>
                </a:solidFill>
              </a:rPr>
              <a:t>M, N, KA</a:t>
            </a:r>
            <a:r>
              <a:rPr lang="en-US" sz="1800" dirty="0" smtClean="0">
                <a:solidFill>
                  <a:srgbClr val="0000FF"/>
                </a:solidFill>
              </a:rPr>
              <a:t>, alpha, </a:t>
            </a:r>
            <a:r>
              <a:rPr lang="en-US" sz="1800" dirty="0" err="1" smtClean="0">
                <a:solidFill>
                  <a:srgbClr val="0000FF"/>
                </a:solidFill>
              </a:rPr>
              <a:t>blockA</a:t>
            </a:r>
            <a:r>
              <a:rPr lang="en-US" sz="1800" dirty="0">
                <a:solidFill>
                  <a:srgbClr val="0000FF"/>
                </a:solidFill>
              </a:rPr>
              <a:t>, </a:t>
            </a:r>
            <a:r>
              <a:rPr lang="en-US" sz="1800" dirty="0" err="1">
                <a:solidFill>
                  <a:srgbClr val="0000FF"/>
                </a:solidFill>
              </a:rPr>
              <a:t>blockB</a:t>
            </a:r>
            <a:r>
              <a:rPr lang="en-US" sz="1800" dirty="0">
                <a:solidFill>
                  <a:srgbClr val="0000FF"/>
                </a:solidFill>
              </a:rPr>
              <a:t>, data)</a:t>
            </a:r>
            <a:r>
              <a:rPr lang="en-US" sz="1800" dirty="0" smtClean="0">
                <a:solidFill>
                  <a:srgbClr val="0000FF"/>
                </a:solidFill>
              </a:rPr>
              <a:t>;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    </a:t>
            </a:r>
            <a:r>
              <a:rPr lang="en-US" sz="1800" dirty="0">
                <a:solidFill>
                  <a:srgbClr val="0000FF"/>
                </a:solidFill>
              </a:rPr>
              <a:t>if (</a:t>
            </a:r>
            <a:r>
              <a:rPr lang="en-US" sz="1800" dirty="0" err="1">
                <a:solidFill>
                  <a:srgbClr val="0000FF"/>
                </a:solidFill>
              </a:rPr>
              <a:t>blockIdA</a:t>
            </a:r>
            <a:r>
              <a:rPr lang="en-US" sz="1800" dirty="0">
                <a:solidFill>
                  <a:srgbClr val="0000FF"/>
                </a:solidFill>
              </a:rPr>
              <a:t> != M)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</a:rPr>
              <a:t>thisProxy</a:t>
            </a:r>
            <a:r>
              <a:rPr lang="en-US" sz="1800" dirty="0">
                <a:solidFill>
                  <a:srgbClr val="0000FF"/>
                </a:solidFill>
              </a:rPr>
              <a:t>((</a:t>
            </a:r>
            <a:r>
              <a:rPr lang="en-US" sz="1800" dirty="0" err="1">
                <a:solidFill>
                  <a:srgbClr val="0000FF"/>
                </a:solidFill>
              </a:rPr>
              <a:t>thisIndex.x</a:t>
            </a:r>
            <a:r>
              <a:rPr lang="en-US" sz="1800" dirty="0">
                <a:solidFill>
                  <a:srgbClr val="0000FF"/>
                </a:solidFill>
              </a:rPr>
              <a:t> + 1) % M, </a:t>
            </a:r>
            <a:r>
              <a:rPr lang="en-US" sz="1800" dirty="0" err="1">
                <a:solidFill>
                  <a:srgbClr val="0000FF"/>
                </a:solidFill>
              </a:rPr>
              <a:t>thisIndex.y</a:t>
            </a:r>
            <a:r>
              <a:rPr lang="en-US" sz="1800" dirty="0">
                <a:solidFill>
                  <a:srgbClr val="0000FF"/>
                </a:solidFill>
              </a:rPr>
              <a:t>).</a:t>
            </a:r>
            <a:r>
              <a:rPr lang="en-US" sz="1800" dirty="0" err="1">
                <a:solidFill>
                  <a:srgbClr val="0000FF"/>
                </a:solidFill>
              </a:rPr>
              <a:t>inputA</a:t>
            </a:r>
            <a:r>
              <a:rPr lang="en-US" sz="1800" dirty="0">
                <a:solidFill>
                  <a:srgbClr val="0000FF"/>
                </a:solidFill>
              </a:rPr>
              <a:t>(blockIdA+1, </a:t>
            </a:r>
            <a:r>
              <a:rPr lang="en-US" sz="1800" dirty="0" err="1">
                <a:solidFill>
                  <a:srgbClr val="0000FF"/>
                </a:solidFill>
              </a:rPr>
              <a:t>blockA</a:t>
            </a:r>
            <a:r>
              <a:rPr lang="en-US" sz="1800" dirty="0">
                <a:solidFill>
                  <a:srgbClr val="0000FF"/>
                </a:solidFill>
              </a:rPr>
              <a:t>, M, KA)</a:t>
            </a:r>
            <a:r>
              <a:rPr lang="en-US" sz="1800" dirty="0" smtClean="0">
                <a:solidFill>
                  <a:srgbClr val="0000FF"/>
                </a:solidFill>
              </a:rPr>
              <a:t>;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 if (</a:t>
            </a:r>
            <a:r>
              <a:rPr lang="en-US" sz="1800" dirty="0" err="1">
                <a:solidFill>
                  <a:srgbClr val="0000FF"/>
                </a:solidFill>
              </a:rPr>
              <a:t>blockIdB</a:t>
            </a:r>
            <a:r>
              <a:rPr lang="en-US" sz="1800" dirty="0">
                <a:solidFill>
                  <a:srgbClr val="0000FF"/>
                </a:solidFill>
              </a:rPr>
              <a:t> != M)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</a:rPr>
              <a:t>thisProxy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r>
              <a:rPr lang="en-US" sz="1800" dirty="0" err="1">
                <a:solidFill>
                  <a:srgbClr val="0000FF"/>
                </a:solidFill>
              </a:rPr>
              <a:t>thisIndex.x</a:t>
            </a:r>
            <a:r>
              <a:rPr lang="en-US" sz="1800" dirty="0">
                <a:solidFill>
                  <a:srgbClr val="0000FF"/>
                </a:solidFill>
              </a:rPr>
              <a:t>, (</a:t>
            </a:r>
            <a:r>
              <a:rPr lang="en-US" sz="1800" dirty="0" err="1">
                <a:solidFill>
                  <a:srgbClr val="0000FF"/>
                </a:solidFill>
              </a:rPr>
              <a:t>thisIndex.y</a:t>
            </a:r>
            <a:r>
              <a:rPr lang="en-US" sz="1800" dirty="0">
                <a:solidFill>
                  <a:srgbClr val="0000FF"/>
                </a:solidFill>
              </a:rPr>
              <a:t> + 1) % M).</a:t>
            </a:r>
            <a:r>
              <a:rPr lang="en-US" sz="1800" dirty="0" err="1">
                <a:solidFill>
                  <a:srgbClr val="0000FF"/>
                </a:solidFill>
              </a:rPr>
              <a:t>inputB</a:t>
            </a:r>
            <a:r>
              <a:rPr lang="en-US" sz="1800" dirty="0">
                <a:solidFill>
                  <a:srgbClr val="0000FF"/>
                </a:solidFill>
              </a:rPr>
              <a:t>(blockIdB+1, </a:t>
            </a:r>
            <a:r>
              <a:rPr lang="en-US" sz="1800" dirty="0" err="1">
                <a:solidFill>
                  <a:srgbClr val="0000FF"/>
                </a:solidFill>
              </a:rPr>
              <a:t>blockB</a:t>
            </a:r>
            <a:r>
              <a:rPr lang="en-US" sz="1800" dirty="0">
                <a:solidFill>
                  <a:srgbClr val="0000FF"/>
                </a:solidFill>
              </a:rPr>
              <a:t>, KB, N);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  }      </a:t>
            </a:r>
            <a:r>
              <a:rPr lang="en-US" sz="1800" dirty="0" smtClean="0">
                <a:solidFill>
                  <a:srgbClr val="0000FF"/>
                </a:solidFill>
              </a:rPr>
              <a:t>serial { contribute</a:t>
            </a:r>
            <a:r>
              <a:rPr lang="en-US" sz="1800" dirty="0">
                <a:solidFill>
                  <a:srgbClr val="0000FF"/>
                </a:solidFill>
              </a:rPr>
              <a:t>(done)</a:t>
            </a:r>
            <a:r>
              <a:rPr lang="en-US" sz="1800" dirty="0" smtClean="0">
                <a:solidFill>
                  <a:srgbClr val="0000FF"/>
                </a:solidFill>
              </a:rPr>
              <a:t>; }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   }</a:t>
            </a:r>
            <a:r>
              <a:rPr lang="en-US" sz="1800" dirty="0" smtClean="0">
                <a:solidFill>
                  <a:srgbClr val="0000FF"/>
                </a:solidFill>
              </a:rPr>
              <a:t>; }; }</a:t>
            </a:r>
            <a:r>
              <a:rPr lang="en-US" sz="1800" dirty="0">
                <a:solidFill>
                  <a:srgbClr val="0000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55894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r>
              <a:rPr lang="en-US" dirty="0" err="1" smtClean="0"/>
              <a:t>matmul.C</a:t>
            </a:r>
            <a:r>
              <a:rPr lang="en-US" dirty="0" smtClean="0"/>
              <a:t> file: Main </a:t>
            </a:r>
            <a:r>
              <a:rPr lang="en-US" dirty="0" err="1" smtClean="0"/>
              <a:t>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class Main : public </a:t>
            </a:r>
            <a:r>
              <a:rPr lang="en-US" sz="1400" dirty="0" err="1">
                <a:solidFill>
                  <a:srgbClr val="008000"/>
                </a:solidFill>
              </a:rPr>
              <a:t>CBase_Main</a:t>
            </a:r>
            <a:r>
              <a:rPr lang="en-US" sz="1400" dirty="0">
                <a:solidFill>
                  <a:srgbClr val="008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  double </a:t>
            </a:r>
            <a:r>
              <a:rPr lang="en-US" sz="1400" dirty="0" err="1">
                <a:solidFill>
                  <a:srgbClr val="008000"/>
                </a:solidFill>
              </a:rPr>
              <a:t>startTime</a:t>
            </a:r>
            <a:r>
              <a:rPr lang="en-US" sz="1400" dirty="0">
                <a:solidFill>
                  <a:srgbClr val="008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</a:rPr>
              <a:t>  </a:t>
            </a:r>
            <a:r>
              <a:rPr lang="en-US" sz="1400" dirty="0" err="1" smtClean="0">
                <a:solidFill>
                  <a:srgbClr val="008000"/>
                </a:solidFill>
              </a:rPr>
              <a:t>int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blockSize</a:t>
            </a:r>
            <a:r>
              <a:rPr lang="en-US" sz="1400" dirty="0">
                <a:solidFill>
                  <a:srgbClr val="008000"/>
                </a:solidFill>
              </a:rPr>
              <a:t>, M;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  </a:t>
            </a:r>
            <a:r>
              <a:rPr lang="en-US" sz="1400" dirty="0" err="1">
                <a:solidFill>
                  <a:srgbClr val="008000"/>
                </a:solidFill>
              </a:rPr>
              <a:t>CProxy_Block</a:t>
            </a:r>
            <a:r>
              <a:rPr lang="en-US" sz="1400" dirty="0">
                <a:solidFill>
                  <a:srgbClr val="008000"/>
                </a:solidFill>
              </a:rPr>
              <a:t> a, b, c;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  Main(</a:t>
            </a:r>
            <a:r>
              <a:rPr lang="en-US" sz="1400" dirty="0" err="1">
                <a:solidFill>
                  <a:srgbClr val="008000"/>
                </a:solidFill>
              </a:rPr>
              <a:t>CkArgMsg</a:t>
            </a:r>
            <a:r>
              <a:rPr lang="en-US" sz="1400" dirty="0">
                <a:solidFill>
                  <a:srgbClr val="008000"/>
                </a:solidFill>
              </a:rPr>
              <a:t>* m)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    if (m-&gt;</a:t>
            </a:r>
            <a:r>
              <a:rPr lang="en-US" sz="1400" dirty="0" err="1">
                <a:solidFill>
                  <a:srgbClr val="008000"/>
                </a:solidFill>
              </a:rPr>
              <a:t>argc</a:t>
            </a:r>
            <a:r>
              <a:rPr lang="en-US" sz="1400" dirty="0">
                <a:solidFill>
                  <a:srgbClr val="008000"/>
                </a:solidFill>
              </a:rPr>
              <a:t> &gt; 2) {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8000"/>
                </a:solidFill>
              </a:rPr>
              <a:t>      </a:t>
            </a:r>
            <a:r>
              <a:rPr lang="fr-FR" sz="1400" dirty="0" err="1">
                <a:solidFill>
                  <a:srgbClr val="008000"/>
                </a:solidFill>
              </a:rPr>
              <a:t>blockSize</a:t>
            </a:r>
            <a:r>
              <a:rPr lang="fr-FR" sz="1400" dirty="0">
                <a:solidFill>
                  <a:srgbClr val="008000"/>
                </a:solidFill>
              </a:rPr>
              <a:t> = </a:t>
            </a:r>
            <a:r>
              <a:rPr lang="fr-FR" sz="1400" dirty="0" err="1">
                <a:solidFill>
                  <a:srgbClr val="008000"/>
                </a:solidFill>
              </a:rPr>
              <a:t>atoi</a:t>
            </a:r>
            <a:r>
              <a:rPr lang="fr-FR" sz="1400" dirty="0">
                <a:solidFill>
                  <a:srgbClr val="008000"/>
                </a:solidFill>
              </a:rPr>
              <a:t>(m-&gt;</a:t>
            </a:r>
            <a:r>
              <a:rPr lang="fr-FR" sz="1400" dirty="0" err="1">
                <a:solidFill>
                  <a:srgbClr val="008000"/>
                </a:solidFill>
              </a:rPr>
              <a:t>argv</a:t>
            </a:r>
            <a:r>
              <a:rPr lang="fr-FR" sz="1400" dirty="0">
                <a:solidFill>
                  <a:srgbClr val="008000"/>
                </a:solidFill>
              </a:rPr>
              <a:t>[1]);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</a:rPr>
              <a:t>      M = </a:t>
            </a:r>
            <a:r>
              <a:rPr lang="fi-FI" sz="1400" dirty="0" err="1">
                <a:solidFill>
                  <a:srgbClr val="008000"/>
                </a:solidFill>
              </a:rPr>
              <a:t>atoi(m-</a:t>
            </a:r>
            <a:r>
              <a:rPr lang="fi-FI" sz="1400" dirty="0">
                <a:solidFill>
                  <a:srgbClr val="008000"/>
                </a:solidFill>
              </a:rPr>
              <a:t>&gt;argv[2]);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} </a:t>
            </a:r>
            <a:r>
              <a:rPr lang="da-DK" sz="1400" dirty="0" err="1">
                <a:solidFill>
                  <a:srgbClr val="008000"/>
                </a:solidFill>
              </a:rPr>
              <a:t>else</a:t>
            </a:r>
            <a:r>
              <a:rPr lang="da-DK" sz="1400" dirty="0">
                <a:solidFill>
                  <a:srgbClr val="008000"/>
                </a:solidFill>
              </a:rPr>
              <a:t> {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  </a:t>
            </a:r>
            <a:r>
              <a:rPr lang="da-DK" sz="1400" dirty="0" err="1">
                <a:solidFill>
                  <a:srgbClr val="008000"/>
                </a:solidFill>
              </a:rPr>
              <a:t>CkAbort</a:t>
            </a:r>
            <a:r>
              <a:rPr lang="da-DK" sz="1400" dirty="0">
                <a:solidFill>
                  <a:srgbClr val="008000"/>
                </a:solidFill>
              </a:rPr>
              <a:t>("Usage: </a:t>
            </a:r>
            <a:r>
              <a:rPr lang="da-DK" sz="1400" dirty="0" err="1">
                <a:solidFill>
                  <a:srgbClr val="008000"/>
                </a:solidFill>
              </a:rPr>
              <a:t>matmul</a:t>
            </a:r>
            <a:r>
              <a:rPr lang="da-DK" sz="1400" dirty="0">
                <a:solidFill>
                  <a:srgbClr val="008000"/>
                </a:solidFill>
              </a:rPr>
              <a:t> </a:t>
            </a:r>
            <a:r>
              <a:rPr lang="da-DK" sz="1400" dirty="0" err="1">
                <a:solidFill>
                  <a:srgbClr val="008000"/>
                </a:solidFill>
              </a:rPr>
              <a:t>blockSize</a:t>
            </a:r>
            <a:r>
              <a:rPr lang="da-DK" sz="1400" dirty="0">
                <a:solidFill>
                  <a:srgbClr val="008000"/>
                </a:solidFill>
              </a:rPr>
              <a:t> M");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</a:t>
            </a:r>
            <a:r>
              <a:rPr lang="da-DK" sz="1400" dirty="0" smtClean="0">
                <a:solidFill>
                  <a:srgbClr val="008000"/>
                </a:solidFill>
              </a:rPr>
              <a:t>}</a:t>
            </a:r>
            <a:endParaRPr lang="da-DK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</a:t>
            </a:r>
            <a:r>
              <a:rPr lang="da-DK" sz="1400" dirty="0" err="1">
                <a:solidFill>
                  <a:srgbClr val="008000"/>
                </a:solidFill>
              </a:rPr>
              <a:t>mainProxy</a:t>
            </a:r>
            <a:r>
              <a:rPr lang="da-DK" sz="1400" dirty="0">
                <a:solidFill>
                  <a:srgbClr val="008000"/>
                </a:solidFill>
              </a:rPr>
              <a:t> = </a:t>
            </a:r>
            <a:r>
              <a:rPr lang="da-DK" sz="1400" dirty="0" err="1">
                <a:solidFill>
                  <a:srgbClr val="008000"/>
                </a:solidFill>
              </a:rPr>
              <a:t>thisProxy</a:t>
            </a:r>
            <a:r>
              <a:rPr lang="da-DK" sz="1400" dirty="0" smtClean="0">
                <a:solidFill>
                  <a:srgbClr val="008000"/>
                </a:solidFill>
              </a:rPr>
              <a:t>;</a:t>
            </a:r>
            <a:endParaRPr lang="da-DK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a = </a:t>
            </a:r>
            <a:r>
              <a:rPr lang="da-DK" sz="1400" dirty="0" err="1">
                <a:solidFill>
                  <a:srgbClr val="008000"/>
                </a:solidFill>
              </a:rPr>
              <a:t>CProxy_Block</a:t>
            </a:r>
            <a:r>
              <a:rPr lang="da-DK" sz="1400" dirty="0">
                <a:solidFill>
                  <a:srgbClr val="008000"/>
                </a:solidFill>
              </a:rPr>
              <a:t>::</a:t>
            </a:r>
            <a:r>
              <a:rPr lang="da-DK" sz="1400" dirty="0" err="1">
                <a:solidFill>
                  <a:srgbClr val="008000"/>
                </a:solidFill>
              </a:rPr>
              <a:t>ckNew</a:t>
            </a:r>
            <a:r>
              <a:rPr lang="da-DK" sz="1400" dirty="0">
                <a:solidFill>
                  <a:srgbClr val="008000"/>
                </a:solidFill>
              </a:rPr>
              <a:t>(true, </a:t>
            </a:r>
            <a:r>
              <a:rPr lang="da-DK" sz="1400" dirty="0" err="1">
                <a:solidFill>
                  <a:srgbClr val="008000"/>
                </a:solidFill>
              </a:rPr>
              <a:t>blockSize</a:t>
            </a:r>
            <a:r>
              <a:rPr lang="da-DK" sz="1400" dirty="0">
                <a:solidFill>
                  <a:srgbClr val="008000"/>
                </a:solidFill>
              </a:rPr>
              <a:t>, M, M, M)</a:t>
            </a:r>
            <a:r>
              <a:rPr lang="da-DK" sz="1400" dirty="0" smtClean="0">
                <a:solidFill>
                  <a:srgbClr val="008000"/>
                </a:solidFill>
              </a:rPr>
              <a:t>; //</a:t>
            </a:r>
            <a:r>
              <a:rPr lang="da-DK" sz="1400" dirty="0" err="1" smtClean="0">
                <a:solidFill>
                  <a:srgbClr val="008000"/>
                </a:solidFill>
              </a:rPr>
              <a:t>boolean</a:t>
            </a:r>
            <a:r>
              <a:rPr lang="da-DK" sz="1400" dirty="0" smtClean="0">
                <a:solidFill>
                  <a:srgbClr val="008000"/>
                </a:solidFill>
              </a:rPr>
              <a:t> flag is for </a:t>
            </a:r>
            <a:r>
              <a:rPr lang="da-DK" sz="1400" dirty="0" err="1" smtClean="0">
                <a:solidFill>
                  <a:srgbClr val="008000"/>
                </a:solidFill>
              </a:rPr>
              <a:t>random</a:t>
            </a:r>
            <a:r>
              <a:rPr lang="da-DK" sz="1400" dirty="0" smtClean="0">
                <a:solidFill>
                  <a:srgbClr val="008000"/>
                </a:solidFill>
              </a:rPr>
              <a:t> </a:t>
            </a:r>
            <a:r>
              <a:rPr lang="da-DK" sz="1400" dirty="0" err="1" smtClean="0">
                <a:solidFill>
                  <a:srgbClr val="008000"/>
                </a:solidFill>
              </a:rPr>
              <a:t>initialization</a:t>
            </a:r>
            <a:endParaRPr lang="da-DK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b = </a:t>
            </a:r>
            <a:r>
              <a:rPr lang="da-DK" sz="1400" dirty="0" err="1">
                <a:solidFill>
                  <a:srgbClr val="008000"/>
                </a:solidFill>
              </a:rPr>
              <a:t>CProxy_Block</a:t>
            </a:r>
            <a:r>
              <a:rPr lang="da-DK" sz="1400" dirty="0">
                <a:solidFill>
                  <a:srgbClr val="008000"/>
                </a:solidFill>
              </a:rPr>
              <a:t>::</a:t>
            </a:r>
            <a:r>
              <a:rPr lang="da-DK" sz="1400" dirty="0" err="1">
                <a:solidFill>
                  <a:srgbClr val="008000"/>
                </a:solidFill>
              </a:rPr>
              <a:t>ckNew</a:t>
            </a:r>
            <a:r>
              <a:rPr lang="da-DK" sz="1400" dirty="0">
                <a:solidFill>
                  <a:srgbClr val="008000"/>
                </a:solidFill>
              </a:rPr>
              <a:t>(true, </a:t>
            </a:r>
            <a:r>
              <a:rPr lang="da-DK" sz="1400" dirty="0" err="1">
                <a:solidFill>
                  <a:srgbClr val="008000"/>
                </a:solidFill>
              </a:rPr>
              <a:t>blockSize</a:t>
            </a:r>
            <a:r>
              <a:rPr lang="da-DK" sz="1400" dirty="0">
                <a:solidFill>
                  <a:srgbClr val="008000"/>
                </a:solidFill>
              </a:rPr>
              <a:t>, M, M, M);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c = </a:t>
            </a:r>
            <a:r>
              <a:rPr lang="da-DK" sz="1400" dirty="0" err="1">
                <a:solidFill>
                  <a:srgbClr val="008000"/>
                </a:solidFill>
              </a:rPr>
              <a:t>CProxy_Block</a:t>
            </a:r>
            <a:r>
              <a:rPr lang="da-DK" sz="1400" dirty="0">
                <a:solidFill>
                  <a:srgbClr val="008000"/>
                </a:solidFill>
              </a:rPr>
              <a:t>::</a:t>
            </a:r>
            <a:r>
              <a:rPr lang="da-DK" sz="1400" dirty="0" err="1">
                <a:solidFill>
                  <a:srgbClr val="008000"/>
                </a:solidFill>
              </a:rPr>
              <a:t>ckNew</a:t>
            </a:r>
            <a:r>
              <a:rPr lang="da-DK" sz="1400" dirty="0">
                <a:solidFill>
                  <a:srgbClr val="008000"/>
                </a:solidFill>
              </a:rPr>
              <a:t>(false, </a:t>
            </a:r>
            <a:r>
              <a:rPr lang="da-DK" sz="1400" dirty="0" err="1">
                <a:solidFill>
                  <a:srgbClr val="008000"/>
                </a:solidFill>
              </a:rPr>
              <a:t>blockSize</a:t>
            </a:r>
            <a:r>
              <a:rPr lang="da-DK" sz="1400" dirty="0">
                <a:solidFill>
                  <a:srgbClr val="008000"/>
                </a:solidFill>
              </a:rPr>
              <a:t>, M, M, M)</a:t>
            </a:r>
            <a:r>
              <a:rPr lang="da-DK" sz="1400" dirty="0" smtClean="0">
                <a:solidFill>
                  <a:srgbClr val="008000"/>
                </a:solidFill>
              </a:rPr>
              <a:t>;</a:t>
            </a:r>
          </a:p>
          <a:p>
            <a:pPr marL="0" indent="0">
              <a:buNone/>
            </a:pPr>
            <a:endParaRPr lang="da-DK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</a:t>
            </a:r>
            <a:r>
              <a:rPr lang="da-DK" sz="1400" dirty="0" err="1" smtClean="0">
                <a:solidFill>
                  <a:srgbClr val="008000"/>
                </a:solidFill>
              </a:rPr>
              <a:t>a.sendData</a:t>
            </a:r>
            <a:r>
              <a:rPr lang="da-DK" sz="1400" dirty="0" smtClean="0">
                <a:solidFill>
                  <a:srgbClr val="008000"/>
                </a:solidFill>
              </a:rPr>
              <a:t>(</a:t>
            </a:r>
            <a:r>
              <a:rPr lang="da-DK" sz="1400" dirty="0">
                <a:solidFill>
                  <a:srgbClr val="008000"/>
                </a:solidFill>
              </a:rPr>
              <a:t>c, true);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</a:t>
            </a:r>
            <a:r>
              <a:rPr lang="da-DK" sz="1400" dirty="0" err="1" smtClean="0">
                <a:solidFill>
                  <a:srgbClr val="008000"/>
                </a:solidFill>
              </a:rPr>
              <a:t>b.sendData</a:t>
            </a:r>
            <a:r>
              <a:rPr lang="da-DK" sz="1400" dirty="0">
                <a:solidFill>
                  <a:srgbClr val="008000"/>
                </a:solidFill>
              </a:rPr>
              <a:t>(c, false);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  </a:t>
            </a:r>
            <a:r>
              <a:rPr lang="da-DK" sz="1400" dirty="0" err="1" smtClean="0">
                <a:solidFill>
                  <a:srgbClr val="008000"/>
                </a:solidFill>
              </a:rPr>
              <a:t>c.run</a:t>
            </a:r>
            <a:r>
              <a:rPr lang="da-DK" sz="1400" dirty="0">
                <a:solidFill>
                  <a:srgbClr val="008000"/>
                </a:solidFill>
              </a:rPr>
              <a:t>(1.0, </a:t>
            </a:r>
            <a:r>
              <a:rPr lang="da-DK" sz="1400" dirty="0" err="1">
                <a:solidFill>
                  <a:srgbClr val="008000"/>
                </a:solidFill>
              </a:rPr>
              <a:t>CkCallback</a:t>
            </a:r>
            <a:r>
              <a:rPr lang="da-DK" sz="1400" dirty="0">
                <a:solidFill>
                  <a:srgbClr val="008000"/>
                </a:solidFill>
              </a:rPr>
              <a:t>(</a:t>
            </a:r>
            <a:r>
              <a:rPr lang="da-DK" sz="1400" dirty="0" err="1">
                <a:solidFill>
                  <a:srgbClr val="008000"/>
                </a:solidFill>
              </a:rPr>
              <a:t>CkReductionTarget</a:t>
            </a:r>
            <a:r>
              <a:rPr lang="da-DK" sz="1400" dirty="0">
                <a:solidFill>
                  <a:srgbClr val="008000"/>
                </a:solidFill>
              </a:rPr>
              <a:t>(Main, done), </a:t>
            </a:r>
            <a:r>
              <a:rPr lang="da-DK" sz="1400" dirty="0" err="1">
                <a:solidFill>
                  <a:srgbClr val="008000"/>
                </a:solidFill>
              </a:rPr>
              <a:t>thisProxy</a:t>
            </a:r>
            <a:r>
              <a:rPr lang="da-DK" sz="1400" dirty="0">
                <a:solidFill>
                  <a:srgbClr val="008000"/>
                </a:solidFill>
              </a:rPr>
              <a:t>));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8000"/>
                </a:solidFill>
              </a:rPr>
              <a:t>  </a:t>
            </a:r>
            <a:r>
              <a:rPr lang="da-DK" sz="1400" dirty="0" smtClean="0">
                <a:solidFill>
                  <a:srgbClr val="008000"/>
                </a:solidFill>
              </a:rPr>
              <a:t>}</a:t>
            </a:r>
            <a:endParaRPr lang="da-DK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</a:rPr>
              <a:t>  </a:t>
            </a:r>
            <a:r>
              <a:rPr lang="fi-FI" sz="1400" dirty="0" err="1">
                <a:solidFill>
                  <a:srgbClr val="008000"/>
                </a:solidFill>
              </a:rPr>
              <a:t>void</a:t>
            </a:r>
            <a:r>
              <a:rPr lang="fi-FI" sz="1400" dirty="0">
                <a:solidFill>
                  <a:srgbClr val="008000"/>
                </a:solidFill>
              </a:rPr>
              <a:t> </a:t>
            </a:r>
            <a:r>
              <a:rPr lang="fi-FI" sz="1400" dirty="0" err="1">
                <a:solidFill>
                  <a:srgbClr val="008000"/>
                </a:solidFill>
              </a:rPr>
              <a:t>done</a:t>
            </a:r>
            <a:r>
              <a:rPr lang="fi-FI" sz="1400" dirty="0">
                <a:solidFill>
                  <a:srgbClr val="008000"/>
                </a:solidFill>
              </a:rPr>
              <a:t>() </a:t>
            </a:r>
            <a:r>
              <a:rPr lang="fi-FI" sz="1400" dirty="0" smtClean="0">
                <a:solidFill>
                  <a:srgbClr val="008000"/>
                </a:solidFill>
              </a:rPr>
              <a:t>{ </a:t>
            </a:r>
            <a:r>
              <a:rPr lang="fi-FI" sz="1400" dirty="0" err="1" smtClean="0">
                <a:solidFill>
                  <a:srgbClr val="008000"/>
                </a:solidFill>
              </a:rPr>
              <a:t>CkExit</a:t>
            </a:r>
            <a:r>
              <a:rPr lang="fi-FI" sz="1400" dirty="0">
                <a:solidFill>
                  <a:srgbClr val="008000"/>
                </a:solidFill>
              </a:rPr>
              <a:t>()</a:t>
            </a:r>
            <a:r>
              <a:rPr lang="fi-FI" sz="1400" dirty="0" smtClean="0">
                <a:solidFill>
                  <a:srgbClr val="008000"/>
                </a:solidFill>
              </a:rPr>
              <a:t>; }</a:t>
            </a:r>
            <a:endParaRPr lang="fi-FI" sz="1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8000"/>
                </a:solidFill>
              </a:rPr>
              <a:t>};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902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14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matmul.C</a:t>
            </a:r>
            <a:r>
              <a:rPr lang="en-US" dirty="0" smtClean="0"/>
              <a:t> file: Block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class Block : public </a:t>
            </a:r>
            <a:r>
              <a:rPr lang="en-US" sz="1800" dirty="0" err="1">
                <a:solidFill>
                  <a:srgbClr val="3366FF"/>
                </a:solidFill>
              </a:rPr>
              <a:t>CBase_Block</a:t>
            </a:r>
            <a:r>
              <a:rPr lang="en-US" sz="1800" dirty="0">
                <a:solidFill>
                  <a:srgbClr val="3366FF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unsigned </a:t>
            </a:r>
            <a:r>
              <a:rPr lang="en-US" sz="1800" dirty="0" err="1">
                <a:solidFill>
                  <a:srgbClr val="3366FF"/>
                </a:solidFill>
              </a:rPr>
              <a:t>int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en-US" sz="1800" dirty="0" err="1">
                <a:solidFill>
                  <a:srgbClr val="3366FF"/>
                </a:solidFill>
              </a:rPr>
              <a:t>blockSize</a:t>
            </a:r>
            <a:r>
              <a:rPr lang="en-US" sz="1800" dirty="0">
                <a:solidFill>
                  <a:srgbClr val="3366FF"/>
                </a:solidFill>
              </a:rPr>
              <a:t>, M, block;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double* data;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</a:t>
            </a:r>
            <a:r>
              <a:rPr lang="en-US" sz="1800" dirty="0" err="1">
                <a:solidFill>
                  <a:srgbClr val="3366FF"/>
                </a:solidFill>
              </a:rPr>
              <a:t>Block_SDAG_CODE</a:t>
            </a:r>
            <a:endParaRPr lang="en-US" sz="1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public: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Block(</a:t>
            </a:r>
            <a:r>
              <a:rPr lang="en-US" sz="1800" dirty="0" err="1">
                <a:solidFill>
                  <a:srgbClr val="3366FF"/>
                </a:solidFill>
              </a:rPr>
              <a:t>bool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en-US" sz="1800" dirty="0" err="1">
                <a:solidFill>
                  <a:srgbClr val="3366FF"/>
                </a:solidFill>
              </a:rPr>
              <a:t>randomInit</a:t>
            </a:r>
            <a:r>
              <a:rPr lang="en-US" sz="1800" dirty="0">
                <a:solidFill>
                  <a:srgbClr val="3366FF"/>
                </a:solidFill>
              </a:rPr>
              <a:t>, unsigned </a:t>
            </a:r>
            <a:r>
              <a:rPr lang="en-US" sz="1800" dirty="0" err="1">
                <a:solidFill>
                  <a:srgbClr val="3366FF"/>
                </a:solidFill>
              </a:rPr>
              <a:t>int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en-US" sz="1800" dirty="0" err="1">
                <a:solidFill>
                  <a:srgbClr val="3366FF"/>
                </a:solidFill>
              </a:rPr>
              <a:t>blockSize</a:t>
            </a:r>
            <a:r>
              <a:rPr lang="en-US" sz="1800" dirty="0">
                <a:solidFill>
                  <a:srgbClr val="3366FF"/>
                </a:solidFill>
              </a:rPr>
              <a:t>_, unsigned </a:t>
            </a:r>
            <a:r>
              <a:rPr lang="en-US" sz="1800" dirty="0" err="1">
                <a:solidFill>
                  <a:srgbClr val="3366FF"/>
                </a:solidFill>
              </a:rPr>
              <a:t>int</a:t>
            </a:r>
            <a:r>
              <a:rPr lang="en-US" sz="1800" dirty="0">
                <a:solidFill>
                  <a:srgbClr val="3366FF"/>
                </a:solidFill>
              </a:rPr>
              <a:t> M_)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: </a:t>
            </a:r>
            <a:r>
              <a:rPr lang="en-US" sz="1800" dirty="0" err="1">
                <a:solidFill>
                  <a:srgbClr val="3366FF"/>
                </a:solidFill>
              </a:rPr>
              <a:t>blockSize</a:t>
            </a:r>
            <a:r>
              <a:rPr lang="en-US" sz="1800" dirty="0">
                <a:solidFill>
                  <a:srgbClr val="3366FF"/>
                </a:solidFill>
              </a:rPr>
              <a:t>(</a:t>
            </a:r>
            <a:r>
              <a:rPr lang="en-US" sz="1800" dirty="0" err="1">
                <a:solidFill>
                  <a:srgbClr val="3366FF"/>
                </a:solidFill>
              </a:rPr>
              <a:t>blockSize</a:t>
            </a:r>
            <a:r>
              <a:rPr lang="en-US" sz="1800" dirty="0">
                <a:solidFill>
                  <a:srgbClr val="3366FF"/>
                </a:solidFill>
              </a:rPr>
              <a:t>_), M(M_)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unsigned </a:t>
            </a:r>
            <a:r>
              <a:rPr lang="en-US" sz="1800" dirty="0" err="1">
                <a:solidFill>
                  <a:srgbClr val="3366FF"/>
                </a:solidFill>
              </a:rPr>
              <a:t>int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en-US" sz="1800" dirty="0" err="1">
                <a:solidFill>
                  <a:srgbClr val="3366FF"/>
                </a:solidFill>
              </a:rPr>
              <a:t>elems</a:t>
            </a:r>
            <a:r>
              <a:rPr lang="en-US" sz="1800" dirty="0">
                <a:solidFill>
                  <a:srgbClr val="3366FF"/>
                </a:solidFill>
              </a:rPr>
              <a:t> = </a:t>
            </a:r>
            <a:r>
              <a:rPr lang="en-US" sz="1800" dirty="0" err="1">
                <a:solidFill>
                  <a:srgbClr val="3366FF"/>
                </a:solidFill>
              </a:rPr>
              <a:t>blockSize</a:t>
            </a:r>
            <a:r>
              <a:rPr lang="en-US" sz="1800" dirty="0">
                <a:solidFill>
                  <a:srgbClr val="3366FF"/>
                </a:solidFill>
              </a:rPr>
              <a:t> * </a:t>
            </a:r>
            <a:r>
              <a:rPr lang="en-US" sz="1800" dirty="0" err="1">
                <a:solidFill>
                  <a:srgbClr val="3366FF"/>
                </a:solidFill>
              </a:rPr>
              <a:t>blockSize</a:t>
            </a:r>
            <a:r>
              <a:rPr lang="en-US" sz="1800" dirty="0">
                <a:solidFill>
                  <a:srgbClr val="3366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data = new double[</a:t>
            </a:r>
            <a:r>
              <a:rPr lang="en-US" sz="1800" dirty="0" err="1">
                <a:solidFill>
                  <a:srgbClr val="3366FF"/>
                </a:solidFill>
              </a:rPr>
              <a:t>elems</a:t>
            </a:r>
            <a:r>
              <a:rPr lang="en-US" sz="1800" dirty="0">
                <a:solidFill>
                  <a:srgbClr val="3366FF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if(</a:t>
            </a:r>
            <a:r>
              <a:rPr lang="en-US" sz="1800" dirty="0" err="1">
                <a:solidFill>
                  <a:srgbClr val="3366FF"/>
                </a:solidFill>
              </a:rPr>
              <a:t>randomInit</a:t>
            </a:r>
            <a:r>
              <a:rPr lang="en-US" sz="1800" dirty="0">
                <a:solidFill>
                  <a:srgbClr val="3366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  for (</a:t>
            </a:r>
            <a:r>
              <a:rPr lang="en-US" sz="1800" dirty="0" err="1">
                <a:solidFill>
                  <a:srgbClr val="3366FF"/>
                </a:solidFill>
              </a:rPr>
              <a:t>int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en-US" sz="1800" dirty="0" err="1">
                <a:solidFill>
                  <a:srgbClr val="3366FF"/>
                </a:solidFill>
              </a:rPr>
              <a:t>i</a:t>
            </a:r>
            <a:r>
              <a:rPr lang="en-US" sz="1800" dirty="0">
                <a:solidFill>
                  <a:srgbClr val="3366FF"/>
                </a:solidFill>
              </a:rPr>
              <a:t> = 0; </a:t>
            </a:r>
            <a:r>
              <a:rPr lang="en-US" sz="1800" dirty="0" err="1">
                <a:solidFill>
                  <a:srgbClr val="3366FF"/>
                </a:solidFill>
              </a:rPr>
              <a:t>i</a:t>
            </a:r>
            <a:r>
              <a:rPr lang="en-US" sz="1800" dirty="0">
                <a:solidFill>
                  <a:srgbClr val="3366FF"/>
                </a:solidFill>
              </a:rPr>
              <a:t> &lt; </a:t>
            </a:r>
            <a:r>
              <a:rPr lang="en-US" sz="1800" dirty="0" err="1">
                <a:solidFill>
                  <a:srgbClr val="3366FF"/>
                </a:solidFill>
              </a:rPr>
              <a:t>elems</a:t>
            </a:r>
            <a:r>
              <a:rPr lang="en-US" sz="1800" dirty="0">
                <a:solidFill>
                  <a:srgbClr val="3366FF"/>
                </a:solidFill>
              </a:rPr>
              <a:t>; ++</a:t>
            </a:r>
            <a:r>
              <a:rPr lang="en-US" sz="1800" dirty="0" err="1">
                <a:solidFill>
                  <a:srgbClr val="3366FF"/>
                </a:solidFill>
              </a:rPr>
              <a:t>i</a:t>
            </a:r>
            <a:r>
              <a:rPr lang="en-US" sz="1800" dirty="0">
                <a:solidFill>
                  <a:srgbClr val="3366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    data[</a:t>
            </a:r>
            <a:r>
              <a:rPr lang="en-US" sz="1800" dirty="0" err="1">
                <a:solidFill>
                  <a:srgbClr val="3366FF"/>
                </a:solidFill>
              </a:rPr>
              <a:t>i</a:t>
            </a:r>
            <a:r>
              <a:rPr lang="en-US" sz="1800" dirty="0">
                <a:solidFill>
                  <a:srgbClr val="3366FF"/>
                </a:solidFill>
              </a:rPr>
              <a:t>] = drand48();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else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  for (</a:t>
            </a:r>
            <a:r>
              <a:rPr lang="en-US" sz="1800" dirty="0" err="1">
                <a:solidFill>
                  <a:srgbClr val="3366FF"/>
                </a:solidFill>
              </a:rPr>
              <a:t>int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  <a:r>
              <a:rPr lang="en-US" sz="1800" dirty="0" err="1">
                <a:solidFill>
                  <a:srgbClr val="3366FF"/>
                </a:solidFill>
              </a:rPr>
              <a:t>i</a:t>
            </a:r>
            <a:r>
              <a:rPr lang="en-US" sz="1800" dirty="0">
                <a:solidFill>
                  <a:srgbClr val="3366FF"/>
                </a:solidFill>
              </a:rPr>
              <a:t> = 0; </a:t>
            </a:r>
            <a:r>
              <a:rPr lang="en-US" sz="1800" dirty="0" err="1">
                <a:solidFill>
                  <a:srgbClr val="3366FF"/>
                </a:solidFill>
              </a:rPr>
              <a:t>i</a:t>
            </a:r>
            <a:r>
              <a:rPr lang="en-US" sz="1800" dirty="0">
                <a:solidFill>
                  <a:srgbClr val="3366FF"/>
                </a:solidFill>
              </a:rPr>
              <a:t> &lt; </a:t>
            </a:r>
            <a:r>
              <a:rPr lang="en-US" sz="1800" dirty="0" err="1">
                <a:solidFill>
                  <a:srgbClr val="3366FF"/>
                </a:solidFill>
              </a:rPr>
              <a:t>elems</a:t>
            </a:r>
            <a:r>
              <a:rPr lang="en-US" sz="1800" dirty="0">
                <a:solidFill>
                  <a:srgbClr val="3366FF"/>
                </a:solidFill>
              </a:rPr>
              <a:t>; ++</a:t>
            </a:r>
            <a:r>
              <a:rPr lang="en-US" sz="1800" dirty="0" err="1">
                <a:solidFill>
                  <a:srgbClr val="3366FF"/>
                </a:solidFill>
              </a:rPr>
              <a:t>i</a:t>
            </a:r>
            <a:r>
              <a:rPr lang="en-US" sz="1800" dirty="0">
                <a:solidFill>
                  <a:srgbClr val="3366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      data[</a:t>
            </a:r>
            <a:r>
              <a:rPr lang="en-US" sz="1800" dirty="0" err="1">
                <a:solidFill>
                  <a:srgbClr val="3366FF"/>
                </a:solidFill>
              </a:rPr>
              <a:t>i</a:t>
            </a:r>
            <a:r>
              <a:rPr lang="en-US" sz="1800" dirty="0">
                <a:solidFill>
                  <a:srgbClr val="3366FF"/>
                </a:solidFill>
              </a:rPr>
              <a:t>] = 0</a:t>
            </a:r>
            <a:r>
              <a:rPr lang="en-US" sz="1800" dirty="0" smtClean="0">
                <a:solidFill>
                  <a:srgbClr val="3366FF"/>
                </a:solidFill>
              </a:rPr>
              <a:t>;</a:t>
            </a:r>
            <a:endParaRPr lang="en-US" sz="1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</a:t>
            </a:r>
            <a:r>
              <a:rPr lang="en-US" sz="1800" dirty="0" smtClean="0">
                <a:solidFill>
                  <a:srgbClr val="3366FF"/>
                </a:solidFill>
              </a:rPr>
              <a:t>}</a:t>
            </a:r>
            <a:endParaRPr lang="en-US" sz="1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</a:rPr>
              <a:t>  Block(</a:t>
            </a:r>
            <a:r>
              <a:rPr lang="en-US" sz="1800" dirty="0" err="1">
                <a:solidFill>
                  <a:srgbClr val="3366FF"/>
                </a:solidFill>
              </a:rPr>
              <a:t>CkMigrateMessage</a:t>
            </a:r>
            <a:r>
              <a:rPr lang="en-US" sz="1800" dirty="0">
                <a:solidFill>
                  <a:srgbClr val="3366FF"/>
                </a:solidFill>
              </a:rPr>
              <a:t>*) {</a:t>
            </a:r>
            <a:r>
              <a:rPr lang="en-US" sz="1800" dirty="0" smtClean="0">
                <a:solidFill>
                  <a:srgbClr val="3366FF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3366FF"/>
                </a:solidFill>
              </a:rPr>
              <a:t>}</a:t>
            </a:r>
            <a:r>
              <a:rPr lang="en-US" sz="1800" dirty="0">
                <a:solidFill>
                  <a:srgbClr val="3366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597744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</a:t>
            </a:r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89025"/>
            <a:ext cx="8286750" cy="5159375"/>
          </a:xfrm>
        </p:spPr>
        <p:txBody>
          <a:bodyPr/>
          <a:lstStyle/>
          <a:p>
            <a:r>
              <a:rPr lang="en-US" sz="2800" dirty="0"/>
              <a:t>Collection of [charged] atoms, with bonds</a:t>
            </a:r>
          </a:p>
          <a:p>
            <a:pPr lvl="1"/>
            <a:r>
              <a:rPr lang="en-US" sz="2000" dirty="0"/>
              <a:t>Newtonian mechanics</a:t>
            </a:r>
          </a:p>
          <a:p>
            <a:pPr lvl="1"/>
            <a:r>
              <a:rPr lang="en-US" sz="2000" dirty="0" smtClean="0"/>
              <a:t>Relatively small #of </a:t>
            </a:r>
            <a:r>
              <a:rPr lang="en-US" sz="2000" dirty="0"/>
              <a:t>atoms (</a:t>
            </a:r>
            <a:r>
              <a:rPr lang="en-US" sz="2000" dirty="0" smtClean="0"/>
              <a:t>100K </a:t>
            </a:r>
            <a:r>
              <a:rPr lang="en-US" sz="2000" dirty="0"/>
              <a:t>– </a:t>
            </a:r>
            <a:r>
              <a:rPr lang="en-US" sz="2000" dirty="0" smtClean="0"/>
              <a:t>10M)</a:t>
            </a:r>
            <a:endParaRPr lang="en-US" sz="2000" dirty="0"/>
          </a:p>
          <a:p>
            <a:r>
              <a:rPr lang="en-US" sz="2800" dirty="0"/>
              <a:t>At each time-step</a:t>
            </a:r>
          </a:p>
          <a:p>
            <a:pPr lvl="1"/>
            <a:r>
              <a:rPr lang="en-US" sz="2000" dirty="0"/>
              <a:t>Calculate forces on each atom </a:t>
            </a:r>
          </a:p>
          <a:p>
            <a:pPr lvl="2"/>
            <a:r>
              <a:rPr lang="en-US" sz="2000" dirty="0"/>
              <a:t>Bonds:</a:t>
            </a:r>
          </a:p>
          <a:p>
            <a:pPr lvl="2"/>
            <a:r>
              <a:rPr lang="en-US" sz="2000" dirty="0"/>
              <a:t>Non-bonded: electrostatic and van der Waal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</a:t>
            </a:r>
          </a:p>
          <a:p>
            <a:pPr lvl="3"/>
            <a:r>
              <a:rPr lang="en-US" sz="1800" dirty="0"/>
              <a:t>Short-distance: every </a:t>
            </a:r>
            <a:r>
              <a:rPr lang="en-US" sz="1800" dirty="0" err="1"/>
              <a:t>timestep</a:t>
            </a:r>
            <a:endParaRPr lang="en-US" sz="1800" dirty="0"/>
          </a:p>
          <a:p>
            <a:pPr lvl="3"/>
            <a:r>
              <a:rPr lang="en-US" sz="1800" dirty="0"/>
              <a:t>Long-distance: using PME (3D FFT)</a:t>
            </a:r>
          </a:p>
          <a:p>
            <a:pPr lvl="3"/>
            <a:r>
              <a:rPr lang="en-US" sz="1800" dirty="0"/>
              <a:t>Multiple Time Stepping : PME every 4 </a:t>
            </a:r>
            <a:r>
              <a:rPr lang="en-US" sz="1800" dirty="0" err="1"/>
              <a:t>timesteps</a:t>
            </a:r>
            <a:r>
              <a:rPr lang="en-US" sz="1800" dirty="0"/>
              <a:t> </a:t>
            </a:r>
          </a:p>
          <a:p>
            <a:pPr lvl="1"/>
            <a:r>
              <a:rPr lang="en-US" sz="2000" dirty="0"/>
              <a:t>Calculate velocities and advance positions</a:t>
            </a:r>
          </a:p>
          <a:p>
            <a:r>
              <a:rPr lang="en-US" sz="2800" dirty="0"/>
              <a:t>Challenge: femtosecond time-step, millions needed!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685800" y="6248400"/>
            <a:ext cx="7467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80"/>
                </a:solidFill>
              </a:rPr>
              <a:t>Collaboration with K. </a:t>
            </a:r>
            <a:r>
              <a:rPr lang="en-US" dirty="0" err="1">
                <a:solidFill>
                  <a:srgbClr val="008080"/>
                </a:solidFill>
              </a:rPr>
              <a:t>Schulten</a:t>
            </a:r>
            <a:r>
              <a:rPr lang="en-US" dirty="0">
                <a:solidFill>
                  <a:srgbClr val="008080"/>
                </a:solidFill>
              </a:rPr>
              <a:t>, R. </a:t>
            </a:r>
            <a:r>
              <a:rPr lang="en-US" dirty="0" err="1">
                <a:solidFill>
                  <a:srgbClr val="008080"/>
                </a:solidFill>
              </a:rPr>
              <a:t>Skeel</a:t>
            </a:r>
            <a:r>
              <a:rPr lang="en-US" dirty="0">
                <a:solidFill>
                  <a:srgbClr val="008080"/>
                </a:solidFill>
              </a:rPr>
              <a:t>, and coworkers</a:t>
            </a:r>
          </a:p>
        </p:txBody>
      </p:sp>
      <p:pic>
        <p:nvPicPr>
          <p:cNvPr id="8" name="medium3.mpg.mpeg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0"/>
            <a:ext cx="2590800" cy="314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957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Lennart</a:t>
            </a:r>
            <a:r>
              <a:rPr lang="en-US" dirty="0" smtClean="0"/>
              <a:t>-Jones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will look at a simpler problem: </a:t>
            </a:r>
          </a:p>
          <a:p>
            <a:pPr lvl="1"/>
            <a:r>
              <a:rPr lang="en-US" dirty="0" smtClean="0"/>
              <a:t>Gas atoms moving around</a:t>
            </a:r>
          </a:p>
          <a:p>
            <a:pPr lvl="1"/>
            <a:r>
              <a:rPr lang="en-US" dirty="0" smtClean="0"/>
              <a:t>Temperature tells you the average velocity</a:t>
            </a:r>
          </a:p>
          <a:p>
            <a:pPr lvl="1"/>
            <a:r>
              <a:rPr lang="en-US" dirty="0" smtClean="0"/>
              <a:t>The only forces acting on them are van der Waals</a:t>
            </a:r>
          </a:p>
          <a:p>
            <a:pPr lvl="2"/>
            <a:r>
              <a:rPr lang="en-US" dirty="0" smtClean="0"/>
              <a:t>Basically, if they come too close, they are repelled,</a:t>
            </a:r>
          </a:p>
          <a:p>
            <a:pPr lvl="2"/>
            <a:r>
              <a:rPr lang="en-US" dirty="0" smtClean="0"/>
              <a:t>Otherwise, there is a small attractive force between all atoms</a:t>
            </a:r>
          </a:p>
          <a:p>
            <a:r>
              <a:rPr lang="en-US" dirty="0" smtClean="0"/>
              <a:t>Algorithm: simulate each time step</a:t>
            </a:r>
          </a:p>
          <a:p>
            <a:pPr lvl="1"/>
            <a:r>
              <a:rPr lang="en-US" dirty="0" smtClean="0"/>
              <a:t>Each atom has a mass, coordinates, and initial velocity</a:t>
            </a:r>
          </a:p>
          <a:p>
            <a:pPr lvl="1"/>
            <a:r>
              <a:rPr lang="en-US" dirty="0" smtClean="0"/>
              <a:t>Calculate forces on each atom due to nearby atoms</a:t>
            </a:r>
          </a:p>
          <a:p>
            <a:pPr lvl="1"/>
            <a:r>
              <a:rPr lang="en-US" dirty="0" smtClean="0"/>
              <a:t>Using forces, and Newton’s laws of motion, calculate acceleration, velocity, and update coordinates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76757"/>
      </p:ext>
    </p:extLst>
  </p:cSld>
  <p:clrMapOvr>
    <a:masterClrMapping/>
  </p:clrMapOvr>
  <p:transition xmlns:p14="http://schemas.microsoft.com/office/powerpoint/2010/main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Spatial Decomposition Via Charm</a:t>
            </a:r>
          </a:p>
        </p:txBody>
      </p:sp>
      <p:grpSp>
        <p:nvGrpSpPr>
          <p:cNvPr id="440323" name="Group 3"/>
          <p:cNvGrpSpPr>
            <a:grpSpLocks/>
          </p:cNvGrpSpPr>
          <p:nvPr/>
        </p:nvGrpSpPr>
        <p:grpSpPr bwMode="auto">
          <a:xfrm>
            <a:off x="457200" y="1562100"/>
            <a:ext cx="3733800" cy="3581400"/>
            <a:chOff x="1440" y="1200"/>
            <a:chExt cx="2544" cy="2400"/>
          </a:xfrm>
        </p:grpSpPr>
        <p:sp>
          <p:nvSpPr>
            <p:cNvPr id="440324" name="Rectangle 4"/>
            <p:cNvSpPr>
              <a:spLocks noChangeArrowheads="1"/>
            </p:cNvSpPr>
            <p:nvPr/>
          </p:nvSpPr>
          <p:spPr bwMode="auto">
            <a:xfrm>
              <a:off x="1440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5" name="Rectangle 5"/>
            <p:cNvSpPr>
              <a:spLocks noChangeArrowheads="1"/>
            </p:cNvSpPr>
            <p:nvPr/>
          </p:nvSpPr>
          <p:spPr bwMode="auto">
            <a:xfrm>
              <a:off x="2448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6" name="Rectangle 6"/>
            <p:cNvSpPr>
              <a:spLocks noChangeArrowheads="1"/>
            </p:cNvSpPr>
            <p:nvPr/>
          </p:nvSpPr>
          <p:spPr bwMode="auto">
            <a:xfrm>
              <a:off x="345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7" name="Rectangle 7"/>
            <p:cNvSpPr>
              <a:spLocks noChangeArrowheads="1"/>
            </p:cNvSpPr>
            <p:nvPr/>
          </p:nvSpPr>
          <p:spPr bwMode="auto">
            <a:xfrm>
              <a:off x="2448" y="2112"/>
              <a:ext cx="528" cy="528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8" name="Rectangle 8"/>
            <p:cNvSpPr>
              <a:spLocks noChangeArrowheads="1"/>
            </p:cNvSpPr>
            <p:nvPr/>
          </p:nvSpPr>
          <p:spPr bwMode="auto">
            <a:xfrm>
              <a:off x="1440" y="211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9" name="Rectangle 9"/>
            <p:cNvSpPr>
              <a:spLocks noChangeArrowheads="1"/>
            </p:cNvSpPr>
            <p:nvPr/>
          </p:nvSpPr>
          <p:spPr bwMode="auto">
            <a:xfrm>
              <a:off x="3456" y="307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0" name="Rectangle 10"/>
            <p:cNvSpPr>
              <a:spLocks noChangeArrowheads="1"/>
            </p:cNvSpPr>
            <p:nvPr/>
          </p:nvSpPr>
          <p:spPr bwMode="auto">
            <a:xfrm>
              <a:off x="2448" y="307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1" name="Rectangle 11"/>
            <p:cNvSpPr>
              <a:spLocks noChangeArrowheads="1"/>
            </p:cNvSpPr>
            <p:nvPr/>
          </p:nvSpPr>
          <p:spPr bwMode="auto">
            <a:xfrm>
              <a:off x="1440" y="307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2" name="Rectangle 12"/>
            <p:cNvSpPr>
              <a:spLocks noChangeArrowheads="1"/>
            </p:cNvSpPr>
            <p:nvPr/>
          </p:nvSpPr>
          <p:spPr bwMode="auto">
            <a:xfrm>
              <a:off x="3456" y="211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3" name="AutoShape 13"/>
            <p:cNvSpPr>
              <a:spLocks noChangeArrowheads="1"/>
            </p:cNvSpPr>
            <p:nvPr/>
          </p:nvSpPr>
          <p:spPr bwMode="auto">
            <a:xfrm>
              <a:off x="1968" y="2304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4" name="AutoShape 14"/>
            <p:cNvSpPr>
              <a:spLocks noChangeArrowheads="1"/>
            </p:cNvSpPr>
            <p:nvPr/>
          </p:nvSpPr>
          <p:spPr bwMode="auto">
            <a:xfrm>
              <a:off x="2976" y="2304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5" name="AutoShape 15"/>
            <p:cNvSpPr>
              <a:spLocks noChangeArrowheads="1"/>
            </p:cNvSpPr>
            <p:nvPr/>
          </p:nvSpPr>
          <p:spPr bwMode="auto">
            <a:xfrm>
              <a:off x="2640" y="1728"/>
              <a:ext cx="144" cy="384"/>
            </a:xfrm>
            <a:prstGeom prst="upDownArrow">
              <a:avLst>
                <a:gd name="adj1" fmla="val 50000"/>
                <a:gd name="adj2" fmla="val 53333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6" name="AutoShape 16"/>
            <p:cNvSpPr>
              <a:spLocks noChangeArrowheads="1"/>
            </p:cNvSpPr>
            <p:nvPr/>
          </p:nvSpPr>
          <p:spPr bwMode="auto">
            <a:xfrm>
              <a:off x="2640" y="2640"/>
              <a:ext cx="144" cy="432"/>
            </a:xfrm>
            <a:prstGeom prst="upDownArrow">
              <a:avLst>
                <a:gd name="adj1" fmla="val 50000"/>
                <a:gd name="adj2" fmla="val 60000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7" name="Line 17"/>
            <p:cNvSpPr>
              <a:spLocks noChangeShapeType="1"/>
            </p:cNvSpPr>
            <p:nvPr/>
          </p:nvSpPr>
          <p:spPr bwMode="auto">
            <a:xfrm>
              <a:off x="2016" y="1776"/>
              <a:ext cx="384" cy="288"/>
            </a:xfrm>
            <a:prstGeom prst="line">
              <a:avLst/>
            </a:prstGeom>
            <a:noFill/>
            <a:ln w="76200" cap="sq">
              <a:solidFill>
                <a:srgbClr val="FFFF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8" name="Line 18"/>
            <p:cNvSpPr>
              <a:spLocks noChangeShapeType="1"/>
            </p:cNvSpPr>
            <p:nvPr/>
          </p:nvSpPr>
          <p:spPr bwMode="auto">
            <a:xfrm>
              <a:off x="3072" y="2688"/>
              <a:ext cx="384" cy="288"/>
            </a:xfrm>
            <a:prstGeom prst="line">
              <a:avLst/>
            </a:prstGeom>
            <a:noFill/>
            <a:ln w="76200" cap="sq">
              <a:solidFill>
                <a:srgbClr val="FFFF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9" name="Line 19"/>
            <p:cNvSpPr>
              <a:spLocks noChangeShapeType="1"/>
            </p:cNvSpPr>
            <p:nvPr/>
          </p:nvSpPr>
          <p:spPr bwMode="auto">
            <a:xfrm flipH="1">
              <a:off x="3024" y="1776"/>
              <a:ext cx="384" cy="288"/>
            </a:xfrm>
            <a:prstGeom prst="line">
              <a:avLst/>
            </a:prstGeom>
            <a:noFill/>
            <a:ln w="76200" cap="sq">
              <a:solidFill>
                <a:srgbClr val="FFFF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40" name="Line 20"/>
            <p:cNvSpPr>
              <a:spLocks noChangeShapeType="1"/>
            </p:cNvSpPr>
            <p:nvPr/>
          </p:nvSpPr>
          <p:spPr bwMode="auto">
            <a:xfrm flipH="1">
              <a:off x="2016" y="2688"/>
              <a:ext cx="384" cy="288"/>
            </a:xfrm>
            <a:prstGeom prst="line">
              <a:avLst/>
            </a:prstGeom>
            <a:noFill/>
            <a:ln w="76200" cap="sq">
              <a:solidFill>
                <a:srgbClr val="FFFF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4572000" y="1600200"/>
            <a:ext cx="42672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Atoms distributed to cubes based on their location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 Size of each cube 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Just a bit larger than cut-off radius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Communicate only with neighbors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Work: for each pair of nbr objects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C/C ratio: O(1)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 i="1">
                <a:solidFill>
                  <a:schemeClr val="tx2"/>
                </a:solidFill>
              </a:rPr>
              <a:t>However: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 i="1">
                <a:solidFill>
                  <a:schemeClr val="tx2"/>
                </a:solidFill>
              </a:rPr>
              <a:t>Load Imbalance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 i="1">
                <a:solidFill>
                  <a:schemeClr val="tx2"/>
                </a:solidFill>
              </a:rPr>
              <a:t>Limited Parallelism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sz="2000" b="1" i="1">
              <a:solidFill>
                <a:schemeClr val="tx2"/>
              </a:solidFill>
            </a:endParaRPr>
          </a:p>
        </p:txBody>
      </p:sp>
      <p:sp>
        <p:nvSpPr>
          <p:cNvPr id="440342" name="Text Box 22"/>
          <p:cNvSpPr txBox="1">
            <a:spLocks noChangeArrowheads="1"/>
          </p:cNvSpPr>
          <p:nvPr/>
        </p:nvSpPr>
        <p:spPr bwMode="auto">
          <a:xfrm>
            <a:off x="228600" y="60960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Cells, Cubes or</a:t>
            </a:r>
            <a:r>
              <a:rPr lang="ja-JP" altLang="en-US" sz="2000">
                <a:solidFill>
                  <a:schemeClr val="accent1"/>
                </a:solidFill>
                <a:latin typeface="Arial"/>
              </a:rPr>
              <a:t>“</a:t>
            </a:r>
            <a:r>
              <a:rPr lang="en-US" sz="2000">
                <a:solidFill>
                  <a:schemeClr val="accent1"/>
                </a:solidFill>
              </a:rPr>
              <a:t>Patches</a:t>
            </a:r>
            <a:r>
              <a:rPr lang="ja-JP" altLang="en-US" sz="2000">
                <a:solidFill>
                  <a:schemeClr val="accent1"/>
                </a:solidFill>
                <a:latin typeface="Arial"/>
              </a:rPr>
              <a:t>”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 flipV="1">
            <a:off x="838200" y="5181600"/>
            <a:ext cx="457200" cy="914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44" name="Line 24"/>
          <p:cNvSpPr>
            <a:spLocks noChangeShapeType="1"/>
          </p:cNvSpPr>
          <p:nvPr/>
        </p:nvSpPr>
        <p:spPr bwMode="auto">
          <a:xfrm flipV="1">
            <a:off x="1828800" y="5181600"/>
            <a:ext cx="1676400" cy="990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 flipV="1">
            <a:off x="1600200" y="5181600"/>
            <a:ext cx="609600" cy="914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46" name="Text Box 26"/>
          <p:cNvSpPr txBox="1">
            <a:spLocks noChangeArrowheads="1"/>
          </p:cNvSpPr>
          <p:nvPr/>
        </p:nvSpPr>
        <p:spPr bwMode="auto">
          <a:xfrm>
            <a:off x="4724400" y="5638800"/>
            <a:ext cx="4038600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Charm++ is useful to handle this</a:t>
            </a:r>
          </a:p>
        </p:txBody>
      </p:sp>
    </p:spTree>
    <p:extLst>
      <p:ext uri="{BB962C8B-B14F-4D97-AF65-F5344CB8AC3E}">
        <p14:creationId xmlns:p14="http://schemas.microsoft.com/office/powerpoint/2010/main" val="22281353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endParaRPr lang="en-US"/>
          </a:p>
        </p:txBody>
      </p:sp>
      <p:grpSp>
        <p:nvGrpSpPr>
          <p:cNvPr id="441347" name="Group 3"/>
          <p:cNvGrpSpPr>
            <a:grpSpLocks/>
          </p:cNvGrpSpPr>
          <p:nvPr/>
        </p:nvGrpSpPr>
        <p:grpSpPr bwMode="auto">
          <a:xfrm>
            <a:off x="381000" y="2209800"/>
            <a:ext cx="3886200" cy="3581400"/>
            <a:chOff x="1056" y="1200"/>
            <a:chExt cx="3744" cy="2928"/>
          </a:xfrm>
        </p:grpSpPr>
        <p:sp>
          <p:nvSpPr>
            <p:cNvPr id="441348" name="Rectangle 4"/>
            <p:cNvSpPr>
              <a:spLocks noChangeArrowheads="1"/>
            </p:cNvSpPr>
            <p:nvPr/>
          </p:nvSpPr>
          <p:spPr bwMode="auto">
            <a:xfrm>
              <a:off x="105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49" name="Rectangle 5"/>
            <p:cNvSpPr>
              <a:spLocks noChangeArrowheads="1"/>
            </p:cNvSpPr>
            <p:nvPr/>
          </p:nvSpPr>
          <p:spPr bwMode="auto">
            <a:xfrm>
              <a:off x="273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Rectangle 6"/>
            <p:cNvSpPr>
              <a:spLocks noChangeArrowheads="1"/>
            </p:cNvSpPr>
            <p:nvPr/>
          </p:nvSpPr>
          <p:spPr bwMode="auto">
            <a:xfrm>
              <a:off x="4272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1" name="Rectangle 7"/>
            <p:cNvSpPr>
              <a:spLocks noChangeArrowheads="1"/>
            </p:cNvSpPr>
            <p:nvPr/>
          </p:nvSpPr>
          <p:spPr bwMode="auto">
            <a:xfrm>
              <a:off x="2736" y="2400"/>
              <a:ext cx="528" cy="528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2" name="Rectangle 8"/>
            <p:cNvSpPr>
              <a:spLocks noChangeArrowheads="1"/>
            </p:cNvSpPr>
            <p:nvPr/>
          </p:nvSpPr>
          <p:spPr bwMode="auto">
            <a:xfrm>
              <a:off x="1056" y="23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3" name="Rectangle 9"/>
            <p:cNvSpPr>
              <a:spLocks noChangeArrowheads="1"/>
            </p:cNvSpPr>
            <p:nvPr/>
          </p:nvSpPr>
          <p:spPr bwMode="auto">
            <a:xfrm>
              <a:off x="4272" y="35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4" name="Rectangle 10"/>
            <p:cNvSpPr>
              <a:spLocks noChangeArrowheads="1"/>
            </p:cNvSpPr>
            <p:nvPr/>
          </p:nvSpPr>
          <p:spPr bwMode="auto">
            <a:xfrm>
              <a:off x="2736" y="36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5" name="Rectangle 11"/>
            <p:cNvSpPr>
              <a:spLocks noChangeArrowheads="1"/>
            </p:cNvSpPr>
            <p:nvPr/>
          </p:nvSpPr>
          <p:spPr bwMode="auto">
            <a:xfrm>
              <a:off x="1056" y="35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6" name="Rectangle 12"/>
            <p:cNvSpPr>
              <a:spLocks noChangeArrowheads="1"/>
            </p:cNvSpPr>
            <p:nvPr/>
          </p:nvSpPr>
          <p:spPr bwMode="auto">
            <a:xfrm>
              <a:off x="4272" y="24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7" name="AutoShape 13"/>
            <p:cNvSpPr>
              <a:spLocks noChangeArrowheads="1"/>
            </p:cNvSpPr>
            <p:nvPr/>
          </p:nvSpPr>
          <p:spPr bwMode="auto">
            <a:xfrm>
              <a:off x="1968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8" name="AutoShape 14"/>
            <p:cNvSpPr>
              <a:spLocks noChangeArrowheads="1"/>
            </p:cNvSpPr>
            <p:nvPr/>
          </p:nvSpPr>
          <p:spPr bwMode="auto">
            <a:xfrm>
              <a:off x="2064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9" name="AutoShape 15"/>
            <p:cNvSpPr>
              <a:spLocks noChangeArrowheads="1"/>
            </p:cNvSpPr>
            <p:nvPr/>
          </p:nvSpPr>
          <p:spPr bwMode="auto">
            <a:xfrm>
              <a:off x="2016" y="3120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0" name="AutoShape 16"/>
            <p:cNvSpPr>
              <a:spLocks noChangeArrowheads="1"/>
            </p:cNvSpPr>
            <p:nvPr/>
          </p:nvSpPr>
          <p:spPr bwMode="auto">
            <a:xfrm>
              <a:off x="2784" y="31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1" name="AutoShape 17"/>
            <p:cNvSpPr>
              <a:spLocks noChangeArrowheads="1"/>
            </p:cNvSpPr>
            <p:nvPr/>
          </p:nvSpPr>
          <p:spPr bwMode="auto">
            <a:xfrm>
              <a:off x="3552" y="3120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2" name="AutoShape 18"/>
            <p:cNvSpPr>
              <a:spLocks noChangeArrowheads="1"/>
            </p:cNvSpPr>
            <p:nvPr/>
          </p:nvSpPr>
          <p:spPr bwMode="auto">
            <a:xfrm>
              <a:off x="3552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3" name="AutoShape 19"/>
            <p:cNvSpPr>
              <a:spLocks noChangeArrowheads="1"/>
            </p:cNvSpPr>
            <p:nvPr/>
          </p:nvSpPr>
          <p:spPr bwMode="auto">
            <a:xfrm>
              <a:off x="2832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4" name="AutoShape 20"/>
            <p:cNvSpPr>
              <a:spLocks noChangeArrowheads="1"/>
            </p:cNvSpPr>
            <p:nvPr/>
          </p:nvSpPr>
          <p:spPr bwMode="auto">
            <a:xfrm>
              <a:off x="3600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5" name="Line 21"/>
            <p:cNvSpPr>
              <a:spLocks noChangeShapeType="1"/>
            </p:cNvSpPr>
            <p:nvPr/>
          </p:nvSpPr>
          <p:spPr bwMode="auto">
            <a:xfrm>
              <a:off x="158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6" name="Line 22"/>
            <p:cNvSpPr>
              <a:spLocks noChangeShapeType="1"/>
            </p:cNvSpPr>
            <p:nvPr/>
          </p:nvSpPr>
          <p:spPr bwMode="auto">
            <a:xfrm>
              <a:off x="326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7" name="Line 23"/>
            <p:cNvSpPr>
              <a:spLocks noChangeShapeType="1"/>
            </p:cNvSpPr>
            <p:nvPr/>
          </p:nvSpPr>
          <p:spPr bwMode="auto">
            <a:xfrm>
              <a:off x="398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8" name="Line 24"/>
            <p:cNvSpPr>
              <a:spLocks noChangeShapeType="1"/>
            </p:cNvSpPr>
            <p:nvPr/>
          </p:nvSpPr>
          <p:spPr bwMode="auto">
            <a:xfrm>
              <a:off x="2352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9" name="Line 25"/>
            <p:cNvSpPr>
              <a:spLocks noChangeShapeType="1"/>
            </p:cNvSpPr>
            <p:nvPr/>
          </p:nvSpPr>
          <p:spPr bwMode="auto">
            <a:xfrm flipH="1">
              <a:off x="2352" y="2976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0" name="Line 26"/>
            <p:cNvSpPr>
              <a:spLocks noChangeShapeType="1"/>
            </p:cNvSpPr>
            <p:nvPr/>
          </p:nvSpPr>
          <p:spPr bwMode="auto">
            <a:xfrm flipH="1">
              <a:off x="1632" y="3360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1" name="Line 27"/>
            <p:cNvSpPr>
              <a:spLocks noChangeShapeType="1"/>
            </p:cNvSpPr>
            <p:nvPr/>
          </p:nvSpPr>
          <p:spPr bwMode="auto">
            <a:xfrm flipH="1">
              <a:off x="3840" y="1776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2" name="Line 28"/>
            <p:cNvSpPr>
              <a:spLocks noChangeShapeType="1"/>
            </p:cNvSpPr>
            <p:nvPr/>
          </p:nvSpPr>
          <p:spPr bwMode="auto">
            <a:xfrm flipH="1">
              <a:off x="3264" y="2160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3" name="Line 29"/>
            <p:cNvSpPr>
              <a:spLocks noChangeShapeType="1"/>
            </p:cNvSpPr>
            <p:nvPr/>
          </p:nvSpPr>
          <p:spPr bwMode="auto">
            <a:xfrm>
              <a:off x="3024" y="172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4" name="Line 30"/>
            <p:cNvSpPr>
              <a:spLocks noChangeShapeType="1"/>
            </p:cNvSpPr>
            <p:nvPr/>
          </p:nvSpPr>
          <p:spPr bwMode="auto">
            <a:xfrm>
              <a:off x="3024" y="220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5" name="Line 31"/>
            <p:cNvSpPr>
              <a:spLocks noChangeShapeType="1"/>
            </p:cNvSpPr>
            <p:nvPr/>
          </p:nvSpPr>
          <p:spPr bwMode="auto">
            <a:xfrm>
              <a:off x="2976" y="2976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6" name="Line 32"/>
            <p:cNvSpPr>
              <a:spLocks noChangeShapeType="1"/>
            </p:cNvSpPr>
            <p:nvPr/>
          </p:nvSpPr>
          <p:spPr bwMode="auto">
            <a:xfrm>
              <a:off x="3024" y="340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7" name="Line 33"/>
            <p:cNvSpPr>
              <a:spLocks noChangeShapeType="1"/>
            </p:cNvSpPr>
            <p:nvPr/>
          </p:nvSpPr>
          <p:spPr bwMode="auto">
            <a:xfrm>
              <a:off x="1632" y="1728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8" name="Line 34"/>
            <p:cNvSpPr>
              <a:spLocks noChangeShapeType="1"/>
            </p:cNvSpPr>
            <p:nvPr/>
          </p:nvSpPr>
          <p:spPr bwMode="auto">
            <a:xfrm>
              <a:off x="2352" y="2160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9" name="Line 35"/>
            <p:cNvSpPr>
              <a:spLocks noChangeShapeType="1"/>
            </p:cNvSpPr>
            <p:nvPr/>
          </p:nvSpPr>
          <p:spPr bwMode="auto">
            <a:xfrm>
              <a:off x="3888" y="3312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0" name="Line 36"/>
            <p:cNvSpPr>
              <a:spLocks noChangeShapeType="1"/>
            </p:cNvSpPr>
            <p:nvPr/>
          </p:nvSpPr>
          <p:spPr bwMode="auto">
            <a:xfrm>
              <a:off x="3264" y="2880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1" name="Line 37"/>
            <p:cNvSpPr>
              <a:spLocks noChangeShapeType="1"/>
            </p:cNvSpPr>
            <p:nvPr/>
          </p:nvSpPr>
          <p:spPr bwMode="auto">
            <a:xfrm>
              <a:off x="1584" y="2688"/>
              <a:ext cx="11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2" name="AutoShape 38"/>
            <p:cNvSpPr>
              <a:spLocks noChangeArrowheads="1"/>
            </p:cNvSpPr>
            <p:nvPr/>
          </p:nvSpPr>
          <p:spPr bwMode="auto">
            <a:xfrm>
              <a:off x="2832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138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41384" name="Text Box 40"/>
          <p:cNvSpPr txBox="1">
            <a:spLocks noChangeArrowheads="1"/>
          </p:cNvSpPr>
          <p:nvPr/>
        </p:nvSpPr>
        <p:spPr bwMode="auto">
          <a:xfrm>
            <a:off x="609600" y="609600"/>
            <a:ext cx="8077200" cy="12207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0066"/>
                </a:solidFill>
              </a:rPr>
              <a:t>Object Based Parallelization for MD:</a:t>
            </a:r>
          </a:p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Force Decomposition + Spatial Decomposition</a:t>
            </a:r>
          </a:p>
        </p:txBody>
      </p:sp>
      <p:sp>
        <p:nvSpPr>
          <p:cNvPr id="441385" name="Text Box 41"/>
          <p:cNvSpPr txBox="1">
            <a:spLocks noChangeArrowheads="1"/>
          </p:cNvSpPr>
          <p:nvPr/>
        </p:nvSpPr>
        <p:spPr bwMode="auto">
          <a:xfrm>
            <a:off x="4572000" y="2209800"/>
            <a:ext cx="441960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800"/>
              <a:t>Now, we have many objects to load balance: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Each diamond can be  assigned to any proc.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 Number of diamonds (3D): </a:t>
            </a:r>
          </a:p>
          <a:p>
            <a:pPr lvl="2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14·Number of Patches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2-away variation: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Half-size cubes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5x5x5 interactions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/>
              <a:t>3-away interactions: 7x7x7</a:t>
            </a:r>
          </a:p>
        </p:txBody>
      </p:sp>
    </p:spTree>
    <p:extLst>
      <p:ext uri="{BB962C8B-B14F-4D97-AF65-F5344CB8AC3E}">
        <p14:creationId xmlns:p14="http://schemas.microsoft.com/office/powerpoint/2010/main" val="3105330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Cannon’s Matrix Multiplication Algorithm </a:t>
            </a:r>
            <a:endParaRPr lang="en-US" dirty="0"/>
          </a:p>
        </p:txBody>
      </p:sp>
      <p:pic>
        <p:nvPicPr>
          <p:cNvPr id="4" name="Content Placeholder 3" descr="Screen Shot 2013-09-19 at 12.09.34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r="1460"/>
          <a:stretch/>
        </p:blipFill>
        <p:spPr>
          <a:xfrm>
            <a:off x="685800" y="1600200"/>
            <a:ext cx="2270125" cy="4525963"/>
          </a:xfrm>
        </p:spPr>
      </p:pic>
      <p:sp>
        <p:nvSpPr>
          <p:cNvPr id="5" name="TextBox 4"/>
          <p:cNvSpPr txBox="1"/>
          <p:nvPr/>
        </p:nvSpPr>
        <p:spPr>
          <a:xfrm>
            <a:off x="3211165" y="1676400"/>
            <a:ext cx="591551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Circularly </a:t>
            </a:r>
            <a:r>
              <a:rPr lang="en-US" dirty="0" smtClean="0"/>
              <a:t>shift: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</a:t>
            </a:r>
            <a:r>
              <a:rPr lang="en-US" dirty="0"/>
              <a:t>row by 1 column to the </a:t>
            </a:r>
            <a:r>
              <a:rPr lang="en-US" dirty="0" smtClean="0"/>
              <a:t>left</a:t>
            </a:r>
            <a:r>
              <a:rPr lang="en-US" dirty="0" smtClean="0">
                <a:solidFill>
                  <a:srgbClr val="FF0000"/>
                </a:solidFill>
              </a:rPr>
              <a:t>(right)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</a:t>
            </a:r>
            <a:r>
              <a:rPr lang="en-US" dirty="0"/>
              <a:t>column by 1 row to the </a:t>
            </a:r>
            <a:r>
              <a:rPr lang="en-US" dirty="0" smtClean="0"/>
              <a:t>up</a:t>
            </a:r>
            <a:r>
              <a:rPr lang="en-US" dirty="0" smtClean="0">
                <a:solidFill>
                  <a:srgbClr val="FF0000"/>
                </a:solidFill>
              </a:rPr>
              <a:t>(down)</a:t>
            </a:r>
          </a:p>
          <a:p>
            <a:pPr marL="800100" lvl="1" indent="-342900">
              <a:buFont typeface="Arial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 steps in total for M*M matrices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 each step: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multiply the coming A and B data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adding </a:t>
            </a:r>
            <a:r>
              <a:rPr lang="en-US" dirty="0"/>
              <a:t>into the </a:t>
            </a:r>
            <a:r>
              <a:rPr lang="en-US" dirty="0" smtClean="0"/>
              <a:t>accumulated sum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r>
              <a:rPr lang="en-US" sz="1800" dirty="0" smtClean="0">
                <a:solidFill>
                  <a:srgbClr val="FF0000"/>
                </a:solidFill>
              </a:rPr>
              <a:t>*Instead </a:t>
            </a:r>
            <a:r>
              <a:rPr lang="en-US" sz="1800" dirty="0">
                <a:solidFill>
                  <a:srgbClr val="FF0000"/>
                </a:solidFill>
              </a:rPr>
              <a:t>of left/up </a:t>
            </a:r>
            <a:r>
              <a:rPr lang="en-US" sz="1800" dirty="0" smtClean="0">
                <a:solidFill>
                  <a:srgbClr val="FF0000"/>
                </a:solidFill>
              </a:rPr>
              <a:t>shifts, </a:t>
            </a:r>
            <a:r>
              <a:rPr lang="en-US" sz="1800" dirty="0">
                <a:solidFill>
                  <a:srgbClr val="FF0000"/>
                </a:solidFill>
              </a:rPr>
              <a:t>right/down shifts can also be </a:t>
            </a:r>
            <a:r>
              <a:rPr lang="en-US" sz="1800" dirty="0" smtClean="0">
                <a:solidFill>
                  <a:srgbClr val="FF0000"/>
                </a:solidFill>
              </a:rPr>
              <a:t>done in circular shift stage for A/B correspondingly, </a:t>
            </a:r>
            <a:r>
              <a:rPr lang="en-US" sz="1800" dirty="0">
                <a:solidFill>
                  <a:srgbClr val="FF0000"/>
                </a:solidFill>
              </a:rPr>
              <a:t>resulting C matrix will be the same.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07496"/>
      </p:ext>
    </p:extLst>
  </p:cSld>
  <p:clrMapOvr>
    <a:masterClrMapping/>
  </p:clrMapOvr>
  <p:transition xmlns:p14="http://schemas.microsoft.com/office/powerpoint/2010/main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Parallelization Using Charm++</a:t>
            </a:r>
          </a:p>
        </p:txBody>
      </p:sp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51025"/>
            <a:ext cx="7467600" cy="3635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TextBox 1"/>
          <p:cNvSpPr txBox="1"/>
          <p:nvPr/>
        </p:nvSpPr>
        <p:spPr>
          <a:xfrm>
            <a:off x="304800" y="914400"/>
            <a:ext cx="8458200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computation is decomposed into “natural” objects of the application, which are assigned to processors by Charm++ RTS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5334000" y="2667000"/>
            <a:ext cx="32004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28956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3200400"/>
            <a:ext cx="1981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600" y="26670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41148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90800" y="41910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636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in Charm++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</a:t>
            </a:r>
            <a:r>
              <a:rPr lang="en-US" dirty="0" err="1" smtClean="0"/>
              <a:t>chare</a:t>
            </a:r>
            <a:r>
              <a:rPr lang="en-US" dirty="0" smtClean="0"/>
              <a:t> arrays: </a:t>
            </a:r>
          </a:p>
          <a:p>
            <a:pPr lvl="1"/>
            <a:r>
              <a:rPr lang="en-US" dirty="0" smtClean="0"/>
              <a:t>Cells: a 3D array of </a:t>
            </a:r>
            <a:r>
              <a:rPr lang="en-US" dirty="0" err="1" smtClean="0"/>
              <a:t>chares</a:t>
            </a:r>
            <a:endParaRPr lang="en-US" dirty="0" smtClean="0"/>
          </a:p>
          <a:p>
            <a:pPr lvl="1"/>
            <a:r>
              <a:rPr lang="en-US" dirty="0" smtClean="0"/>
              <a:t>Pairs: one object for each “neighboring” </a:t>
            </a:r>
            <a:r>
              <a:rPr lang="en-US" dirty="0" err="1" smtClean="0"/>
              <a:t>chare</a:t>
            </a:r>
            <a:endParaRPr lang="en-US" dirty="0" smtClean="0"/>
          </a:p>
          <a:p>
            <a:r>
              <a:rPr lang="en-US" dirty="0" smtClean="0"/>
              <a:t>What is the dimensionality of </a:t>
            </a:r>
            <a:r>
              <a:rPr lang="en-US" i="1" dirty="0" smtClean="0"/>
              <a:t>“pairs”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Idea 1: make it a 3D array.. Does it work?</a:t>
            </a:r>
          </a:p>
          <a:p>
            <a:pPr lvl="1"/>
            <a:r>
              <a:rPr lang="en-US" dirty="0" smtClean="0"/>
              <a:t>Idea 2: Make it a 1D array,</a:t>
            </a:r>
          </a:p>
          <a:p>
            <a:pPr lvl="2"/>
            <a:r>
              <a:rPr lang="en-US" dirty="0" smtClean="0"/>
              <a:t>Explicitly assign indices to </a:t>
            </a:r>
            <a:r>
              <a:rPr lang="en-US" dirty="0" err="1" smtClean="0"/>
              <a:t>chares</a:t>
            </a:r>
            <a:r>
              <a:rPr lang="en-US" dirty="0" smtClean="0"/>
              <a:t>: the pair object between Cells[2,3,4] and Cells[2,3,5] is Pairs[</a:t>
            </a:r>
            <a:r>
              <a:rPr lang="en-US" dirty="0" err="1" smtClean="0"/>
              <a:t>someIndex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Idea 3: Make it a 6D array</a:t>
            </a:r>
          </a:p>
          <a:p>
            <a:pPr lvl="2"/>
            <a:r>
              <a:rPr lang="en-US" dirty="0" smtClean="0"/>
              <a:t>Pairs[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2,3,4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386572"/>
                </a:solidFill>
              </a:rPr>
              <a:t>2,3,5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But: (a) it is sparse and </a:t>
            </a:r>
          </a:p>
          <a:p>
            <a:pPr lvl="2"/>
            <a:r>
              <a:rPr lang="en-US" dirty="0" smtClean="0"/>
              <a:t>(b) symmetry? Do we also have Pairs[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2,3,5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386572"/>
                </a:solidFill>
              </a:rPr>
              <a:t>2,3,4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Use only one of them.. (say “smaller” in </a:t>
            </a:r>
            <a:r>
              <a:rPr lang="en-US" smtClean="0"/>
              <a:t>dictionary order)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78405"/>
      </p:ext>
    </p:extLst>
  </p:cSld>
  <p:clrMapOvr>
    <a:masterClrMapping/>
  </p:clrMapOvr>
  <p:transition xmlns:p14="http://schemas.microsoft.com/office/powerpoint/2010/main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LJdynamics</a:t>
            </a:r>
            <a:r>
              <a:rPr lang="en-US" dirty="0" smtClean="0"/>
              <a:t> – Main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entry void run()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when computesCreated() serial{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computeArray.doneInserting();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cellArray.run();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computeArray.run(); 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when done()</a:t>
            </a:r>
          </a:p>
          <a:p>
            <a:pPr marL="0" indent="0">
              <a:buNone/>
            </a:pPr>
            <a:r>
              <a:rPr lang="en-US" dirty="0" smtClean="0"/>
              <a:t>             serial{ </a:t>
            </a:r>
            <a:r>
              <a:rPr lang="en-US" dirty="0" err="1" smtClean="0"/>
              <a:t>CkExit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r>
              <a:rPr lang="en-US" dirty="0" smtClean="0"/>
              <a:t>}; //end of run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8344"/>
      </p:ext>
    </p:extLst>
  </p:cSld>
  <p:clrMapOvr>
    <a:masterClrMapping/>
  </p:clrMapOvr>
  <p:transition xmlns:p14="http://schemas.microsoft.com/office/powerpoint/2010/main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04"/>
            <a:ext cx="8229600" cy="868362"/>
          </a:xfrm>
        </p:spPr>
        <p:txBody>
          <a:bodyPr/>
          <a:lstStyle/>
          <a:p>
            <a:r>
              <a:rPr lang="en-US" dirty="0" err="1" smtClean="0"/>
              <a:t>LJdynamics</a:t>
            </a:r>
            <a:r>
              <a:rPr lang="en-US" dirty="0" smtClean="0"/>
              <a:t> -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2483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entry void run() {</a:t>
            </a:r>
          </a:p>
          <a:p>
            <a:pPr marL="0" indent="0">
              <a:buNone/>
            </a:pPr>
            <a:r>
              <a:rPr lang="en-US" dirty="0" smtClean="0"/>
              <a:t>    for(step = 1; step &lt;= finalStepCount; step++) {</a:t>
            </a:r>
          </a:p>
          <a:p>
            <a:pPr marL="0" indent="0">
              <a:buNone/>
            </a:pPr>
            <a:r>
              <a:rPr lang="en-US" dirty="0" smtClean="0"/>
              <a:t>	serial{ </a:t>
            </a:r>
            <a:r>
              <a:rPr lang="en-US" dirty="0" err="1" smtClean="0"/>
              <a:t>sendPositions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r>
              <a:rPr lang="en-US" dirty="0" smtClean="0"/>
              <a:t>	for(forceCount=0; forceCount &lt; inbrs; forceCount++)        	    when receiveForces[step](int iter, vec3 forces[n], int n)   	</a:t>
            </a:r>
          </a:p>
          <a:p>
            <a:pPr marL="0" indent="0">
              <a:buNone/>
            </a:pPr>
            <a:r>
              <a:rPr lang="en-US" dirty="0" smtClean="0"/>
              <a:t>		serial{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addForces</a:t>
            </a:r>
            <a:r>
              <a:rPr lang="en-US" dirty="0"/>
              <a:t>(forces)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updateProperties</a:t>
            </a:r>
            <a:r>
              <a:rPr lang="en-US" dirty="0" smtClean="0"/>
              <a:t>();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	</a:t>
            </a:r>
            <a:r>
              <a:rPr lang="en-US" dirty="0"/>
              <a:t> </a:t>
            </a:r>
            <a:r>
              <a:rPr lang="en-US" dirty="0" smtClean="0"/>
              <a:t>   if ((step %  MIGRATE_STEPCOUNT) == 0) {</a:t>
            </a:r>
          </a:p>
          <a:p>
            <a:pPr marL="0" indent="0">
              <a:buNone/>
            </a:pPr>
            <a:r>
              <a:rPr lang="en-US" dirty="0" smtClean="0"/>
              <a:t>		serial{ </a:t>
            </a:r>
            <a:r>
              <a:rPr lang="en-US" dirty="0" err="1" smtClean="0"/>
              <a:t>sendParticles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	</a:t>
            </a:r>
            <a:r>
              <a:rPr lang="en-US" dirty="0" smtClean="0"/>
              <a:t>	when statements for receiving particles from neighbor		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	serial{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CkCallback</a:t>
            </a:r>
            <a:r>
              <a:rPr lang="en-US" dirty="0" smtClean="0"/>
              <a:t> </a:t>
            </a:r>
            <a:r>
              <a:rPr lang="en-US" dirty="0" err="1" smtClean="0"/>
              <a:t>cb</a:t>
            </a:r>
            <a:r>
              <a:rPr lang="en-US" dirty="0" smtClean="0"/>
              <a:t>(</a:t>
            </a:r>
            <a:r>
              <a:rPr lang="en-US" dirty="0" err="1" smtClean="0"/>
              <a:t>CkReductionTarget</a:t>
            </a:r>
            <a:r>
              <a:rPr lang="en-US" dirty="0"/>
              <a:t>(</a:t>
            </a:r>
            <a:r>
              <a:rPr lang="en-US" dirty="0" err="1"/>
              <a:t>Main,done</a:t>
            </a:r>
            <a:r>
              <a:rPr lang="en-US" dirty="0"/>
              <a:t>),</a:t>
            </a:r>
            <a:r>
              <a:rPr lang="en-US" dirty="0" err="1"/>
              <a:t>mainProxy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contribute(</a:t>
            </a:r>
            <a:r>
              <a:rPr lang="en-US" dirty="0"/>
              <a:t>0</a:t>
            </a:r>
            <a:r>
              <a:rPr lang="en-US" dirty="0" smtClean="0"/>
              <a:t>, </a:t>
            </a:r>
            <a:r>
              <a:rPr lang="en-US" dirty="0" err="1"/>
              <a:t>CkReduction</a:t>
            </a:r>
            <a:r>
              <a:rPr lang="en-US" dirty="0"/>
              <a:t>:</a:t>
            </a:r>
            <a:r>
              <a:rPr lang="en-US" dirty="0" smtClean="0"/>
              <a:t>:NULL, </a:t>
            </a:r>
            <a:r>
              <a:rPr lang="en-US" dirty="0" err="1" smtClean="0"/>
              <a:t>cb</a:t>
            </a:r>
            <a:r>
              <a:rPr lang="en-US" dirty="0"/>
              <a:t>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2165"/>
      </p:ext>
    </p:extLst>
  </p:cSld>
  <p:clrMapOvr>
    <a:masterClrMapping/>
  </p:clrMapOvr>
  <p:transition xmlns:p14="http://schemas.microsoft.com/office/powerpoint/2010/main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LJdynamics</a:t>
            </a:r>
            <a:r>
              <a:rPr lang="en-US" dirty="0" smtClean="0"/>
              <a:t> -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710"/>
            <a:ext cx="8686800" cy="5413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600" dirty="0" smtClean="0">
                <a:latin typeface="Lucida Sans"/>
                <a:cs typeface="Lucida Sans"/>
              </a:rPr>
              <a:t>entry void run() {</a:t>
            </a:r>
          </a:p>
          <a:p>
            <a:pPr marL="0" indent="0">
              <a:buNone/>
            </a:pPr>
            <a:r>
              <a:rPr lang="en-US" sz="2600" dirty="0">
                <a:latin typeface="Lucida Sans"/>
                <a:cs typeface="Lucida Sans"/>
              </a:rPr>
              <a:t> </a:t>
            </a:r>
            <a:r>
              <a:rPr lang="en-US" sz="2600" dirty="0" smtClean="0">
                <a:latin typeface="Lucida Sans"/>
                <a:cs typeface="Lucida Sans"/>
              </a:rPr>
              <a:t>    for(step = 1; step &lt;= finalStepCount; step++) {</a:t>
            </a:r>
          </a:p>
          <a:p>
            <a:pPr marL="400050" lvl="1" indent="0">
              <a:buNone/>
            </a:pPr>
            <a:r>
              <a:rPr lang="en-US" sz="2200" dirty="0">
                <a:latin typeface="Lucida Sans"/>
                <a:cs typeface="Lucida Sans"/>
              </a:rPr>
              <a:t> </a:t>
            </a:r>
            <a:r>
              <a:rPr lang="en-US" sz="2200" dirty="0" smtClean="0">
                <a:latin typeface="Lucida Sans"/>
                <a:cs typeface="Lucida Sans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 if ( thisIndex.x1==thisIndex.x2 &amp;&amp;         			 </a:t>
            </a:r>
            <a:r>
              <a:rPr lang="en-US" sz="2200" dirty="0">
                <a:solidFill>
                  <a:schemeClr val="tx1"/>
                </a:solidFill>
                <a:latin typeface="Lucida Sans"/>
                <a:cs typeface="Lucida Sans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	 thisIndex.y1==thisIndex.y2 &amp;&amp;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		       thisIndex.z1==thisIndex.z2) 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        when calculateForces[step](ParticleData *data) 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Lucida Sans"/>
                <a:cs typeface="Lucida Sans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                serial{ selfInteract(data); }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  else {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	when calculateForces[step]   (ParticleData *data) 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Lucida Sans"/>
                <a:cs typeface="Lucida Sans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                   serial{ bufferedData = data; }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      when calculateForces[step](ParticleData *data) 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Lucida Sans"/>
                <a:cs typeface="Lucida Sans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                   serial{ interact(data); }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        }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Lucida Sans"/>
                <a:cs typeface="Lucida Sans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Lucida Sans"/>
                <a:cs typeface="Lucida Sans"/>
              </a:rPr>
              <a:t>}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Lucida Sans"/>
                <a:cs typeface="Lucida Sans"/>
              </a:rPr>
              <a:t> };</a:t>
            </a:r>
            <a:endParaRPr lang="en-US" sz="2600" dirty="0">
              <a:solidFill>
                <a:schemeClr val="tx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8821754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22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18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33400" y="1600200"/>
            <a:ext cx="2971800" cy="533400"/>
            <a:chOff x="533400" y="2971800"/>
            <a:chExt cx="2971800" cy="533400"/>
          </a:xfrm>
        </p:grpSpPr>
        <p:sp>
          <p:nvSpPr>
            <p:cNvPr id="15" name="Rectangle 14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3400" y="2209800"/>
            <a:ext cx="2971800" cy="533400"/>
            <a:chOff x="533400" y="2971800"/>
            <a:chExt cx="2971800" cy="533400"/>
          </a:xfrm>
        </p:grpSpPr>
        <p:sp>
          <p:nvSpPr>
            <p:cNvPr id="23" name="Rectangle 22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400" y="2819400"/>
            <a:ext cx="2971800" cy="533400"/>
            <a:chOff x="533400" y="2971800"/>
            <a:chExt cx="2971800" cy="533400"/>
          </a:xfrm>
        </p:grpSpPr>
        <p:sp>
          <p:nvSpPr>
            <p:cNvPr id="29" name="Rectangle 28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267200" y="2514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[1,0</a:t>
            </a:r>
            <a:r>
              <a:rPr lang="en-US" sz="1000" b="1" dirty="0">
                <a:solidFill>
                  <a:srgbClr val="262626"/>
                </a:solidFill>
              </a:rPr>
              <a:t>] 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[1,1]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[1,0</a:t>
            </a:r>
            <a:r>
              <a:rPr lang="en-US" sz="1000" b="1" dirty="0">
                <a:solidFill>
                  <a:srgbClr val="262626"/>
                </a:solidFill>
              </a:rPr>
              <a:t>]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05400" y="2514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[1,1]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[1,2]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[2,1]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943600" y="2514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[1,2]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[1,3]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[3,2]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81800" y="2514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[1,3]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[1,4]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[4,3]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67200" y="1752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C[0,0] +=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A[0,0]*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B[0,0]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05400" y="1752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C[</a:t>
            </a:r>
            <a:r>
              <a:rPr lang="en-US" sz="1000" b="1" dirty="0" smtClean="0">
                <a:solidFill>
                  <a:srgbClr val="262626"/>
                </a:solidFill>
              </a:rPr>
              <a:t>0,1]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A[</a:t>
            </a:r>
            <a:r>
              <a:rPr lang="en-US" sz="1000" b="1" dirty="0" smtClean="0">
                <a:solidFill>
                  <a:srgbClr val="262626"/>
                </a:solidFill>
              </a:rPr>
              <a:t>0,1]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[1,1]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943600" y="1752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C[</a:t>
            </a:r>
            <a:r>
              <a:rPr lang="en-US" sz="1000" b="1" dirty="0" smtClean="0">
                <a:solidFill>
                  <a:srgbClr val="262626"/>
                </a:solidFill>
              </a:rPr>
              <a:t>0,2]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A[</a:t>
            </a:r>
            <a:r>
              <a:rPr lang="en-US" sz="1000" b="1" dirty="0" smtClean="0">
                <a:solidFill>
                  <a:srgbClr val="262626"/>
                </a:solidFill>
              </a:rPr>
              <a:t>0,2]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[2,2]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81800" y="1752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C[</a:t>
            </a:r>
            <a:r>
              <a:rPr lang="en-US" sz="1000" b="1" dirty="0" smtClean="0">
                <a:solidFill>
                  <a:srgbClr val="262626"/>
                </a:solidFill>
              </a:rPr>
              <a:t>0,3]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A[</a:t>
            </a:r>
            <a:r>
              <a:rPr lang="en-US" sz="1000" b="1" dirty="0" smtClean="0">
                <a:solidFill>
                  <a:srgbClr val="262626"/>
                </a:solidFill>
              </a:rPr>
              <a:t>0,3]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[3,3]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267200" y="3276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[2,0</a:t>
            </a:r>
            <a:r>
              <a:rPr lang="en-US" sz="1000" b="1" dirty="0">
                <a:solidFill>
                  <a:srgbClr val="262626"/>
                </a:solidFill>
              </a:rPr>
              <a:t>] 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</a:t>
            </a:r>
            <a:r>
              <a:rPr lang="en-US" sz="1000" b="1" dirty="0">
                <a:solidFill>
                  <a:srgbClr val="262626"/>
                </a:solidFill>
              </a:rPr>
              <a:t>2</a:t>
            </a:r>
            <a:r>
              <a:rPr lang="en-US" sz="1000" b="1" dirty="0" smtClean="0">
                <a:solidFill>
                  <a:srgbClr val="262626"/>
                </a:solidFill>
              </a:rPr>
              <a:t>,2]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[2,0</a:t>
            </a:r>
            <a:r>
              <a:rPr lang="en-US" sz="1000" b="1" dirty="0">
                <a:solidFill>
                  <a:srgbClr val="262626"/>
                </a:solidFill>
              </a:rPr>
              <a:t>]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105400" y="3276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[2,1]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[2,3]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[3,1]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943600" y="3276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[2,2]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[2,4]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[4,2]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20000" y="3276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chemeClr val="tx1"/>
                </a:solidFill>
              </a:rPr>
              <a:t>C</a:t>
            </a:r>
            <a:r>
              <a:rPr lang="en-US" sz="1000" b="1" dirty="0" smtClean="0">
                <a:solidFill>
                  <a:schemeClr val="tx1"/>
                </a:solidFill>
              </a:rPr>
              <a:t>[2,4] </a:t>
            </a:r>
            <a:r>
              <a:rPr lang="en-US" sz="1000" b="1" dirty="0">
                <a:solidFill>
                  <a:schemeClr val="tx1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[2,1]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[1,4]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267200" y="4038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[3,0</a:t>
            </a:r>
            <a:r>
              <a:rPr lang="en-US" sz="1000" b="1" dirty="0">
                <a:solidFill>
                  <a:srgbClr val="262626"/>
                </a:solidFill>
              </a:rPr>
              <a:t>] 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[3,3]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[3,0</a:t>
            </a:r>
            <a:r>
              <a:rPr lang="en-US" sz="1000" b="1" dirty="0">
                <a:solidFill>
                  <a:srgbClr val="262626"/>
                </a:solidFill>
              </a:rPr>
              <a:t>]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105400" y="4038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[3,1]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[3,4]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[4,1]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43600" y="4038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[3,2] +=</a:t>
            </a:r>
            <a:endParaRPr lang="en-US" sz="1000" b="1" dirty="0">
              <a:solidFill>
                <a:srgbClr val="262626"/>
              </a:solidFill>
            </a:endParaRP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[3,0</a:t>
            </a:r>
            <a:r>
              <a:rPr lang="en-US" sz="1000" b="1" dirty="0">
                <a:solidFill>
                  <a:srgbClr val="262626"/>
                </a:solidFill>
              </a:rPr>
              <a:t>]*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B[</a:t>
            </a:r>
            <a:r>
              <a:rPr lang="en-US" sz="1000" b="1" dirty="0" smtClean="0">
                <a:solidFill>
                  <a:srgbClr val="262626"/>
                </a:solidFill>
              </a:rPr>
              <a:t>0,2]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81800" y="4038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[3,3]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[3,1]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[1,3]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67200" y="4800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[4,0</a:t>
            </a:r>
            <a:r>
              <a:rPr lang="en-US" sz="1000" b="1" dirty="0">
                <a:solidFill>
                  <a:srgbClr val="262626"/>
                </a:solidFill>
              </a:rPr>
              <a:t>] 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[4,4]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[4,0</a:t>
            </a:r>
            <a:r>
              <a:rPr lang="en-US" sz="1000" b="1" dirty="0">
                <a:solidFill>
                  <a:srgbClr val="262626"/>
                </a:solidFill>
              </a:rPr>
              <a:t>]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105400" y="4800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[4,1]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[4,0</a:t>
            </a:r>
            <a:r>
              <a:rPr lang="en-US" sz="1000" b="1" dirty="0">
                <a:solidFill>
                  <a:srgbClr val="262626"/>
                </a:solidFill>
              </a:rPr>
              <a:t>]*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B[</a:t>
            </a:r>
            <a:r>
              <a:rPr lang="en-US" sz="1000" b="1" dirty="0" smtClean="0">
                <a:solidFill>
                  <a:srgbClr val="262626"/>
                </a:solidFill>
              </a:rPr>
              <a:t>0,1]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943600" y="4800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[4,2]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[4,1]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[1,2]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781800" y="4800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[4,3]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[4,2]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[2,3]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20000" y="4800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C</a:t>
            </a:r>
            <a:r>
              <a:rPr lang="en-US" sz="1000" b="1" dirty="0" smtClean="0">
                <a:solidFill>
                  <a:srgbClr val="262626"/>
                </a:solidFill>
              </a:rPr>
              <a:t>[4,4] </a:t>
            </a:r>
            <a:r>
              <a:rPr lang="en-US" sz="1000" b="1" dirty="0">
                <a:solidFill>
                  <a:srgbClr val="262626"/>
                </a:solidFill>
              </a:rPr>
              <a:t>+=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A</a:t>
            </a:r>
            <a:r>
              <a:rPr lang="en-US" sz="1000" b="1" dirty="0" smtClean="0">
                <a:solidFill>
                  <a:srgbClr val="262626"/>
                </a:solidFill>
              </a:rPr>
              <a:t>[4,3]</a:t>
            </a:r>
            <a:r>
              <a:rPr lang="en-US" sz="1000" b="1" dirty="0">
                <a:solidFill>
                  <a:srgbClr val="262626"/>
                </a:solidFill>
              </a:rPr>
              <a:t>*</a:t>
            </a:r>
          </a:p>
          <a:p>
            <a:pPr lvl="0" algn="ctr"/>
            <a:r>
              <a:rPr lang="en-US" sz="1000" b="1" dirty="0">
                <a:solidFill>
                  <a:srgbClr val="262626"/>
                </a:solidFill>
              </a:rPr>
              <a:t>B</a:t>
            </a:r>
            <a:r>
              <a:rPr lang="en-US" sz="1000" b="1" dirty="0" smtClean="0">
                <a:solidFill>
                  <a:srgbClr val="262626"/>
                </a:solidFill>
              </a:rPr>
              <a:t>[3,4]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76400"/>
            <a:ext cx="4572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248400" y="533400"/>
            <a:ext cx="5334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560" y="4648200"/>
            <a:ext cx="42164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1430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7526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</a:t>
            </a:r>
            <a:r>
              <a:rPr lang="en-US" sz="1200" dirty="0" smtClean="0">
                <a:solidFill>
                  <a:schemeClr val="accent3"/>
                </a:solidFill>
              </a:rPr>
              <a:t>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3622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971800" y="3810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334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334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3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34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4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430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7526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3622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718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1430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7526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362200" y="28194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1430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1430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7526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3622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718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3622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971800" y="16002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7526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971800" y="22098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1430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17526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3622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9718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334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1430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17526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3622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80"/>
          <p:cNvGrpSpPr/>
          <p:nvPr/>
        </p:nvGrpSpPr>
        <p:grpSpPr>
          <a:xfrm>
            <a:off x="533400" y="4953000"/>
            <a:ext cx="2971800" cy="533400"/>
            <a:chOff x="533400" y="2971800"/>
            <a:chExt cx="2971800" cy="533400"/>
          </a:xfrm>
        </p:grpSpPr>
        <p:sp>
          <p:nvSpPr>
            <p:cNvPr id="182" name="Rectangle 181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33400" y="5562600"/>
            <a:ext cx="2971800" cy="533400"/>
            <a:chOff x="533400" y="2971800"/>
            <a:chExt cx="2971800" cy="533400"/>
          </a:xfrm>
        </p:grpSpPr>
        <p:sp>
          <p:nvSpPr>
            <p:cNvPr id="188" name="Rectangle 187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533400" y="6172200"/>
            <a:ext cx="2971800" cy="533400"/>
            <a:chOff x="533400" y="2971800"/>
            <a:chExt cx="2971800" cy="533400"/>
          </a:xfrm>
        </p:grpSpPr>
        <p:sp>
          <p:nvSpPr>
            <p:cNvPr id="194" name="Rectangle 193"/>
            <p:cNvSpPr/>
            <p:nvPr/>
          </p:nvSpPr>
          <p:spPr>
            <a:xfrm>
              <a:off x="5334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430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7526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3622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71800" y="2971800"/>
              <a:ext cx="533400" cy="5334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Rectangle 198"/>
          <p:cNvSpPr/>
          <p:nvPr/>
        </p:nvSpPr>
        <p:spPr>
          <a:xfrm>
            <a:off x="11430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7526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3622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971800" y="37338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0,4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334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334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3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334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4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1430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7526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3622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9718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1430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7526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362200" y="61722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4,3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1430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1430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2,1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7526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22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9718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1,4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3622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971800" y="49530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2,4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7526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3,2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971800" y="55626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3,4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7620000" y="1752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C[0,4] +=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A[0,4]*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B[4,4]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620000" y="2514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C[1,4] +=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A[1,0]*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B[0,4]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781800" y="3276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C[2,3] +=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A[2,0]*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B[0,3]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7620000" y="4038600"/>
            <a:ext cx="76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C[3,4] +=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A[3,2]*</a:t>
            </a:r>
            <a:endParaRPr lang="en-US" sz="1000" b="1" dirty="0">
              <a:solidFill>
                <a:srgbClr val="262626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262626"/>
                </a:solidFill>
              </a:rPr>
              <a:t>B[2,4]</a:t>
            </a:r>
            <a:endParaRPr lang="en-US" sz="1000" b="1" dirty="0">
              <a:solidFill>
                <a:srgbClr val="262626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33400" y="990600"/>
            <a:ext cx="533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1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33400" y="4343400"/>
            <a:ext cx="533400" cy="53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Times"/>
                <a:cs typeface="Times"/>
              </a:rPr>
              <a:t>1</a:t>
            </a:r>
            <a:r>
              <a:rPr lang="en-US" sz="1200" dirty="0" smtClean="0">
                <a:solidFill>
                  <a:schemeClr val="accent3"/>
                </a:solidFill>
                <a:latin typeface="Times"/>
                <a:cs typeface="Times"/>
              </a:rPr>
              <a:t>,0</a:t>
            </a:r>
            <a:endParaRPr lang="en-US" sz="1200" dirty="0">
              <a:solidFill>
                <a:schemeClr val="accent3"/>
              </a:solidFill>
            </a:endParaRPr>
          </a:p>
        </p:txBody>
      </p:sp>
      <p:cxnSp>
        <p:nvCxnSpPr>
          <p:cNvPr id="240" name="Straight Arrow Connector 239"/>
          <p:cNvCxnSpPr>
            <a:stCxn id="9" idx="3"/>
            <a:endCxn id="68" idx="0"/>
          </p:cNvCxnSpPr>
          <p:nvPr/>
        </p:nvCxnSpPr>
        <p:spPr>
          <a:xfrm>
            <a:off x="3505200" y="1257300"/>
            <a:ext cx="3657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114" idx="3"/>
          </p:cNvCxnSpPr>
          <p:nvPr/>
        </p:nvCxnSpPr>
        <p:spPr>
          <a:xfrm>
            <a:off x="2895600" y="1257300"/>
            <a:ext cx="33528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113" idx="3"/>
            <a:endCxn id="65" idx="0"/>
          </p:cNvCxnSpPr>
          <p:nvPr/>
        </p:nvCxnSpPr>
        <p:spPr>
          <a:xfrm>
            <a:off x="2286000" y="1257300"/>
            <a:ext cx="32004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04" idx="3"/>
            <a:endCxn id="64" idx="0"/>
          </p:cNvCxnSpPr>
          <p:nvPr/>
        </p:nvCxnSpPr>
        <p:spPr>
          <a:xfrm>
            <a:off x="1676400" y="1257300"/>
            <a:ext cx="29718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/>
          <p:nvPr/>
        </p:nvCxnSpPr>
        <p:spPr>
          <a:xfrm>
            <a:off x="762000" y="1066800"/>
            <a:ext cx="6934200" cy="1447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27" idx="3"/>
            <a:endCxn id="64" idx="1"/>
          </p:cNvCxnSpPr>
          <p:nvPr/>
        </p:nvCxnSpPr>
        <p:spPr>
          <a:xfrm flipV="1">
            <a:off x="1066800" y="2857500"/>
            <a:ext cx="3200400" cy="1752600"/>
          </a:xfrm>
          <a:prstGeom prst="straightConnector1">
            <a:avLst/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183" idx="3"/>
            <a:endCxn id="65" idx="1"/>
          </p:cNvCxnSpPr>
          <p:nvPr/>
        </p:nvCxnSpPr>
        <p:spPr>
          <a:xfrm flipV="1">
            <a:off x="1676400" y="2857500"/>
            <a:ext cx="3429000" cy="2362200"/>
          </a:xfrm>
          <a:prstGeom prst="straightConnector1">
            <a:avLst/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20" idx="3"/>
            <a:endCxn id="66" idx="1"/>
          </p:cNvCxnSpPr>
          <p:nvPr/>
        </p:nvCxnSpPr>
        <p:spPr>
          <a:xfrm flipV="1">
            <a:off x="2286000" y="2857500"/>
            <a:ext cx="3657600" cy="2971800"/>
          </a:xfrm>
          <a:prstGeom prst="straightConnector1">
            <a:avLst/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12" idx="3"/>
            <a:endCxn id="68" idx="1"/>
          </p:cNvCxnSpPr>
          <p:nvPr/>
        </p:nvCxnSpPr>
        <p:spPr>
          <a:xfrm flipV="1">
            <a:off x="2895600" y="2857500"/>
            <a:ext cx="3886200" cy="3581400"/>
          </a:xfrm>
          <a:prstGeom prst="straightConnector1">
            <a:avLst/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/>
          <p:cNvCxnSpPr>
            <a:endCxn id="223" idx="3"/>
          </p:cNvCxnSpPr>
          <p:nvPr/>
        </p:nvCxnSpPr>
        <p:spPr>
          <a:xfrm flipV="1">
            <a:off x="3505200" y="2857500"/>
            <a:ext cx="4876800" cy="1104900"/>
          </a:xfrm>
          <a:prstGeom prst="bentConnector3">
            <a:avLst>
              <a:gd name="adj1" fmla="val 104688"/>
            </a:avLst>
          </a:prstGeom>
          <a:ln>
            <a:solidFill>
              <a:srgbClr val="93A2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13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Matrix Multiply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0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604" y="221218"/>
            <a:ext cx="2057400" cy="27432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6038" y="3295650"/>
            <a:ext cx="2057400" cy="27432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86038" y="221218"/>
            <a:ext cx="2057400" cy="2743200"/>
            <a:chOff x="2447925" y="485775"/>
            <a:chExt cx="5486400" cy="5486400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937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604" y="221218"/>
            <a:ext cx="2057400" cy="27432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6038" y="3295650"/>
            <a:ext cx="2057400" cy="27432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86038" y="221218"/>
            <a:ext cx="2057400" cy="2743200"/>
            <a:chOff x="2447925" y="485775"/>
            <a:chExt cx="5486400" cy="5486400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93508" y="192643"/>
            <a:ext cx="370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C[0,0]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= 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45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604" y="221218"/>
            <a:ext cx="2057400" cy="27432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6038" y="3295650"/>
            <a:ext cx="2057400" cy="27432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86038" y="221218"/>
            <a:ext cx="2057400" cy="2743200"/>
            <a:chOff x="2447925" y="485775"/>
            <a:chExt cx="5486400" cy="5486400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93508" y="192643"/>
            <a:ext cx="370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C</a:t>
            </a: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[</a:t>
            </a:r>
            <a:r>
              <a:rPr lang="en-US" sz="1600" dirty="0">
                <a:solidFill>
                  <a:srgbClr val="37A76F">
                    <a:lumMod val="75000"/>
                  </a:srgbClr>
                </a:solidFill>
                <a:latin typeface="Calibri"/>
              </a:rPr>
              <a:t>0</a:t>
            </a: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,0]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= 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A[0,0]*B[0,0]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69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604" y="221218"/>
            <a:ext cx="2057400" cy="2743200"/>
            <a:chOff x="2447925" y="485775"/>
            <a:chExt cx="5486400" cy="5486400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A(2,2)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6038" y="3295650"/>
            <a:ext cx="2057400" cy="2743200"/>
            <a:chOff x="2447925" y="485775"/>
            <a:chExt cx="5486400" cy="5486400"/>
          </a:xfrm>
        </p:grpSpPr>
        <p:sp>
          <p:nvSpPr>
            <p:cNvPr id="15" name="Rectangle 14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B(0,1)</a:t>
              </a: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B(2,2)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86038" y="221218"/>
            <a:ext cx="2057400" cy="2743200"/>
            <a:chOff x="2447925" y="485775"/>
            <a:chExt cx="5486400" cy="5486400"/>
          </a:xfrm>
        </p:grpSpPr>
        <p:sp>
          <p:nvSpPr>
            <p:cNvPr id="26" name="Rectangle 25"/>
            <p:cNvSpPr>
              <a:spLocks/>
            </p:cNvSpPr>
            <p:nvPr/>
          </p:nvSpPr>
          <p:spPr>
            <a:xfrm>
              <a:off x="2447925" y="485775"/>
              <a:ext cx="5486400" cy="548640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447925" y="485775"/>
              <a:ext cx="1828800" cy="1828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67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6105525" y="4857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C(0,2)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24479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2767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6105525" y="23145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C(1,2)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24479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C(2,0)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42767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C(2,1)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6105525" y="4143375"/>
              <a:ext cx="1828800" cy="18288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C(2,2)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193508" y="192643"/>
            <a:ext cx="370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C</a:t>
            </a: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[</a:t>
            </a:r>
            <a:r>
              <a:rPr lang="en-US" sz="1600" dirty="0">
                <a:solidFill>
                  <a:srgbClr val="37A76F">
                    <a:lumMod val="75000"/>
                  </a:srgbClr>
                </a:solidFill>
                <a:latin typeface="Calibri"/>
              </a:rPr>
              <a:t>0</a:t>
            </a:r>
            <a:r>
              <a:rPr lang="en-US" sz="1600" dirty="0" smtClean="0">
                <a:solidFill>
                  <a:srgbClr val="37A76F">
                    <a:lumMod val="75000"/>
                  </a:srgbClr>
                </a:solidFill>
                <a:latin typeface="Calibri"/>
              </a:rPr>
              <a:t>,0]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= 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A[0,0]*B[0,0]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 dirty="0" smtClean="0">
                <a:solidFill>
                  <a:srgbClr val="FF9900"/>
                </a:solidFill>
                <a:latin typeface="Calibri"/>
              </a:rPr>
              <a:t>A[0,1]*B[1,0]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11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59226</TotalTime>
  <Words>3783</Words>
  <Application>Microsoft Macintosh PowerPoint</Application>
  <PresentationFormat>On-screen Show (4:3)</PresentationFormat>
  <Paragraphs>796</Paragraphs>
  <Slides>34</Slides>
  <Notes>6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pplpreso</vt:lpstr>
      <vt:lpstr>Retrospect</vt:lpstr>
      <vt:lpstr>Matrix Multiplication</vt:lpstr>
      <vt:lpstr>Cannon’s Matrix Multiplication Algorithm </vt:lpstr>
      <vt:lpstr>Cannon’s Matrix Multiplication Algorithm </vt:lpstr>
      <vt:lpstr>PowerPoint Presentation</vt:lpstr>
      <vt:lpstr>Regular Matrix Multiply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Cannon’s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matmul.ci file: M*M matrices</vt:lpstr>
      <vt:lpstr>matmul.ci file contd.</vt:lpstr>
      <vt:lpstr>matmul.C file: Main chare</vt:lpstr>
      <vt:lpstr>matmul.C file: Block array</vt:lpstr>
      <vt:lpstr>Molecular Dynamics</vt:lpstr>
      <vt:lpstr>Lennart-Jones Dynamics</vt:lpstr>
      <vt:lpstr>Spatial Decomposition Via Charm</vt:lpstr>
      <vt:lpstr> </vt:lpstr>
      <vt:lpstr>Parallelization Using Charm++</vt:lpstr>
      <vt:lpstr>Expressing in Charm++</vt:lpstr>
      <vt:lpstr>LJdynamics – Main chare</vt:lpstr>
      <vt:lpstr>LJdynamics - Cell</vt:lpstr>
      <vt:lpstr>LJdynamics - Pair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Bilge Acun</cp:lastModifiedBy>
  <cp:revision>450</cp:revision>
  <dcterms:created xsi:type="dcterms:W3CDTF">2002-10-12T14:08:56Z</dcterms:created>
  <dcterms:modified xsi:type="dcterms:W3CDTF">2014-09-16T16:13:21Z</dcterms:modified>
</cp:coreProperties>
</file>