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9"/>
  </p:notesMasterIdLst>
  <p:handoutMasterIdLst>
    <p:handoutMasterId r:id="rId20"/>
  </p:handoutMasterIdLst>
  <p:sldIdLst>
    <p:sldId id="293" r:id="rId2"/>
    <p:sldId id="292" r:id="rId3"/>
    <p:sldId id="299" r:id="rId4"/>
    <p:sldId id="295" r:id="rId5"/>
    <p:sldId id="305" r:id="rId6"/>
    <p:sldId id="300" r:id="rId7"/>
    <p:sldId id="301" r:id="rId8"/>
    <p:sldId id="302" r:id="rId9"/>
    <p:sldId id="306" r:id="rId10"/>
    <p:sldId id="304" r:id="rId11"/>
    <p:sldId id="311" r:id="rId12"/>
    <p:sldId id="312" r:id="rId13"/>
    <p:sldId id="313" r:id="rId14"/>
    <p:sldId id="315" r:id="rId15"/>
    <p:sldId id="314" r:id="rId16"/>
    <p:sldId id="307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02" d="100"/>
          <a:sy n="102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9127"/>
            <a:ext cx="8229600" cy="2279095"/>
          </a:xfrm>
        </p:spPr>
        <p:txBody>
          <a:bodyPr/>
          <a:lstStyle/>
          <a:p>
            <a:r>
              <a:rPr lang="en-US" dirty="0"/>
              <a:t>Certain “special” object </a:t>
            </a:r>
            <a:r>
              <a:rPr lang="en-US" i="1" dirty="0"/>
              <a:t>instances</a:t>
            </a:r>
            <a:r>
              <a:rPr lang="en-US" dirty="0"/>
              <a:t>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78940"/>
            <a:ext cx="8229600" cy="1430676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915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033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84869" y="1808193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2119" y="1808193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0119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61534" y="2546678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1994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661494" y="2546678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0945" y="1153272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83409" y="80198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741037" y="116214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04957" y="98206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2271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38136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76947" y="337880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12731" y="355888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71863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89544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727" y="1217275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BFF1-5948-B24D-80C9-2DF4EAC42A4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</a:t>
            </a:r>
            <a:r>
              <a:rPr lang="en-US" dirty="0" smtClean="0"/>
              <a:t>Methods: Entry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9127"/>
            <a:ext cx="8229600" cy="2279095"/>
          </a:xfrm>
        </p:spPr>
        <p:txBody>
          <a:bodyPr>
            <a:normAutofit/>
          </a:bodyPr>
          <a:lstStyle/>
          <a:p>
            <a:r>
              <a:rPr lang="en-US" dirty="0"/>
              <a:t>How can objects communicate across address spaces?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a sequential object-oriented language, an object’s reference </a:t>
            </a:r>
            <a:r>
              <a:rPr lang="en-US" dirty="0" smtClean="0"/>
              <a:t>is used </a:t>
            </a:r>
            <a:r>
              <a:rPr lang="en-US" dirty="0"/>
              <a:t>to invoke a method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parallel space, this is a handle that is location transparent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invocation becomes an act of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678939"/>
            <a:ext cx="9144000" cy="2081768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4134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1752" y="1994352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3579" y="1937409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5894" y="295368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78023" y="2822839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82825" y="308970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16470" y="2822839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3597" y="1217275"/>
            <a:ext cx="35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026353" y="2270515"/>
            <a:ext cx="1214987" cy="2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>
          <a:xfrm>
            <a:off x="943002" y="2465791"/>
            <a:ext cx="596243" cy="56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</p:cNvCxnSpPr>
          <p:nvPr/>
        </p:nvCxnSpPr>
        <p:spPr>
          <a:xfrm flipV="1">
            <a:off x="2025047" y="2292083"/>
            <a:ext cx="2306705" cy="93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4900905" y="2213572"/>
            <a:ext cx="1842674" cy="5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5"/>
          </p:cNvCxnSpPr>
          <p:nvPr/>
        </p:nvCxnSpPr>
        <p:spPr>
          <a:xfrm flipH="1" flipV="1">
            <a:off x="7229381" y="2408848"/>
            <a:ext cx="1070440" cy="49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2"/>
          </p:cNvCxnSpPr>
          <p:nvPr/>
        </p:nvCxnSpPr>
        <p:spPr>
          <a:xfrm>
            <a:off x="3963825" y="3294278"/>
            <a:ext cx="1719000" cy="71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92" y="1857648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F.m4()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092" y="2408848"/>
            <a:ext cx="77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777" y="210123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E.m3()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6579" y="18250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E.m1()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754" y="2269262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G.m2()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8751" y="2903725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FA7-76E5-5C42-96A4-1F7331433C84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Method-Driven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8457"/>
            <a:ext cx="8229600" cy="1959764"/>
          </a:xfrm>
        </p:spPr>
        <p:txBody>
          <a:bodyPr/>
          <a:lstStyle/>
          <a:p>
            <a:r>
              <a:rPr lang="en-US" dirty="0"/>
              <a:t>What happens if an object waits for a return value from a method invocation?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correctness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8128"/>
            <a:ext cx="8272272" cy="19648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C538-CB0C-6042-B4CC-A78E872CA4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Design Principle: Do not wait for remote </a:t>
            </a:r>
            <a:r>
              <a:rPr lang="en-US" sz="3600" dirty="0" smtClean="0"/>
              <a:t>completion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8457"/>
            <a:ext cx="8229600" cy="1959764"/>
          </a:xfrm>
        </p:spPr>
        <p:txBody>
          <a:bodyPr/>
          <a:lstStyle/>
          <a:p>
            <a:r>
              <a:rPr lang="en-US" dirty="0"/>
              <a:t>Hence, method invocations should be </a:t>
            </a:r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return values </a:t>
            </a:r>
          </a:p>
          <a:p>
            <a:r>
              <a:rPr lang="en-US" dirty="0"/>
              <a:t>Computations are driven by the incoming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Initiated </a:t>
            </a:r>
            <a:r>
              <a:rPr lang="en-US" dirty="0"/>
              <a:t>by the sender or method caller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7" y="1663699"/>
            <a:ext cx="8195893" cy="19467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B4B2-2C7B-074B-B68B-552850FF2C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Jacobi reduction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5" y="950808"/>
            <a:ext cx="7395028" cy="55300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7B7B-D7FD-4D4E-90EF-E4394C25BA2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1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Natural Units of Sequential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3798317" cy="5455810"/>
          </a:xfrm>
        </p:spPr>
        <p:txBody>
          <a:bodyPr>
            <a:normAutofit fontScale="92500"/>
          </a:bodyPr>
          <a:lstStyle/>
          <a:p>
            <a:r>
              <a:rPr lang="en-US" dirty="0"/>
              <a:t>Methods still have the same sequential semantics</a:t>
            </a:r>
          </a:p>
          <a:p>
            <a:pPr lvl="1"/>
            <a:r>
              <a:rPr lang="en-US" dirty="0" smtClean="0"/>
              <a:t>Atomicity</a:t>
            </a:r>
            <a:r>
              <a:rPr lang="en-US" dirty="0"/>
              <a:t>: methods do not execute in parallel</a:t>
            </a:r>
          </a:p>
          <a:p>
            <a:r>
              <a:rPr lang="en-US" dirty="0"/>
              <a:t>Methods cannot be interrupted or preempted</a:t>
            </a:r>
          </a:p>
          <a:p>
            <a:r>
              <a:rPr lang="en-US" dirty="0"/>
              <a:t>Methods interact and update state of an object in the same way</a:t>
            </a:r>
          </a:p>
          <a:p>
            <a:r>
              <a:rPr lang="en-US" dirty="0"/>
              <a:t>Method sequencing is what changes from sequential computation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1222" b="-21222"/>
          <a:stretch>
            <a:fillRect/>
          </a:stretch>
        </p:blipFill>
        <p:spPr>
          <a:xfrm>
            <a:off x="4255517" y="935846"/>
            <a:ext cx="4431283" cy="54558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AE3-D499-5C4D-BB64-5FC5F114D78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082"/>
            <a:ext cx="8229600" cy="3046854"/>
          </a:xfrm>
        </p:spPr>
        <p:txBody>
          <a:bodyPr/>
          <a:lstStyle/>
          <a:p>
            <a:r>
              <a:rPr lang="en-US" dirty="0"/>
              <a:t>Several objects live on a single </a:t>
            </a:r>
            <a:r>
              <a:rPr lang="en-US" i="1" dirty="0"/>
              <a:t>PE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now, think of it as a core (or just “processor”)</a:t>
            </a:r>
          </a:p>
          <a:p>
            <a:r>
              <a:rPr lang="en-US" dirty="0"/>
              <a:t>As a result,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invocations directed at objects on that processor will have to be stored in a pool,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user-level scheduler will select one invocation from the queue and runs it to completion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 is the entity that has one scheduler instance associated with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34" y="3892936"/>
            <a:ext cx="4766279" cy="252160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968F-93A4-C84C-9FC0-6F1C4806BE33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082"/>
            <a:ext cx="8229600" cy="2177073"/>
          </a:xfrm>
        </p:spPr>
        <p:txBody>
          <a:bodyPr/>
          <a:lstStyle/>
          <a:p>
            <a:r>
              <a:rPr lang="en-US" dirty="0"/>
              <a:t>Execution is </a:t>
            </a:r>
            <a:r>
              <a:rPr lang="en-US" dirty="0" smtClean="0"/>
              <a:t>triggered </a:t>
            </a:r>
            <a:r>
              <a:rPr lang="en-US" dirty="0"/>
              <a:t>by availability of a “message” (a method invocation)</a:t>
            </a:r>
          </a:p>
          <a:p>
            <a:r>
              <a:rPr lang="en-US" dirty="0"/>
              <a:t>When an entry method executes,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may generate messages for other objects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RTS deposits them in the message Q on the target 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28" y="3166263"/>
            <a:ext cx="5497383" cy="290840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9C1C-6727-C344-B1D9-5F6CCC13E6A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manual.html</a:t>
            </a:r>
            <a:r>
              <a:rPr lang="en-US" sz="2100" dirty="0"/>
              <a:t> 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A.html</a:t>
            </a:r>
            <a:r>
              <a:rPr lang="en-US" sz="2100" dirty="0"/>
              <a:t> </a:t>
            </a:r>
          </a:p>
          <a:p>
            <a:pPr algn="ctr"/>
            <a:endParaRPr 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B537-EEC6-A84A-9C51-603D8E7685E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A094-9275-C84D-84D4-E4C2DFD8E1D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per core 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4983-29CA-804F-B0C2-861AD8815D43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Mira’: 786,432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  <a:p>
            <a:endParaRPr lang="en-US" sz="2400" dirty="0"/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11623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878-E4FC-4B4F-8757-96654B5071D4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Consequences: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481D-820C-BD47-8A20-F66B1E586D0A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r>
              <a:rPr lang="en-US" dirty="0"/>
              <a:t>Library</a:t>
            </a:r>
          </a:p>
          <a:p>
            <a:r>
              <a:rPr lang="en-US" dirty="0"/>
              <a:t>Communication primitives</a:t>
            </a:r>
          </a:p>
          <a:p>
            <a:r>
              <a:rPr lang="en-US" dirty="0"/>
              <a:t>MPI does not directly support automated resource management (e.g. load balancing, fault tolerance,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3A6-73AF-3C4A-BF08-3ECAB60FC972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23977"/>
            <a:ext cx="9144000" cy="6155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100" baseline="30000" dirty="0">
                <a:latin typeface="Times New Roman"/>
                <a:cs typeface="Times New Roman"/>
              </a:rPr>
              <a:t>Charm++ builds upon a proven approach: objects</a:t>
            </a:r>
            <a:endParaRPr lang="en-US" sz="51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445-942B-3D4F-9A75-1806446203C4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8229600" cy="21251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224377"/>
            <a:ext cx="822960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3076489"/>
            <a:ext cx="8229600" cy="1986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DE58-EB0D-8D49-81F3-C834FB63B2FF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15503</TotalTime>
  <Words>1054</Words>
  <Application>Microsoft Macintosh PowerPoint</Application>
  <PresentationFormat>On-screen Show (4:3)</PresentationFormat>
  <Paragraphs>208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Programming with Parallel Migratable Objects</vt:lpstr>
      <vt:lpstr>PowerPoint Presentation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PowerPoint Presentation</vt:lpstr>
      <vt:lpstr>Stuff you already know  Benefits of Object-based code </vt:lpstr>
      <vt:lpstr>Globally-Visible Objects: Chares and Proxies</vt:lpstr>
      <vt:lpstr>Globally-Visible Methods: Entry Methods</vt:lpstr>
      <vt:lpstr>Method-Driven Asynchronous Communication</vt:lpstr>
      <vt:lpstr>Design Principle: Do not wait for remote completion</vt:lpstr>
      <vt:lpstr>For example, a Jacobi reduction</vt:lpstr>
      <vt:lpstr>Methods: Natural Units of Sequential Computation</vt:lpstr>
      <vt:lpstr>The Execution Model</vt:lpstr>
      <vt:lpstr>The Execution Model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265</cp:revision>
  <dcterms:created xsi:type="dcterms:W3CDTF">2014-08-04T16:19:24Z</dcterms:created>
  <dcterms:modified xsi:type="dcterms:W3CDTF">2014-09-09T19:51:13Z</dcterms:modified>
</cp:coreProperties>
</file>