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9"/>
  </p:notesMasterIdLst>
  <p:handoutMasterIdLst>
    <p:handoutMasterId r:id="rId20"/>
  </p:handoutMasterIdLst>
  <p:sldIdLst>
    <p:sldId id="948" r:id="rId2"/>
    <p:sldId id="953" r:id="rId3"/>
    <p:sldId id="954" r:id="rId4"/>
    <p:sldId id="955" r:id="rId5"/>
    <p:sldId id="951" r:id="rId6"/>
    <p:sldId id="952" r:id="rId7"/>
    <p:sldId id="949" r:id="rId8"/>
    <p:sldId id="950" r:id="rId9"/>
    <p:sldId id="934" r:id="rId10"/>
    <p:sldId id="943" r:id="rId11"/>
    <p:sldId id="936" r:id="rId12"/>
    <p:sldId id="937" r:id="rId13"/>
    <p:sldId id="884" r:id="rId14"/>
    <p:sldId id="944" r:id="rId15"/>
    <p:sldId id="945" r:id="rId16"/>
    <p:sldId id="946" r:id="rId17"/>
    <p:sldId id="94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94743" autoAdjust="0"/>
  </p:normalViewPr>
  <p:slideViewPr>
    <p:cSldViewPr>
      <p:cViewPr>
        <p:scale>
          <a:sx n="103" d="100"/>
          <a:sy n="103" d="100"/>
        </p:scale>
        <p:origin x="-9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9/19/13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110C6-42E6-C249-AB93-39D6DA2064F9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7C6FB-E2F0-434B-8B69-F6C1C8DB6F45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E85A71-1CC0-5A44-BBFE-D44CF2B0ECEB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B731E-3700-334E-9CC3-C168566E9AA0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2E845-D8E2-894E-BB34-38A8F680737E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62857-006E-CC44-9123-D4118CC337CD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7FCE9-11CE-D84A-A294-4377EAA2E1F4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AEBAF-9D99-9846-8683-E561E196B0D1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89200-2A9C-FC4C-8D92-E33F187B9275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BA94AB-F13B-A549-8674-E34A85A6617F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71FCB-95DD-314A-8321-2E00AFEA7C90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6C0F3-D96D-814E-8974-3EF042E33295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693D2E-6330-EB47-94B5-0B8F470949B9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BB61BB25-586D-C945-A59D-FABA2AA6DA78}" type="datetime1">
              <a:rPr lang="en-US" smtClean="0"/>
              <a:t>9/19/13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web.ucsd.edu/classes/fa12/cse260-b/Lectures/Lec13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file://localhost/Users/kale/presentations/medium3.mpeg" TargetMode="External"/><Relationship Id="rId2" Type="http://schemas.openxmlformats.org/officeDocument/2006/relationships/video" Target="file://localhost/Users/kale/presentations/medium3.mp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Cannon’s Matrix Multiplication Algorithm </a:t>
            </a:r>
            <a:endParaRPr lang="en-US" dirty="0" smtClean="0"/>
          </a:p>
          <a:p>
            <a:r>
              <a:rPr lang="en-US" sz="2000" dirty="0"/>
              <a:t>Initially </a:t>
            </a:r>
            <a:r>
              <a:rPr lang="en-US" sz="2000" dirty="0" smtClean="0"/>
              <a:t>shift </a:t>
            </a:r>
            <a:r>
              <a:rPr lang="en-US" sz="2000" dirty="0"/>
              <a:t>each row </a:t>
            </a:r>
            <a:r>
              <a:rPr lang="en-US" sz="2000" dirty="0" err="1"/>
              <a:t>i</a:t>
            </a:r>
            <a:r>
              <a:rPr lang="en-US" sz="2000" dirty="0"/>
              <a:t> by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columns, each column </a:t>
            </a:r>
            <a:r>
              <a:rPr lang="en-US" sz="2000" dirty="0" err="1" smtClean="0"/>
              <a:t>i</a:t>
            </a:r>
            <a:r>
              <a:rPr lang="en-US" sz="2000" dirty="0" smtClean="0"/>
              <a:t> by </a:t>
            </a:r>
            <a:r>
              <a:rPr lang="en-US" sz="2000" dirty="0" err="1"/>
              <a:t>i</a:t>
            </a:r>
            <a:r>
              <a:rPr lang="en-US" sz="2000" dirty="0" smtClean="0"/>
              <a:t> rows. </a:t>
            </a:r>
          </a:p>
          <a:p>
            <a:r>
              <a:rPr lang="en-US" sz="2000" dirty="0" smtClean="0"/>
              <a:t>Then circulate </a:t>
            </a:r>
            <a:r>
              <a:rPr lang="en-US" sz="2000" dirty="0"/>
              <a:t>each chunk of data </a:t>
            </a:r>
            <a:r>
              <a:rPr lang="en-US" sz="2000" dirty="0" smtClean="0"/>
              <a:t>among processors within </a:t>
            </a:r>
            <a:r>
              <a:rPr lang="en-US" sz="2000" dirty="0"/>
              <a:t>a row or </a:t>
            </a:r>
            <a:r>
              <a:rPr lang="en-US" sz="2000" dirty="0" smtClean="0"/>
              <a:t>column.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The code can be found in: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charm/examples/charm++/</a:t>
            </a:r>
            <a:r>
              <a:rPr lang="en-US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matmul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 smtClean="0"/>
              <a:t>Matrix figures are taken from Scott B. </a:t>
            </a:r>
            <a:r>
              <a:rPr lang="en-US" sz="2000" i="1" dirty="0"/>
              <a:t>Baden’s slides: </a:t>
            </a:r>
            <a:r>
              <a:rPr lang="en-US" sz="2000" i="1" dirty="0">
                <a:hlinkClick r:id="rId2"/>
              </a:rPr>
              <a:t>http://</a:t>
            </a:r>
            <a:r>
              <a:rPr lang="en-US" sz="2000" i="1" dirty="0" err="1">
                <a:hlinkClick r:id="rId2"/>
              </a:rPr>
              <a:t>cseweb.ucsd.edu</a:t>
            </a:r>
            <a:r>
              <a:rPr lang="en-US" sz="2000" i="1" dirty="0">
                <a:hlinkClick r:id="rId2"/>
              </a:rPr>
              <a:t>/classes/fa12/cse260-b/Lectures/Lec13.pdf</a:t>
            </a:r>
            <a:endParaRPr lang="en-US" sz="2000" i="1" dirty="0" smtClean="0"/>
          </a:p>
        </p:txBody>
      </p:sp>
      <p:pic>
        <p:nvPicPr>
          <p:cNvPr id="5" name="Picture 4" descr="Screen Shot 2013-09-19 at 12.0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14600"/>
            <a:ext cx="2794000" cy="2781300"/>
          </a:xfrm>
          <a:prstGeom prst="rect">
            <a:avLst/>
          </a:prstGeom>
        </p:spPr>
      </p:pic>
      <p:pic>
        <p:nvPicPr>
          <p:cNvPr id="6" name="Picture 5" descr="Screen Shot 2013-09-19 at 12.03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14600"/>
            <a:ext cx="2768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5137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Lennart</a:t>
            </a:r>
            <a:r>
              <a:rPr lang="en-US" dirty="0" smtClean="0"/>
              <a:t>-Jones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look at a simpler problem: </a:t>
            </a:r>
          </a:p>
          <a:p>
            <a:pPr lvl="1"/>
            <a:r>
              <a:rPr lang="en-US" dirty="0" smtClean="0"/>
              <a:t>Gas atoms moving around</a:t>
            </a:r>
          </a:p>
          <a:p>
            <a:pPr lvl="1"/>
            <a:r>
              <a:rPr lang="en-US" dirty="0" smtClean="0"/>
              <a:t>Temperature tells you the average velocity</a:t>
            </a:r>
          </a:p>
          <a:p>
            <a:pPr lvl="1"/>
            <a:r>
              <a:rPr lang="en-US" dirty="0" smtClean="0"/>
              <a:t>The only forces acting on them are van der Waals</a:t>
            </a:r>
          </a:p>
          <a:p>
            <a:pPr lvl="2"/>
            <a:r>
              <a:rPr lang="en-US" dirty="0" smtClean="0"/>
              <a:t>Basically, if they come too close, they are repelled,</a:t>
            </a:r>
          </a:p>
          <a:p>
            <a:pPr lvl="2"/>
            <a:r>
              <a:rPr lang="en-US" dirty="0" smtClean="0"/>
              <a:t>Otherwise, there is a small attractive force between all atoms</a:t>
            </a:r>
          </a:p>
          <a:p>
            <a:r>
              <a:rPr lang="en-US" dirty="0" smtClean="0"/>
              <a:t>Algorithm: simulate each time step</a:t>
            </a:r>
          </a:p>
          <a:p>
            <a:pPr lvl="1"/>
            <a:r>
              <a:rPr lang="en-US" dirty="0" smtClean="0"/>
              <a:t>Each atom has a mass, coordinates, and initial velocity</a:t>
            </a:r>
          </a:p>
          <a:p>
            <a:pPr lvl="1"/>
            <a:r>
              <a:rPr lang="en-US" dirty="0" smtClean="0"/>
              <a:t>Calculate forces on each atom due to nearby atoms</a:t>
            </a:r>
          </a:p>
          <a:p>
            <a:pPr lvl="1"/>
            <a:r>
              <a:rPr lang="en-US" dirty="0" smtClean="0"/>
              <a:t>Using forces, and Newton’s laws of motion, calculate acceleration, velocity, and update coordinates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6757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Spatial Decomposition Via Charm</a:t>
            </a:r>
          </a:p>
        </p:txBody>
      </p:sp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457200" y="1562100"/>
            <a:ext cx="3733800" cy="3581400"/>
            <a:chOff x="1440" y="1200"/>
            <a:chExt cx="2544" cy="2400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1440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2448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6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7" name="Rectangle 7"/>
            <p:cNvSpPr>
              <a:spLocks noChangeArrowheads="1"/>
            </p:cNvSpPr>
            <p:nvPr/>
          </p:nvSpPr>
          <p:spPr bwMode="auto">
            <a:xfrm>
              <a:off x="2448" y="2112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8" name="Rectangle 8"/>
            <p:cNvSpPr>
              <a:spLocks noChangeArrowheads="1"/>
            </p:cNvSpPr>
            <p:nvPr/>
          </p:nvSpPr>
          <p:spPr bwMode="auto">
            <a:xfrm>
              <a:off x="1440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3456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2448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1" name="Rectangle 11"/>
            <p:cNvSpPr>
              <a:spLocks noChangeArrowheads="1"/>
            </p:cNvSpPr>
            <p:nvPr/>
          </p:nvSpPr>
          <p:spPr bwMode="auto">
            <a:xfrm>
              <a:off x="1440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2" name="Rectangle 12"/>
            <p:cNvSpPr>
              <a:spLocks noChangeArrowheads="1"/>
            </p:cNvSpPr>
            <p:nvPr/>
          </p:nvSpPr>
          <p:spPr bwMode="auto">
            <a:xfrm>
              <a:off x="3456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3" name="AutoShape 13"/>
            <p:cNvSpPr>
              <a:spLocks noChangeArrowheads="1"/>
            </p:cNvSpPr>
            <p:nvPr/>
          </p:nvSpPr>
          <p:spPr bwMode="auto">
            <a:xfrm>
              <a:off x="1968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4" name="AutoShape 14"/>
            <p:cNvSpPr>
              <a:spLocks noChangeArrowheads="1"/>
            </p:cNvSpPr>
            <p:nvPr/>
          </p:nvSpPr>
          <p:spPr bwMode="auto">
            <a:xfrm>
              <a:off x="2976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5" name="AutoShape 15"/>
            <p:cNvSpPr>
              <a:spLocks noChangeArrowheads="1"/>
            </p:cNvSpPr>
            <p:nvPr/>
          </p:nvSpPr>
          <p:spPr bwMode="auto">
            <a:xfrm>
              <a:off x="2640" y="1728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6" name="AutoShape 16"/>
            <p:cNvSpPr>
              <a:spLocks noChangeArrowheads="1"/>
            </p:cNvSpPr>
            <p:nvPr/>
          </p:nvSpPr>
          <p:spPr bwMode="auto">
            <a:xfrm>
              <a:off x="2640" y="2640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7" name="Line 17"/>
            <p:cNvSpPr>
              <a:spLocks noChangeShapeType="1"/>
            </p:cNvSpPr>
            <p:nvPr/>
          </p:nvSpPr>
          <p:spPr bwMode="auto">
            <a:xfrm>
              <a:off x="2016" y="1776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8" name="Line 18"/>
            <p:cNvSpPr>
              <a:spLocks noChangeShapeType="1"/>
            </p:cNvSpPr>
            <p:nvPr/>
          </p:nvSpPr>
          <p:spPr bwMode="auto">
            <a:xfrm>
              <a:off x="3072" y="2688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9" name="Line 19"/>
            <p:cNvSpPr>
              <a:spLocks noChangeShapeType="1"/>
            </p:cNvSpPr>
            <p:nvPr/>
          </p:nvSpPr>
          <p:spPr bwMode="auto">
            <a:xfrm flipH="1">
              <a:off x="3024" y="1776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40" name="Line 20"/>
            <p:cNvSpPr>
              <a:spLocks noChangeShapeType="1"/>
            </p:cNvSpPr>
            <p:nvPr/>
          </p:nvSpPr>
          <p:spPr bwMode="auto">
            <a:xfrm flipH="1">
              <a:off x="2016" y="2688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4572000" y="1600200"/>
            <a:ext cx="4267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Atoms distributed to cubes based on their location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 Size of each cube 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Just a bit larger than cut-off radius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Communicate only with neighbors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Work: for each pair of nbr objects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C/C ratio: O(1)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However: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Load Imbalance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Limited Parallelism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2000" b="1" i="1">
              <a:solidFill>
                <a:schemeClr val="tx2"/>
              </a:solidFill>
            </a:endParaRP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228600" y="60960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Cells, Cubes or</a:t>
            </a:r>
            <a:r>
              <a:rPr lang="ja-JP" altLang="en-US" sz="2000">
                <a:solidFill>
                  <a:schemeClr val="accent1"/>
                </a:solidFill>
                <a:latin typeface="Arial"/>
              </a:rPr>
              <a:t>“</a:t>
            </a:r>
            <a:r>
              <a:rPr lang="en-US" sz="2000">
                <a:solidFill>
                  <a:schemeClr val="accent1"/>
                </a:solidFill>
              </a:rPr>
              <a:t>Patches</a:t>
            </a:r>
            <a:r>
              <a:rPr lang="ja-JP" altLang="en-US" sz="2000">
                <a:solidFill>
                  <a:schemeClr val="accent1"/>
                </a:solidFill>
                <a:latin typeface="Arial"/>
              </a:rPr>
              <a:t>”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 flipV="1">
            <a:off x="838200" y="5181600"/>
            <a:ext cx="4572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4" name="Line 24"/>
          <p:cNvSpPr>
            <a:spLocks noChangeShapeType="1"/>
          </p:cNvSpPr>
          <p:nvPr/>
        </p:nvSpPr>
        <p:spPr bwMode="auto">
          <a:xfrm flipV="1">
            <a:off x="1828800" y="5181600"/>
            <a:ext cx="16764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 flipV="1">
            <a:off x="1600200" y="5181600"/>
            <a:ext cx="6096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6" name="Text Box 26"/>
          <p:cNvSpPr txBox="1">
            <a:spLocks noChangeArrowheads="1"/>
          </p:cNvSpPr>
          <p:nvPr/>
        </p:nvSpPr>
        <p:spPr bwMode="auto">
          <a:xfrm>
            <a:off x="4724400" y="5638800"/>
            <a:ext cx="40386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Charm++ is useful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2228135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US"/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381000" y="2209800"/>
            <a:ext cx="3886200" cy="3581400"/>
            <a:chOff x="1056" y="1200"/>
            <a:chExt cx="3744" cy="2928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auto">
            <a:xfrm>
              <a:off x="10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273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4272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736" y="2400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1056" y="23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4272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4" name="Rectangle 10"/>
            <p:cNvSpPr>
              <a:spLocks noChangeArrowheads="1"/>
            </p:cNvSpPr>
            <p:nvPr/>
          </p:nvSpPr>
          <p:spPr bwMode="auto">
            <a:xfrm>
              <a:off x="2736" y="36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5" name="Rectangle 11"/>
            <p:cNvSpPr>
              <a:spLocks noChangeArrowheads="1"/>
            </p:cNvSpPr>
            <p:nvPr/>
          </p:nvSpPr>
          <p:spPr bwMode="auto">
            <a:xfrm>
              <a:off x="1056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4272" y="24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AutoShape 13"/>
            <p:cNvSpPr>
              <a:spLocks noChangeArrowheads="1"/>
            </p:cNvSpPr>
            <p:nvPr/>
          </p:nvSpPr>
          <p:spPr bwMode="auto">
            <a:xfrm>
              <a:off x="1968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8" name="AutoShape 14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9" name="AutoShape 15"/>
            <p:cNvSpPr>
              <a:spLocks noChangeArrowheads="1"/>
            </p:cNvSpPr>
            <p:nvPr/>
          </p:nvSpPr>
          <p:spPr bwMode="auto">
            <a:xfrm>
              <a:off x="2016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0" name="AutoShape 16"/>
            <p:cNvSpPr>
              <a:spLocks noChangeArrowheads="1"/>
            </p:cNvSpPr>
            <p:nvPr/>
          </p:nvSpPr>
          <p:spPr bwMode="auto">
            <a:xfrm>
              <a:off x="2784" y="31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1" name="AutoShape 17"/>
            <p:cNvSpPr>
              <a:spLocks noChangeArrowheads="1"/>
            </p:cNvSpPr>
            <p:nvPr/>
          </p:nvSpPr>
          <p:spPr bwMode="auto">
            <a:xfrm>
              <a:off x="3552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2" name="AutoShape 18"/>
            <p:cNvSpPr>
              <a:spLocks noChangeArrowheads="1"/>
            </p:cNvSpPr>
            <p:nvPr/>
          </p:nvSpPr>
          <p:spPr bwMode="auto">
            <a:xfrm>
              <a:off x="355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3" name="AutoShape 19"/>
            <p:cNvSpPr>
              <a:spLocks noChangeArrowheads="1"/>
            </p:cNvSpPr>
            <p:nvPr/>
          </p:nvSpPr>
          <p:spPr bwMode="auto">
            <a:xfrm>
              <a:off x="283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4" name="AutoShape 20"/>
            <p:cNvSpPr>
              <a:spLocks noChangeArrowheads="1"/>
            </p:cNvSpPr>
            <p:nvPr/>
          </p:nvSpPr>
          <p:spPr bwMode="auto">
            <a:xfrm>
              <a:off x="3600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326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39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8" name="Line 24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9" name="Line 25"/>
            <p:cNvSpPr>
              <a:spLocks noChangeShapeType="1"/>
            </p:cNvSpPr>
            <p:nvPr/>
          </p:nvSpPr>
          <p:spPr bwMode="auto">
            <a:xfrm flipH="1">
              <a:off x="2352" y="29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0" name="Line 26"/>
            <p:cNvSpPr>
              <a:spLocks noChangeShapeType="1"/>
            </p:cNvSpPr>
            <p:nvPr/>
          </p:nvSpPr>
          <p:spPr bwMode="auto">
            <a:xfrm flipH="1">
              <a:off x="1632" y="33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1" name="Line 27"/>
            <p:cNvSpPr>
              <a:spLocks noChangeShapeType="1"/>
            </p:cNvSpPr>
            <p:nvPr/>
          </p:nvSpPr>
          <p:spPr bwMode="auto">
            <a:xfrm flipH="1">
              <a:off x="3840" y="17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 flipH="1">
              <a:off x="3264" y="21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3" name="Line 29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4" name="Line 30"/>
            <p:cNvSpPr>
              <a:spLocks noChangeShapeType="1"/>
            </p:cNvSpPr>
            <p:nvPr/>
          </p:nvSpPr>
          <p:spPr bwMode="auto">
            <a:xfrm>
              <a:off x="3024" y="22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5" name="Line 31"/>
            <p:cNvSpPr>
              <a:spLocks noChangeShapeType="1"/>
            </p:cNvSpPr>
            <p:nvPr/>
          </p:nvSpPr>
          <p:spPr bwMode="auto">
            <a:xfrm>
              <a:off x="2976" y="29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Line 34"/>
            <p:cNvSpPr>
              <a:spLocks noChangeShapeType="1"/>
            </p:cNvSpPr>
            <p:nvPr/>
          </p:nvSpPr>
          <p:spPr bwMode="auto">
            <a:xfrm>
              <a:off x="2352" y="216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9" name="Line 35"/>
            <p:cNvSpPr>
              <a:spLocks noChangeShapeType="1"/>
            </p:cNvSpPr>
            <p:nvPr/>
          </p:nvSpPr>
          <p:spPr bwMode="auto">
            <a:xfrm>
              <a:off x="3888" y="3312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0" name="Line 36"/>
            <p:cNvSpPr>
              <a:spLocks noChangeShapeType="1"/>
            </p:cNvSpPr>
            <p:nvPr/>
          </p:nvSpPr>
          <p:spPr bwMode="auto">
            <a:xfrm>
              <a:off x="3264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>
              <a:off x="1584" y="2688"/>
              <a:ext cx="11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2" name="AutoShape 38"/>
            <p:cNvSpPr>
              <a:spLocks noChangeArrowheads="1"/>
            </p:cNvSpPr>
            <p:nvPr/>
          </p:nvSpPr>
          <p:spPr bwMode="auto">
            <a:xfrm>
              <a:off x="2832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38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1384" name="Text Box 40"/>
          <p:cNvSpPr txBox="1">
            <a:spLocks noChangeArrowheads="1"/>
          </p:cNvSpPr>
          <p:nvPr/>
        </p:nvSpPr>
        <p:spPr bwMode="auto">
          <a:xfrm>
            <a:off x="609600" y="609600"/>
            <a:ext cx="8077200" cy="12207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0066"/>
                </a:solidFill>
              </a:rPr>
              <a:t>Object Based Parallelization for MD: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Force Decomposition + Spatial Decomposition</a:t>
            </a:r>
          </a:p>
        </p:txBody>
      </p:sp>
      <p:sp>
        <p:nvSpPr>
          <p:cNvPr id="441385" name="Text Box 41"/>
          <p:cNvSpPr txBox="1">
            <a:spLocks noChangeArrowheads="1"/>
          </p:cNvSpPr>
          <p:nvPr/>
        </p:nvSpPr>
        <p:spPr bwMode="auto">
          <a:xfrm>
            <a:off x="4572000" y="2209800"/>
            <a:ext cx="441960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/>
              <a:t>Now, we have many objects to load balance: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Each diamond can be  assigned to any proc.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Number of diamonds (3D): 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14·Number of Patches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2-away variation: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Half-size cubes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5x5x5 interactions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/>
              <a:t>3-away interactions: 7x7x7</a:t>
            </a:r>
          </a:p>
        </p:txBody>
      </p:sp>
    </p:spTree>
    <p:extLst>
      <p:ext uri="{BB962C8B-B14F-4D97-AF65-F5344CB8AC3E}">
        <p14:creationId xmlns:p14="http://schemas.microsoft.com/office/powerpoint/2010/main" val="3105330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Parallelization Using Charm++</a:t>
            </a: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51025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304800" y="914400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computation is decomposed into “natural” objects of the application, which are assigned to processors by Charm++ RTS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334000" y="2667000"/>
            <a:ext cx="32004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2895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3200400"/>
            <a:ext cx="1981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6670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41148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0" y="4191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3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in Charm++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chare</a:t>
            </a:r>
            <a:r>
              <a:rPr lang="en-US" dirty="0" smtClean="0"/>
              <a:t> arrays: </a:t>
            </a:r>
          </a:p>
          <a:p>
            <a:pPr lvl="1"/>
            <a:r>
              <a:rPr lang="en-US" dirty="0" smtClean="0"/>
              <a:t>Cells: a 3D array of </a:t>
            </a:r>
            <a:r>
              <a:rPr lang="en-US" dirty="0" err="1" smtClean="0"/>
              <a:t>chares</a:t>
            </a:r>
            <a:endParaRPr lang="en-US" dirty="0" smtClean="0"/>
          </a:p>
          <a:p>
            <a:pPr lvl="1"/>
            <a:r>
              <a:rPr lang="en-US" dirty="0" smtClean="0"/>
              <a:t>Pairs: one object for each “neighboring” </a:t>
            </a:r>
            <a:r>
              <a:rPr lang="en-US" dirty="0" err="1" smtClean="0"/>
              <a:t>chare</a:t>
            </a:r>
            <a:endParaRPr lang="en-US" dirty="0" smtClean="0"/>
          </a:p>
          <a:p>
            <a:r>
              <a:rPr lang="en-US" dirty="0" smtClean="0"/>
              <a:t>What is the dimensionality of </a:t>
            </a:r>
            <a:r>
              <a:rPr lang="en-US" i="1" dirty="0" smtClean="0"/>
              <a:t>“pairs”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Idea 1: make it a 3D array.. Does it work?</a:t>
            </a:r>
          </a:p>
          <a:p>
            <a:pPr lvl="1"/>
            <a:r>
              <a:rPr lang="en-US" dirty="0" smtClean="0"/>
              <a:t>Idea 2: Make it a 1D array,</a:t>
            </a:r>
          </a:p>
          <a:p>
            <a:pPr lvl="2"/>
            <a:r>
              <a:rPr lang="en-US" dirty="0" smtClean="0"/>
              <a:t>Explicitly assign indices to </a:t>
            </a:r>
            <a:r>
              <a:rPr lang="en-US" dirty="0" err="1" smtClean="0"/>
              <a:t>chares</a:t>
            </a:r>
            <a:r>
              <a:rPr lang="en-US" dirty="0" smtClean="0"/>
              <a:t>: the pair object between Cells[2,3,4] and Cells[2,3,5] is Pairs[</a:t>
            </a:r>
            <a:r>
              <a:rPr lang="en-US" dirty="0" err="1" smtClean="0"/>
              <a:t>someIndex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Idea 3: Make it a 6D array</a:t>
            </a:r>
          </a:p>
          <a:p>
            <a:pPr lvl="2"/>
            <a:r>
              <a:rPr lang="en-US" dirty="0" smtClean="0"/>
              <a:t>Pairs[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2,3,4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86572"/>
                </a:solidFill>
              </a:rPr>
              <a:t>2,3,5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But: (a) it is sparse and </a:t>
            </a:r>
          </a:p>
          <a:p>
            <a:pPr lvl="2"/>
            <a:r>
              <a:rPr lang="en-US" dirty="0" smtClean="0"/>
              <a:t>(b) symmetry? Do we also have Pairs[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2,3,5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86572"/>
                </a:solidFill>
              </a:rPr>
              <a:t>2,3,4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Use only one of them.. (say “smaller” in </a:t>
            </a:r>
            <a:r>
              <a:rPr lang="en-US" smtClean="0"/>
              <a:t>dictionary order)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78405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– Main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entry void run()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computesCreated() </a:t>
            </a:r>
            <a:r>
              <a:rPr lang="en-US" dirty="0" smtClean="0"/>
              <a:t>serial{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computeArray.doneInserting();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cellArray.run();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computeArray.run();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done()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/>
              <a:t>serial{ </a:t>
            </a:r>
            <a:r>
              <a:rPr lang="en-US" dirty="0" err="1" smtClean="0"/>
              <a:t>CkExit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 smtClean="0"/>
              <a:t>}; //end of 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8344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04"/>
            <a:ext cx="8229600" cy="868362"/>
          </a:xfrm>
        </p:spPr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-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2483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entry void run() {</a:t>
            </a:r>
          </a:p>
          <a:p>
            <a:pPr marL="0" indent="0">
              <a:buNone/>
            </a:pPr>
            <a:r>
              <a:rPr lang="en-US" dirty="0" smtClean="0"/>
              <a:t>    for</a:t>
            </a:r>
            <a:r>
              <a:rPr lang="en-US" dirty="0" smtClean="0"/>
              <a:t>(</a:t>
            </a:r>
            <a:r>
              <a:rPr lang="en-US" dirty="0" smtClean="0"/>
              <a:t>step </a:t>
            </a:r>
            <a:r>
              <a:rPr lang="en-US" dirty="0" smtClean="0"/>
              <a:t>= 1; </a:t>
            </a:r>
            <a:r>
              <a:rPr lang="en-US" dirty="0" smtClean="0"/>
              <a:t>step </a:t>
            </a:r>
            <a:r>
              <a:rPr lang="en-US" dirty="0" smtClean="0"/>
              <a:t>&lt;= finalStepCount; </a:t>
            </a:r>
            <a:r>
              <a:rPr lang="en-US" dirty="0" smtClean="0"/>
              <a:t>step+</a:t>
            </a:r>
            <a:r>
              <a:rPr lang="en-US" dirty="0" smtClean="0"/>
              <a:t>+)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serial{ </a:t>
            </a:r>
            <a:r>
              <a:rPr lang="en-US" dirty="0" err="1" smtClean="0"/>
              <a:t>sendPositions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 smtClean="0"/>
              <a:t>	for(forceCount=0; forceCount &lt; inbrs; forceCount++</a:t>
            </a:r>
            <a:r>
              <a:rPr lang="en-US" dirty="0" smtClean="0"/>
              <a:t>)        </a:t>
            </a:r>
            <a:r>
              <a:rPr lang="en-US" dirty="0" smtClean="0"/>
              <a:t>	</a:t>
            </a:r>
            <a:r>
              <a:rPr lang="en-US" dirty="0" smtClean="0"/>
              <a:t>    when </a:t>
            </a:r>
            <a:r>
              <a:rPr lang="en-US" dirty="0" smtClean="0"/>
              <a:t>receiveForces[</a:t>
            </a:r>
            <a:r>
              <a:rPr lang="en-US" dirty="0" smtClean="0"/>
              <a:t>step]</a:t>
            </a:r>
            <a:r>
              <a:rPr lang="en-US" dirty="0" smtClean="0"/>
              <a:t>(int iter, vec3 forces[n], int n) </a:t>
            </a:r>
            <a:r>
              <a:rPr lang="en-US" dirty="0" smtClean="0"/>
              <a:t>  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serial{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addForces</a:t>
            </a:r>
            <a:r>
              <a:rPr lang="en-US" dirty="0"/>
              <a:t>(forces)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updateProperties</a:t>
            </a:r>
            <a:r>
              <a:rPr lang="en-US" dirty="0" smtClean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	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if </a:t>
            </a:r>
            <a:r>
              <a:rPr lang="en-US" dirty="0" smtClean="0"/>
              <a:t>((</a:t>
            </a:r>
            <a:r>
              <a:rPr lang="en-US" dirty="0" smtClean="0"/>
              <a:t>step </a:t>
            </a:r>
            <a:r>
              <a:rPr lang="en-US" dirty="0" smtClean="0"/>
              <a:t>%  MIGRATE_STEPCOUNT) == 0)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serial{ </a:t>
            </a:r>
            <a:r>
              <a:rPr lang="en-US" dirty="0" err="1" smtClean="0"/>
              <a:t>sendParticles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when </a:t>
            </a:r>
            <a:r>
              <a:rPr lang="en-US" dirty="0" smtClean="0"/>
              <a:t>statements for receiving particles from </a:t>
            </a:r>
            <a:r>
              <a:rPr lang="en-US" dirty="0" smtClean="0"/>
              <a:t>neighbor</a:t>
            </a: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dirty="0" smtClean="0"/>
              <a:t>erial{</a:t>
            </a: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(</a:t>
            </a:r>
            <a:r>
              <a:rPr lang="en-US" dirty="0" err="1" smtClean="0"/>
              <a:t>CkReductionTarget</a:t>
            </a:r>
            <a:r>
              <a:rPr lang="en-US" dirty="0"/>
              <a:t>(</a:t>
            </a:r>
            <a:r>
              <a:rPr lang="en-US" dirty="0" err="1"/>
              <a:t>Main,done</a:t>
            </a:r>
            <a:r>
              <a:rPr lang="en-US" dirty="0"/>
              <a:t>),</a:t>
            </a:r>
            <a:r>
              <a:rPr lang="en-US" dirty="0" err="1"/>
              <a:t>mainProxy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contribute</a:t>
            </a:r>
            <a:r>
              <a:rPr lang="en-US" dirty="0" smtClean="0"/>
              <a:t>(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 err="1"/>
              <a:t>CkReduction</a:t>
            </a:r>
            <a:r>
              <a:rPr lang="en-US" dirty="0"/>
              <a:t>:</a:t>
            </a:r>
            <a:r>
              <a:rPr lang="en-US" dirty="0" smtClean="0"/>
              <a:t>:NULL, </a:t>
            </a:r>
            <a:r>
              <a:rPr lang="en-US" dirty="0" err="1" smtClean="0"/>
              <a:t>cb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2165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-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710"/>
            <a:ext cx="8686800" cy="5413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 smtClean="0">
                <a:latin typeface="Lucida Sans"/>
                <a:cs typeface="Lucida Sans"/>
              </a:rPr>
              <a:t>entry void run() {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for(</a:t>
            </a:r>
            <a:r>
              <a:rPr lang="en-US" sz="2600" dirty="0" smtClean="0">
                <a:latin typeface="Lucida Sans"/>
                <a:cs typeface="Lucida Sans"/>
              </a:rPr>
              <a:t>step </a:t>
            </a:r>
            <a:r>
              <a:rPr lang="en-US" sz="2600" dirty="0" smtClean="0">
                <a:latin typeface="Lucida Sans"/>
                <a:cs typeface="Lucida Sans"/>
              </a:rPr>
              <a:t>= 1; </a:t>
            </a:r>
            <a:r>
              <a:rPr lang="en-US" sz="2600" dirty="0" smtClean="0">
                <a:latin typeface="Lucida Sans"/>
                <a:cs typeface="Lucida Sans"/>
              </a:rPr>
              <a:t>step </a:t>
            </a:r>
            <a:r>
              <a:rPr lang="en-US" sz="2600" dirty="0" smtClean="0">
                <a:latin typeface="Lucida Sans"/>
                <a:cs typeface="Lucida Sans"/>
              </a:rPr>
              <a:t>&lt;= finalStepCount; </a:t>
            </a:r>
            <a:r>
              <a:rPr lang="en-US" sz="2600" dirty="0" smtClean="0">
                <a:latin typeface="Lucida Sans"/>
                <a:cs typeface="Lucida Sans"/>
              </a:rPr>
              <a:t>step+</a:t>
            </a:r>
            <a:r>
              <a:rPr lang="en-US" sz="2600" dirty="0" smtClean="0">
                <a:latin typeface="Lucida Sans"/>
                <a:cs typeface="Lucida Sans"/>
              </a:rPr>
              <a:t>+) {</a:t>
            </a:r>
          </a:p>
          <a:p>
            <a:pPr marL="400050" lvl="1" indent="0">
              <a:buNone/>
            </a:pPr>
            <a:r>
              <a:rPr lang="en-US" sz="2200" dirty="0">
                <a:latin typeface="Lucida Sans"/>
                <a:cs typeface="Lucida Sans"/>
              </a:rPr>
              <a:t> </a:t>
            </a:r>
            <a:r>
              <a:rPr lang="en-US" sz="2200" dirty="0" smtClean="0"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if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( thisIndex.x1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==thisIndex.x2 &amp;&amp;         	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		 </a:t>
            </a: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	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thisIndex.y1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==thisIndex.y2 &amp;&amp;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		      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thisIndex.z1==thisIndex.z2) 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when calculateForces[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step]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(ParticleData *data)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       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serial{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selfInteract(data); }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else {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	when calculateForces[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step]  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(ParticleData *data)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          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serial{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bufferedData = data; }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when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calculateForces[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step]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(ParticleData *data)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          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serial{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interact(data); }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}</a:t>
            </a:r>
            <a:endParaRPr lang="en-US" sz="2200" dirty="0" smtClean="0">
              <a:solidFill>
                <a:schemeClr val="tx1"/>
              </a:solidFill>
              <a:latin typeface="Lucida Sans"/>
              <a:cs typeface="Lucida Sans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}</a:t>
            </a:r>
            <a:endParaRPr lang="en-US" sz="2200" dirty="0" smtClean="0">
              <a:solidFill>
                <a:schemeClr val="tx1"/>
              </a:solidFill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Lucida Sans"/>
                <a:cs typeface="Lucida Sans"/>
              </a:rPr>
              <a:t> };</a:t>
            </a:r>
            <a:endParaRPr lang="en-US" sz="2600" dirty="0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8821754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Cannon’s Matrix Multiplication Algorithm </a:t>
            </a:r>
            <a:endParaRPr lang="en-US" dirty="0"/>
          </a:p>
        </p:txBody>
      </p:sp>
      <p:pic>
        <p:nvPicPr>
          <p:cNvPr id="4" name="Content Placeholder 3" descr="Screen Shot 2013-09-19 at 12.09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63" r="-35663"/>
          <a:stretch>
            <a:fillRect/>
          </a:stretch>
        </p:blipFill>
        <p:spPr>
          <a:xfrm>
            <a:off x="381000" y="2332037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8991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Initial shift-by-</a:t>
            </a:r>
            <a:r>
              <a:rPr lang="en-US" dirty="0" err="1" smtClean="0"/>
              <a:t>i</a:t>
            </a:r>
            <a:r>
              <a:rPr lang="en-US" dirty="0" smtClean="0"/>
              <a:t> operation of the input matrices.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row </a:t>
            </a:r>
            <a:r>
              <a:rPr lang="en-US" dirty="0" err="1" smtClean="0"/>
              <a:t>i</a:t>
            </a:r>
            <a:r>
              <a:rPr lang="en-US" dirty="0" smtClean="0"/>
              <a:t> is shifted by </a:t>
            </a:r>
            <a:r>
              <a:rPr lang="en-US" dirty="0" err="1" smtClean="0"/>
              <a:t>i</a:t>
            </a:r>
            <a:r>
              <a:rPr lang="en-US" dirty="0" smtClean="0"/>
              <a:t> columns and each column </a:t>
            </a:r>
            <a:r>
              <a:rPr lang="en-US" dirty="0" err="1" smtClean="0"/>
              <a:t>i</a:t>
            </a:r>
            <a:r>
              <a:rPr lang="en-US" dirty="0" smtClean="0"/>
              <a:t> is shifted by </a:t>
            </a:r>
            <a:r>
              <a:rPr lang="en-US" dirty="0" err="1" smtClean="0"/>
              <a:t>i</a:t>
            </a:r>
            <a:r>
              <a:rPr lang="en-US" dirty="0" smtClean="0"/>
              <a:t> rows.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21729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Cannon’s Matrix Multiplication Algorithm </a:t>
            </a:r>
            <a:endParaRPr lang="en-US" dirty="0"/>
          </a:p>
        </p:txBody>
      </p:sp>
      <p:pic>
        <p:nvPicPr>
          <p:cNvPr id="4" name="Content Placeholder 3" descr="Screen Shot 2013-09-19 at 12.09.3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r="1460"/>
          <a:stretch/>
        </p:blipFill>
        <p:spPr>
          <a:xfrm>
            <a:off x="685800" y="1600200"/>
            <a:ext cx="2270125" cy="4525963"/>
          </a:xfrm>
        </p:spPr>
      </p:pic>
      <p:sp>
        <p:nvSpPr>
          <p:cNvPr id="5" name="TextBox 4"/>
          <p:cNvSpPr txBox="1"/>
          <p:nvPr/>
        </p:nvSpPr>
        <p:spPr>
          <a:xfrm>
            <a:off x="3211165" y="1676400"/>
            <a:ext cx="59155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Circularly </a:t>
            </a:r>
            <a:r>
              <a:rPr lang="en-US" dirty="0" smtClean="0"/>
              <a:t>shift: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/>
              <a:t>row by 1 column to the </a:t>
            </a:r>
            <a:r>
              <a:rPr lang="en-US" dirty="0" smtClean="0"/>
              <a:t>left</a:t>
            </a:r>
            <a:r>
              <a:rPr lang="en-US" dirty="0" smtClean="0">
                <a:solidFill>
                  <a:srgbClr val="FF0000"/>
                </a:solidFill>
              </a:rPr>
              <a:t>(right)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/>
              <a:t>column by 1 row to the </a:t>
            </a:r>
            <a:r>
              <a:rPr lang="en-US" dirty="0" smtClean="0"/>
              <a:t>up</a:t>
            </a:r>
            <a:r>
              <a:rPr lang="en-US" dirty="0" smtClean="0">
                <a:solidFill>
                  <a:srgbClr val="FF0000"/>
                </a:solidFill>
              </a:rPr>
              <a:t>(down)</a:t>
            </a:r>
          </a:p>
          <a:p>
            <a:pPr marL="800100" lvl="1" indent="-342900">
              <a:buFont typeface="Arial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 steps in total for M*M matrices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each step: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multiply the coming A and B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adding </a:t>
            </a:r>
            <a:r>
              <a:rPr lang="en-US" dirty="0"/>
              <a:t>into the </a:t>
            </a:r>
            <a:r>
              <a:rPr lang="en-US" dirty="0" smtClean="0"/>
              <a:t>accumulated sum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r>
              <a:rPr lang="en-US" sz="1800" dirty="0" smtClean="0">
                <a:solidFill>
                  <a:srgbClr val="FF0000"/>
                </a:solidFill>
              </a:rPr>
              <a:t>*Instead </a:t>
            </a:r>
            <a:r>
              <a:rPr lang="en-US" sz="1800" dirty="0">
                <a:solidFill>
                  <a:srgbClr val="FF0000"/>
                </a:solidFill>
              </a:rPr>
              <a:t>of left/up </a:t>
            </a:r>
            <a:r>
              <a:rPr lang="en-US" sz="1800" dirty="0" smtClean="0">
                <a:solidFill>
                  <a:srgbClr val="FF0000"/>
                </a:solidFill>
              </a:rPr>
              <a:t>shifts, </a:t>
            </a:r>
            <a:r>
              <a:rPr lang="en-US" sz="1800" dirty="0">
                <a:solidFill>
                  <a:srgbClr val="FF0000"/>
                </a:solidFill>
              </a:rPr>
              <a:t>right/down shifts can also be </a:t>
            </a:r>
            <a:r>
              <a:rPr lang="en-US" sz="1800" dirty="0" smtClean="0">
                <a:solidFill>
                  <a:srgbClr val="FF0000"/>
                </a:solidFill>
              </a:rPr>
              <a:t>done in circular shift stage for A/B correspondingly, </a:t>
            </a:r>
            <a:r>
              <a:rPr lang="en-US" sz="1800" dirty="0">
                <a:solidFill>
                  <a:srgbClr val="FF0000"/>
                </a:solidFill>
              </a:rPr>
              <a:t>resulting C matrix will be the same.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07496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3400" y="1600200"/>
            <a:ext cx="2971800" cy="533400"/>
            <a:chOff x="533400" y="2971800"/>
            <a:chExt cx="2971800" cy="533400"/>
          </a:xfrm>
        </p:grpSpPr>
        <p:sp>
          <p:nvSpPr>
            <p:cNvPr id="15" name="Rectangle 14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" y="2209800"/>
            <a:ext cx="2971800" cy="533400"/>
            <a:chOff x="533400" y="2971800"/>
            <a:chExt cx="2971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2819400"/>
            <a:ext cx="2971800" cy="533400"/>
            <a:chOff x="533400" y="2971800"/>
            <a:chExt cx="2971800" cy="533400"/>
          </a:xfrm>
        </p:grpSpPr>
        <p:sp>
          <p:nvSpPr>
            <p:cNvPr id="29" name="Rectangle 28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2672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818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72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C[0,0]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A[0,0]*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B[0,0]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054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9436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818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672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</a:t>
            </a:r>
            <a:r>
              <a:rPr lang="en-US" sz="1000" b="1" dirty="0">
                <a:solidFill>
                  <a:srgbClr val="262626"/>
                </a:solidFill>
              </a:rPr>
              <a:t>2</a:t>
            </a:r>
            <a:r>
              <a:rPr lang="en-US" sz="1000" b="1" dirty="0" smtClean="0">
                <a:solidFill>
                  <a:srgbClr val="262626"/>
                </a:solidFill>
              </a:rPr>
              <a:t>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054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436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00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chemeClr val="tx1"/>
                </a:solidFill>
              </a:rPr>
              <a:t>C</a:t>
            </a:r>
            <a:r>
              <a:rPr lang="en-US" sz="1000" b="1" dirty="0" smtClean="0">
                <a:solidFill>
                  <a:schemeClr val="tx1"/>
                </a:solidFill>
              </a:rPr>
              <a:t>[2,4] </a:t>
            </a:r>
            <a:r>
              <a:rPr lang="en-US" sz="1000" b="1" dirty="0">
                <a:solidFill>
                  <a:schemeClr val="tx1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672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1054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436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[3,2] +=</a:t>
            </a:r>
            <a:endParaRPr lang="en-US" sz="1000" b="1" dirty="0">
              <a:solidFill>
                <a:srgbClr val="262626"/>
              </a:solidFill>
            </a:endParaRP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B[</a:t>
            </a:r>
            <a:r>
              <a:rPr lang="en-US" sz="1000" b="1" dirty="0" smtClean="0">
                <a:solidFill>
                  <a:srgbClr val="262626"/>
                </a:solidFill>
              </a:rPr>
              <a:t>0,2]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818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672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054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B[</a:t>
            </a:r>
            <a:r>
              <a:rPr lang="en-US" sz="1000" b="1" dirty="0" smtClean="0">
                <a:solidFill>
                  <a:srgbClr val="262626"/>
                </a:solidFill>
              </a:rPr>
              <a:t>0,1]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436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818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200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[4,4]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76400"/>
            <a:ext cx="4572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248400" y="533400"/>
            <a:ext cx="533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560" y="4648200"/>
            <a:ext cx="42164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143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52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</a:t>
            </a:r>
            <a:r>
              <a:rPr lang="en-US" sz="1200" dirty="0" smtClean="0">
                <a:solidFill>
                  <a:schemeClr val="accent3"/>
                </a:solidFill>
              </a:rPr>
              <a:t>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62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71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34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34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3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34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43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526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3622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718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430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526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622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1430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430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752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362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622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9718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526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9718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1430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7526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3622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9718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334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430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17526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3622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/>
          <p:cNvGrpSpPr/>
          <p:nvPr/>
        </p:nvGrpSpPr>
        <p:grpSpPr>
          <a:xfrm>
            <a:off x="533400" y="4953000"/>
            <a:ext cx="2971800" cy="533400"/>
            <a:chOff x="533400" y="2971800"/>
            <a:chExt cx="2971800" cy="533400"/>
          </a:xfrm>
        </p:grpSpPr>
        <p:sp>
          <p:nvSpPr>
            <p:cNvPr id="182" name="Rectangle 181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33400" y="5562600"/>
            <a:ext cx="2971800" cy="533400"/>
            <a:chOff x="533400" y="2971800"/>
            <a:chExt cx="2971800" cy="533400"/>
          </a:xfrm>
        </p:grpSpPr>
        <p:sp>
          <p:nvSpPr>
            <p:cNvPr id="188" name="Rectangle 187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33400" y="6172200"/>
            <a:ext cx="2971800" cy="533400"/>
            <a:chOff x="533400" y="2971800"/>
            <a:chExt cx="2971800" cy="533400"/>
          </a:xfrm>
        </p:grpSpPr>
        <p:sp>
          <p:nvSpPr>
            <p:cNvPr id="194" name="Rectangle 193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11430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7526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3622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9718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334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334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3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334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430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7526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3622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9718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430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7526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3622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1430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1430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7526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22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9718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3622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9718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7526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9718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6200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C[0,4]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A[0,4]*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B[4,4]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6200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C[1,4]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A[1,0]*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7818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C[2,3]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A[2,0]*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6200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C[3,4]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A[3,2]*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B[2,4]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334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1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334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1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240" name="Straight Arrow Connector 239"/>
          <p:cNvCxnSpPr>
            <a:stCxn id="9" idx="3"/>
            <a:endCxn id="68" idx="0"/>
          </p:cNvCxnSpPr>
          <p:nvPr/>
        </p:nvCxnSpPr>
        <p:spPr>
          <a:xfrm>
            <a:off x="3505200" y="1257300"/>
            <a:ext cx="3657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14" idx="3"/>
          </p:cNvCxnSpPr>
          <p:nvPr/>
        </p:nvCxnSpPr>
        <p:spPr>
          <a:xfrm>
            <a:off x="2895600" y="1257300"/>
            <a:ext cx="3352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13" idx="3"/>
            <a:endCxn id="65" idx="0"/>
          </p:cNvCxnSpPr>
          <p:nvPr/>
        </p:nvCxnSpPr>
        <p:spPr>
          <a:xfrm>
            <a:off x="2286000" y="12573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04" idx="3"/>
            <a:endCxn id="64" idx="0"/>
          </p:cNvCxnSpPr>
          <p:nvPr/>
        </p:nvCxnSpPr>
        <p:spPr>
          <a:xfrm>
            <a:off x="1676400" y="1257300"/>
            <a:ext cx="29718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/>
          <p:nvPr/>
        </p:nvCxnSpPr>
        <p:spPr>
          <a:xfrm>
            <a:off x="762000" y="1066800"/>
            <a:ext cx="6934200" cy="1447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27" idx="3"/>
            <a:endCxn id="64" idx="1"/>
          </p:cNvCxnSpPr>
          <p:nvPr/>
        </p:nvCxnSpPr>
        <p:spPr>
          <a:xfrm flipV="1">
            <a:off x="1066800" y="2857500"/>
            <a:ext cx="3200400" cy="17526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83" idx="3"/>
            <a:endCxn id="65" idx="1"/>
          </p:cNvCxnSpPr>
          <p:nvPr/>
        </p:nvCxnSpPr>
        <p:spPr>
          <a:xfrm flipV="1">
            <a:off x="1676400" y="2857500"/>
            <a:ext cx="3429000" cy="23622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20" idx="3"/>
            <a:endCxn id="66" idx="1"/>
          </p:cNvCxnSpPr>
          <p:nvPr/>
        </p:nvCxnSpPr>
        <p:spPr>
          <a:xfrm flipV="1">
            <a:off x="2286000" y="2857500"/>
            <a:ext cx="3657600" cy="29718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12" idx="3"/>
            <a:endCxn id="68" idx="1"/>
          </p:cNvCxnSpPr>
          <p:nvPr/>
        </p:nvCxnSpPr>
        <p:spPr>
          <a:xfrm flipV="1">
            <a:off x="2895600" y="2857500"/>
            <a:ext cx="3886200" cy="35814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endCxn id="223" idx="3"/>
          </p:cNvCxnSpPr>
          <p:nvPr/>
        </p:nvCxnSpPr>
        <p:spPr>
          <a:xfrm flipV="1">
            <a:off x="3505200" y="2857500"/>
            <a:ext cx="4876800" cy="1104900"/>
          </a:xfrm>
          <a:prstGeom prst="bentConnector3">
            <a:avLst>
              <a:gd name="adj1" fmla="val 104688"/>
            </a:avLst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3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dirty="0" err="1" smtClean="0"/>
              <a:t>matmul.ci</a:t>
            </a:r>
            <a:r>
              <a:rPr lang="en-US" dirty="0" smtClean="0"/>
              <a:t> file: M*M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mainmodule</a:t>
            </a:r>
            <a:r>
              <a:rPr lang="en-US" sz="1600" dirty="0"/>
              <a:t> </a:t>
            </a:r>
            <a:r>
              <a:rPr lang="en-US" sz="1600" dirty="0" err="1"/>
              <a:t>matmul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CProxy_Main</a:t>
            </a:r>
            <a:r>
              <a:rPr lang="en-US" sz="1600" dirty="0"/>
              <a:t> </a:t>
            </a:r>
            <a:r>
              <a:rPr lang="en-US" sz="1600" dirty="0" err="1"/>
              <a:t>mainProxy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rgbClr val="008000"/>
                </a:solidFill>
              </a:rPr>
              <a:t>mainchare</a:t>
            </a:r>
            <a:r>
              <a:rPr lang="en-US" sz="1600" dirty="0">
                <a:solidFill>
                  <a:srgbClr val="008000"/>
                </a:solidFill>
              </a:rPr>
              <a:t> Main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    entry Main(</a:t>
            </a:r>
            <a:r>
              <a:rPr lang="en-US" sz="1600" dirty="0" err="1">
                <a:solidFill>
                  <a:srgbClr val="008000"/>
                </a:solidFill>
              </a:rPr>
              <a:t>CkArgMsg</a:t>
            </a:r>
            <a:r>
              <a:rPr lang="en-US" sz="1600" dirty="0">
                <a:solidFill>
                  <a:srgbClr val="008000"/>
                </a:solidFill>
              </a:rPr>
              <a:t> *m);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    entry [</a:t>
            </a:r>
            <a:r>
              <a:rPr lang="en-US" sz="1600" dirty="0" err="1">
                <a:solidFill>
                  <a:srgbClr val="008000"/>
                </a:solidFill>
              </a:rPr>
              <a:t>reductiontarget</a:t>
            </a:r>
            <a:r>
              <a:rPr lang="en-US" sz="1600" dirty="0">
                <a:solidFill>
                  <a:srgbClr val="008000"/>
                </a:solidFill>
              </a:rPr>
              <a:t>] void done();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  }</a:t>
            </a:r>
            <a:r>
              <a:rPr lang="en-US" sz="1600" dirty="0" smtClean="0">
                <a:solidFill>
                  <a:srgbClr val="008000"/>
                </a:solidFill>
              </a:rPr>
              <a:t>;</a:t>
            </a: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3333CC"/>
                </a:solidFill>
              </a:rPr>
              <a:t> array [2D] Block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entry Block(</a:t>
            </a:r>
            <a:r>
              <a:rPr lang="en-US" sz="1600" dirty="0" err="1">
                <a:solidFill>
                  <a:srgbClr val="3333CC"/>
                </a:solidFill>
              </a:rPr>
              <a:t>bool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randomInit</a:t>
            </a:r>
            <a:r>
              <a:rPr lang="en-US" sz="1600" dirty="0">
                <a:solidFill>
                  <a:srgbClr val="3333CC"/>
                </a:solidFill>
              </a:rPr>
              <a:t>, unsigned </a:t>
            </a:r>
            <a:r>
              <a:rPr lang="en-US" sz="1600" dirty="0" err="1">
                <a:solidFill>
                  <a:srgbClr val="3333CC"/>
                </a:solidFill>
              </a:rPr>
              <a:t>int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blockSize</a:t>
            </a:r>
            <a:r>
              <a:rPr lang="en-US" sz="1600" dirty="0">
                <a:solidFill>
                  <a:srgbClr val="3333CC"/>
                </a:solidFill>
              </a:rPr>
              <a:t>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>
                <a:solidFill>
                  <a:srgbClr val="3333CC"/>
                </a:solidFill>
              </a:rPr>
              <a:t>M);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entry void </a:t>
            </a:r>
            <a:r>
              <a:rPr lang="en-US" sz="1600" dirty="0" err="1" smtClean="0">
                <a:solidFill>
                  <a:srgbClr val="3333CC"/>
                </a:solidFill>
              </a:rPr>
              <a:t>sendData</a:t>
            </a:r>
            <a:r>
              <a:rPr lang="en-US" sz="1600" dirty="0" smtClean="0">
                <a:solidFill>
                  <a:srgbClr val="3333CC"/>
                </a:solidFill>
              </a:rPr>
              <a:t>(</a:t>
            </a:r>
            <a:r>
              <a:rPr lang="en-US" sz="1600" dirty="0" err="1">
                <a:solidFill>
                  <a:srgbClr val="3333CC"/>
                </a:solidFill>
              </a:rPr>
              <a:t>CProxy_Block</a:t>
            </a:r>
            <a:r>
              <a:rPr lang="en-US" sz="1600" dirty="0">
                <a:solidFill>
                  <a:srgbClr val="3333CC"/>
                </a:solidFill>
              </a:rPr>
              <a:t> output, </a:t>
            </a:r>
            <a:r>
              <a:rPr lang="en-US" sz="1600" dirty="0" err="1">
                <a:solidFill>
                  <a:srgbClr val="3333CC"/>
                </a:solidFill>
              </a:rPr>
              <a:t>bool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aOrB</a:t>
            </a:r>
            <a:r>
              <a:rPr lang="en-US" sz="1600" dirty="0">
                <a:solidFill>
                  <a:srgbClr val="3333CC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serial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  if (</a:t>
            </a:r>
            <a:r>
              <a:rPr lang="en-US" sz="1600" dirty="0" err="1">
                <a:solidFill>
                  <a:srgbClr val="3333CC"/>
                </a:solidFill>
              </a:rPr>
              <a:t>aOrB</a:t>
            </a:r>
            <a:r>
              <a:rPr lang="en-US" sz="1600" dirty="0" smtClean="0">
                <a:solidFill>
                  <a:srgbClr val="3333CC"/>
                </a:solidFill>
              </a:rPr>
              <a:t>) //initial shift  for A and B is done here</a:t>
            </a:r>
            <a:endParaRPr lang="en-US" sz="1600" dirty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    output((</a:t>
            </a:r>
            <a:r>
              <a:rPr lang="en-US" sz="1600" dirty="0" err="1">
                <a:solidFill>
                  <a:srgbClr val="3333CC"/>
                </a:solidFill>
              </a:rPr>
              <a:t>thisIndex.x-thisIndex.y+M</a:t>
            </a:r>
            <a:r>
              <a:rPr lang="en-US" sz="1600" dirty="0">
                <a:solidFill>
                  <a:srgbClr val="3333CC"/>
                </a:solidFill>
              </a:rPr>
              <a:t>)%M, </a:t>
            </a:r>
            <a:r>
              <a:rPr lang="en-US" sz="1600" dirty="0" err="1">
                <a:solidFill>
                  <a:srgbClr val="3333CC"/>
                </a:solidFill>
              </a:rPr>
              <a:t>thisIndex.y</a:t>
            </a:r>
            <a:r>
              <a:rPr lang="en-US" sz="1600" dirty="0">
                <a:solidFill>
                  <a:srgbClr val="3333CC"/>
                </a:solidFill>
              </a:rPr>
              <a:t>).</a:t>
            </a:r>
            <a:r>
              <a:rPr lang="en-US" sz="1600" dirty="0" err="1">
                <a:solidFill>
                  <a:srgbClr val="3333CC"/>
                </a:solidFill>
              </a:rPr>
              <a:t>inputA</a:t>
            </a:r>
            <a:r>
              <a:rPr lang="en-US" sz="1600" dirty="0">
                <a:solidFill>
                  <a:srgbClr val="3333CC"/>
                </a:solidFill>
              </a:rPr>
              <a:t>(0, data, </a:t>
            </a:r>
            <a:r>
              <a:rPr lang="en-US" sz="1600" dirty="0" err="1">
                <a:solidFill>
                  <a:srgbClr val="3333CC"/>
                </a:solidFill>
              </a:rPr>
              <a:t>blockSize</a:t>
            </a:r>
            <a:r>
              <a:rPr lang="en-US" sz="1600" dirty="0" smtClean="0">
                <a:solidFill>
                  <a:srgbClr val="3333CC"/>
                </a:solidFill>
              </a:rPr>
              <a:t>, </a:t>
            </a:r>
            <a:r>
              <a:rPr lang="en-US" sz="1600" dirty="0" err="1" smtClean="0">
                <a:solidFill>
                  <a:srgbClr val="3333CC"/>
                </a:solidFill>
              </a:rPr>
              <a:t>blockSize</a:t>
            </a:r>
            <a:r>
              <a:rPr lang="en-US" sz="1600" dirty="0">
                <a:solidFill>
                  <a:srgbClr val="3333CC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    output(</a:t>
            </a:r>
            <a:r>
              <a:rPr lang="en-US" sz="1600" dirty="0" err="1">
                <a:solidFill>
                  <a:srgbClr val="3333CC"/>
                </a:solidFill>
              </a:rPr>
              <a:t>thisIndex.x</a:t>
            </a:r>
            <a:r>
              <a:rPr lang="en-US" sz="1600" dirty="0">
                <a:solidFill>
                  <a:srgbClr val="3333CC"/>
                </a:solidFill>
              </a:rPr>
              <a:t>, (</a:t>
            </a:r>
            <a:r>
              <a:rPr lang="en-US" sz="1600" dirty="0" err="1">
                <a:solidFill>
                  <a:srgbClr val="3333CC"/>
                </a:solidFill>
              </a:rPr>
              <a:t>thisIndex.y-thisIndex.x+M</a:t>
            </a:r>
            <a:r>
              <a:rPr lang="en-US" sz="1600" dirty="0">
                <a:solidFill>
                  <a:srgbClr val="3333CC"/>
                </a:solidFill>
              </a:rPr>
              <a:t>)%M).</a:t>
            </a:r>
            <a:r>
              <a:rPr lang="en-US" sz="1600" dirty="0" err="1">
                <a:solidFill>
                  <a:srgbClr val="3333CC"/>
                </a:solidFill>
              </a:rPr>
              <a:t>inputB</a:t>
            </a:r>
            <a:r>
              <a:rPr lang="en-US" sz="1600" dirty="0">
                <a:solidFill>
                  <a:srgbClr val="3333CC"/>
                </a:solidFill>
              </a:rPr>
              <a:t>(0, data, </a:t>
            </a:r>
            <a:r>
              <a:rPr lang="en-US" sz="1600" dirty="0" err="1">
                <a:solidFill>
                  <a:srgbClr val="3333CC"/>
                </a:solidFill>
              </a:rPr>
              <a:t>blockSize</a:t>
            </a:r>
            <a:r>
              <a:rPr lang="en-US" sz="1600" dirty="0">
                <a:solidFill>
                  <a:srgbClr val="3333CC"/>
                </a:solidFill>
              </a:rPr>
              <a:t>, </a:t>
            </a:r>
            <a:r>
              <a:rPr lang="en-US" sz="1600" dirty="0" err="1">
                <a:solidFill>
                  <a:srgbClr val="3333CC"/>
                </a:solidFill>
              </a:rPr>
              <a:t>blockSize</a:t>
            </a:r>
            <a:r>
              <a:rPr lang="en-US" sz="1600" dirty="0">
                <a:solidFill>
                  <a:srgbClr val="3333CC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};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smtClean="0">
                <a:solidFill>
                  <a:srgbClr val="3333CC"/>
                </a:solidFill>
              </a:rPr>
              <a:t>entry </a:t>
            </a:r>
            <a:r>
              <a:rPr lang="en-US" sz="1600" dirty="0">
                <a:solidFill>
                  <a:srgbClr val="3333CC"/>
                </a:solidFill>
              </a:rPr>
              <a:t>void </a:t>
            </a:r>
            <a:r>
              <a:rPr lang="en-US" sz="1600" dirty="0" err="1">
                <a:solidFill>
                  <a:srgbClr val="3333CC"/>
                </a:solidFill>
              </a:rPr>
              <a:t>inputA</a:t>
            </a:r>
            <a:r>
              <a:rPr lang="en-US" sz="1600" dirty="0">
                <a:solidFill>
                  <a:srgbClr val="3333CC"/>
                </a:solidFill>
              </a:rPr>
              <a:t>(</a:t>
            </a:r>
            <a:r>
              <a:rPr lang="en-US" sz="1600" dirty="0" err="1">
                <a:solidFill>
                  <a:srgbClr val="3333CC"/>
                </a:solidFill>
              </a:rPr>
              <a:t>int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blockIdA</a:t>
            </a:r>
            <a:r>
              <a:rPr lang="en-US" sz="1600" dirty="0">
                <a:solidFill>
                  <a:srgbClr val="3333CC"/>
                </a:solidFill>
              </a:rPr>
              <a:t>, double </a:t>
            </a:r>
            <a:r>
              <a:rPr lang="en-US" sz="1600" dirty="0" err="1">
                <a:solidFill>
                  <a:srgbClr val="3333CC"/>
                </a:solidFill>
              </a:rPr>
              <a:t>blockA</a:t>
            </a:r>
            <a:r>
              <a:rPr lang="en-US" sz="1600" dirty="0">
                <a:solidFill>
                  <a:srgbClr val="3333CC"/>
                </a:solidFill>
              </a:rPr>
              <a:t>[M*KA],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>
                <a:solidFill>
                  <a:srgbClr val="3333CC"/>
                </a:solidFill>
              </a:rPr>
              <a:t>M,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KA</a:t>
            </a:r>
            <a:r>
              <a:rPr lang="en-US" sz="1600" dirty="0">
                <a:solidFill>
                  <a:srgbClr val="3333CC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smtClean="0">
                <a:solidFill>
                  <a:srgbClr val="3333CC"/>
                </a:solidFill>
              </a:rPr>
              <a:t>entry </a:t>
            </a:r>
            <a:r>
              <a:rPr lang="en-US" sz="1600" dirty="0">
                <a:solidFill>
                  <a:srgbClr val="3333CC"/>
                </a:solidFill>
              </a:rPr>
              <a:t>void </a:t>
            </a:r>
            <a:r>
              <a:rPr lang="en-US" sz="1600" dirty="0" err="1">
                <a:solidFill>
                  <a:srgbClr val="3333CC"/>
                </a:solidFill>
              </a:rPr>
              <a:t>inputB</a:t>
            </a:r>
            <a:r>
              <a:rPr lang="en-US" sz="1600" dirty="0">
                <a:solidFill>
                  <a:srgbClr val="3333CC"/>
                </a:solidFill>
              </a:rPr>
              <a:t>(</a:t>
            </a:r>
            <a:r>
              <a:rPr lang="en-US" sz="1600" dirty="0" err="1">
                <a:solidFill>
                  <a:srgbClr val="3333CC"/>
                </a:solidFill>
              </a:rPr>
              <a:t>int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blockIdB</a:t>
            </a:r>
            <a:r>
              <a:rPr lang="en-US" sz="1600" dirty="0">
                <a:solidFill>
                  <a:srgbClr val="3333CC"/>
                </a:solidFill>
              </a:rPr>
              <a:t>, double </a:t>
            </a:r>
            <a:r>
              <a:rPr lang="en-US" sz="1600" dirty="0" err="1">
                <a:solidFill>
                  <a:srgbClr val="3333CC"/>
                </a:solidFill>
              </a:rPr>
              <a:t>blockB</a:t>
            </a:r>
            <a:r>
              <a:rPr lang="en-US" sz="1600" dirty="0">
                <a:solidFill>
                  <a:srgbClr val="3333CC"/>
                </a:solidFill>
              </a:rPr>
              <a:t>[KB*N],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>
                <a:solidFill>
                  <a:srgbClr val="3333CC"/>
                </a:solidFill>
              </a:rPr>
              <a:t>KB,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>
                <a:solidFill>
                  <a:srgbClr val="3333CC"/>
                </a:solidFill>
              </a:rPr>
              <a:t>N);</a:t>
            </a:r>
          </a:p>
        </p:txBody>
      </p:sp>
    </p:spTree>
    <p:extLst>
      <p:ext uri="{BB962C8B-B14F-4D97-AF65-F5344CB8AC3E}">
        <p14:creationId xmlns:p14="http://schemas.microsoft.com/office/powerpoint/2010/main" val="2655820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matmul.ci</a:t>
            </a:r>
            <a:r>
              <a:rPr lang="en-US" dirty="0" smtClean="0"/>
              <a:t> file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entry void </a:t>
            </a:r>
            <a:r>
              <a:rPr lang="en-US" sz="1800" dirty="0">
                <a:solidFill>
                  <a:srgbClr val="0000FF"/>
                </a:solidFill>
              </a:rPr>
              <a:t>r</a:t>
            </a:r>
            <a:r>
              <a:rPr lang="en-US" sz="1800" dirty="0" smtClean="0">
                <a:solidFill>
                  <a:srgbClr val="0000FF"/>
                </a:solidFill>
              </a:rPr>
              <a:t>un</a:t>
            </a:r>
            <a:r>
              <a:rPr lang="en-US" sz="1800" dirty="0">
                <a:solidFill>
                  <a:srgbClr val="0000FF"/>
                </a:solidFill>
              </a:rPr>
              <a:t>(double alpha, </a:t>
            </a:r>
            <a:r>
              <a:rPr lang="en-US" sz="1800" dirty="0" err="1">
                <a:solidFill>
                  <a:srgbClr val="0000FF"/>
                </a:solidFill>
              </a:rPr>
              <a:t>CkCallback</a:t>
            </a:r>
            <a:r>
              <a:rPr lang="en-US" sz="1800" dirty="0">
                <a:solidFill>
                  <a:srgbClr val="0000FF"/>
                </a:solidFill>
              </a:rPr>
              <a:t> done)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</a:t>
            </a:r>
            <a:r>
              <a:rPr lang="en-US" sz="1800" dirty="0" err="1">
                <a:solidFill>
                  <a:srgbClr val="0000FF"/>
                </a:solidFill>
              </a:rPr>
              <a:t>forall</a:t>
            </a:r>
            <a:r>
              <a:rPr lang="en-US" sz="1800" dirty="0">
                <a:solidFill>
                  <a:srgbClr val="0000FF"/>
                </a:solidFill>
              </a:rPr>
              <a:t> [block] (0:M-1,1)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when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</a:t>
            </a:r>
            <a:r>
              <a:rPr lang="en-US" sz="1800" dirty="0" err="1">
                <a:solidFill>
                  <a:srgbClr val="0000FF"/>
                </a:solidFill>
              </a:rPr>
              <a:t>inputA</a:t>
            </a:r>
            <a:r>
              <a:rPr lang="en-US" sz="1800" dirty="0">
                <a:solidFill>
                  <a:srgbClr val="0000FF"/>
                </a:solidFill>
              </a:rPr>
              <a:t>[block](</a:t>
            </a:r>
            <a:r>
              <a:rPr lang="en-US" sz="1800" dirty="0" err="1">
                <a:solidFill>
                  <a:srgbClr val="0000FF"/>
                </a:solidFill>
              </a:rPr>
              <a:t>int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blockIdA</a:t>
            </a:r>
            <a:r>
              <a:rPr lang="en-US" sz="1800" dirty="0">
                <a:solidFill>
                  <a:srgbClr val="0000FF"/>
                </a:solidFill>
              </a:rPr>
              <a:t>, double </a:t>
            </a:r>
            <a:r>
              <a:rPr lang="en-US" sz="1800" dirty="0" err="1">
                <a:solidFill>
                  <a:srgbClr val="0000FF"/>
                </a:solidFill>
              </a:rPr>
              <a:t>blockA</a:t>
            </a:r>
            <a:r>
              <a:rPr lang="en-US" sz="1800" dirty="0">
                <a:solidFill>
                  <a:srgbClr val="0000FF"/>
                </a:solidFill>
              </a:rPr>
              <a:t>[M*KA], </a:t>
            </a:r>
            <a:r>
              <a:rPr lang="en-US" sz="1800" dirty="0" err="1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M, </a:t>
            </a:r>
            <a:r>
              <a:rPr lang="en-US" sz="1800" dirty="0" err="1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KA),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</a:t>
            </a:r>
            <a:r>
              <a:rPr lang="en-US" sz="1800" dirty="0" err="1">
                <a:solidFill>
                  <a:srgbClr val="0000FF"/>
                </a:solidFill>
              </a:rPr>
              <a:t>inputB</a:t>
            </a:r>
            <a:r>
              <a:rPr lang="en-US" sz="1800" dirty="0">
                <a:solidFill>
                  <a:srgbClr val="0000FF"/>
                </a:solidFill>
              </a:rPr>
              <a:t>[block](</a:t>
            </a:r>
            <a:r>
              <a:rPr lang="en-US" sz="1800" dirty="0" err="1">
                <a:solidFill>
                  <a:srgbClr val="0000FF"/>
                </a:solidFill>
              </a:rPr>
              <a:t>int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blockIdB</a:t>
            </a:r>
            <a:r>
              <a:rPr lang="en-US" sz="1800" dirty="0">
                <a:solidFill>
                  <a:srgbClr val="0000FF"/>
                </a:solidFill>
              </a:rPr>
              <a:t>, double </a:t>
            </a:r>
            <a:r>
              <a:rPr lang="en-US" sz="1800" dirty="0" err="1">
                <a:solidFill>
                  <a:srgbClr val="0000FF"/>
                </a:solidFill>
              </a:rPr>
              <a:t>blockB</a:t>
            </a:r>
            <a:r>
              <a:rPr lang="en-US" sz="1800" dirty="0">
                <a:solidFill>
                  <a:srgbClr val="0000FF"/>
                </a:solidFill>
              </a:rPr>
              <a:t>[KB*N], </a:t>
            </a:r>
            <a:r>
              <a:rPr lang="en-US" sz="1800" dirty="0" err="1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KB, </a:t>
            </a:r>
            <a:r>
              <a:rPr lang="en-US" sz="1800" dirty="0" err="1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N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serial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</a:t>
            </a:r>
            <a:r>
              <a:rPr lang="en-US" sz="1800" dirty="0" err="1">
                <a:solidFill>
                  <a:srgbClr val="0000FF"/>
                </a:solidFill>
              </a:rPr>
              <a:t>CkAssert</a:t>
            </a:r>
            <a:r>
              <a:rPr lang="en-US" sz="1800" dirty="0">
                <a:solidFill>
                  <a:srgbClr val="0000FF"/>
                </a:solidFill>
              </a:rPr>
              <a:t>(KA == KB)</a:t>
            </a:r>
            <a:r>
              <a:rPr lang="en-US" sz="18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         </a:t>
            </a:r>
            <a:r>
              <a:rPr lang="en-US" sz="1800" dirty="0" err="1" smtClean="0">
                <a:solidFill>
                  <a:srgbClr val="0000FF"/>
                </a:solidFill>
              </a:rPr>
              <a:t>local_multiply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>
                <a:solidFill>
                  <a:srgbClr val="0000FF"/>
                </a:solidFill>
              </a:rPr>
              <a:t>M, N, KA</a:t>
            </a:r>
            <a:r>
              <a:rPr lang="en-US" sz="1800" dirty="0" smtClean="0">
                <a:solidFill>
                  <a:srgbClr val="0000FF"/>
                </a:solidFill>
              </a:rPr>
              <a:t>, alpha, </a:t>
            </a:r>
            <a:r>
              <a:rPr lang="en-US" sz="1800" dirty="0" err="1" smtClean="0">
                <a:solidFill>
                  <a:srgbClr val="0000FF"/>
                </a:solidFill>
              </a:rPr>
              <a:t>blockA</a:t>
            </a:r>
            <a:r>
              <a:rPr lang="en-US" sz="1800" dirty="0">
                <a:solidFill>
                  <a:srgbClr val="0000FF"/>
                </a:solidFill>
              </a:rPr>
              <a:t>, </a:t>
            </a:r>
            <a:r>
              <a:rPr lang="en-US" sz="1800" dirty="0" err="1">
                <a:solidFill>
                  <a:srgbClr val="0000FF"/>
                </a:solidFill>
              </a:rPr>
              <a:t>blockB</a:t>
            </a:r>
            <a:r>
              <a:rPr lang="en-US" sz="1800" dirty="0">
                <a:solidFill>
                  <a:srgbClr val="0000FF"/>
                </a:solidFill>
              </a:rPr>
              <a:t>, data)</a:t>
            </a:r>
            <a:r>
              <a:rPr lang="en-US" sz="1800" dirty="0" smtClean="0">
                <a:solidFill>
                  <a:srgbClr val="0000FF"/>
                </a:solidFill>
              </a:rPr>
              <a:t>;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</a:t>
            </a:r>
            <a:r>
              <a:rPr lang="en-US" sz="1800" dirty="0">
                <a:solidFill>
                  <a:srgbClr val="0000FF"/>
                </a:solidFill>
              </a:rPr>
              <a:t>if (</a:t>
            </a:r>
            <a:r>
              <a:rPr lang="en-US" sz="1800" dirty="0" err="1">
                <a:solidFill>
                  <a:srgbClr val="0000FF"/>
                </a:solidFill>
              </a:rPr>
              <a:t>blockIdA</a:t>
            </a:r>
            <a:r>
              <a:rPr lang="en-US" sz="1800" dirty="0">
                <a:solidFill>
                  <a:srgbClr val="0000FF"/>
                </a:solidFill>
              </a:rPr>
              <a:t> != M)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</a:rPr>
              <a:t>thisProxy</a:t>
            </a:r>
            <a:r>
              <a:rPr lang="en-US" sz="1800" dirty="0">
                <a:solidFill>
                  <a:srgbClr val="0000FF"/>
                </a:solidFill>
              </a:rPr>
              <a:t>((</a:t>
            </a:r>
            <a:r>
              <a:rPr lang="en-US" sz="1800" dirty="0" err="1">
                <a:solidFill>
                  <a:srgbClr val="0000FF"/>
                </a:solidFill>
              </a:rPr>
              <a:t>thisIndex.x</a:t>
            </a:r>
            <a:r>
              <a:rPr lang="en-US" sz="1800" dirty="0">
                <a:solidFill>
                  <a:srgbClr val="0000FF"/>
                </a:solidFill>
              </a:rPr>
              <a:t> + 1) % M, </a:t>
            </a:r>
            <a:r>
              <a:rPr lang="en-US" sz="1800" dirty="0" err="1">
                <a:solidFill>
                  <a:srgbClr val="0000FF"/>
                </a:solidFill>
              </a:rPr>
              <a:t>thisIndex.y</a:t>
            </a:r>
            <a:r>
              <a:rPr lang="en-US" sz="1800" dirty="0">
                <a:solidFill>
                  <a:srgbClr val="0000FF"/>
                </a:solidFill>
              </a:rPr>
              <a:t>).</a:t>
            </a:r>
            <a:r>
              <a:rPr lang="en-US" sz="1800" dirty="0" err="1">
                <a:solidFill>
                  <a:srgbClr val="0000FF"/>
                </a:solidFill>
              </a:rPr>
              <a:t>inputA</a:t>
            </a:r>
            <a:r>
              <a:rPr lang="en-US" sz="1800" dirty="0">
                <a:solidFill>
                  <a:srgbClr val="0000FF"/>
                </a:solidFill>
              </a:rPr>
              <a:t>(blockIdA+1, </a:t>
            </a:r>
            <a:r>
              <a:rPr lang="en-US" sz="1800" dirty="0" err="1">
                <a:solidFill>
                  <a:srgbClr val="0000FF"/>
                </a:solidFill>
              </a:rPr>
              <a:t>blockA</a:t>
            </a:r>
            <a:r>
              <a:rPr lang="en-US" sz="1800" dirty="0">
                <a:solidFill>
                  <a:srgbClr val="0000FF"/>
                </a:solidFill>
              </a:rPr>
              <a:t>, M, KA)</a:t>
            </a:r>
            <a:r>
              <a:rPr lang="en-US" sz="1800" dirty="0" smtClean="0">
                <a:solidFill>
                  <a:srgbClr val="0000FF"/>
                </a:solidFill>
              </a:rPr>
              <a:t>;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if (</a:t>
            </a:r>
            <a:r>
              <a:rPr lang="en-US" sz="1800" dirty="0" err="1">
                <a:solidFill>
                  <a:srgbClr val="0000FF"/>
                </a:solidFill>
              </a:rPr>
              <a:t>blockIdB</a:t>
            </a:r>
            <a:r>
              <a:rPr lang="en-US" sz="1800" dirty="0">
                <a:solidFill>
                  <a:srgbClr val="0000FF"/>
                </a:solidFill>
              </a:rPr>
              <a:t> != M)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</a:rPr>
              <a:t>thisProxy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err="1">
                <a:solidFill>
                  <a:srgbClr val="0000FF"/>
                </a:solidFill>
              </a:rPr>
              <a:t>thisIndex.x</a:t>
            </a:r>
            <a:r>
              <a:rPr lang="en-US" sz="1800" dirty="0">
                <a:solidFill>
                  <a:srgbClr val="0000FF"/>
                </a:solidFill>
              </a:rPr>
              <a:t>, (</a:t>
            </a:r>
            <a:r>
              <a:rPr lang="en-US" sz="1800" dirty="0" err="1">
                <a:solidFill>
                  <a:srgbClr val="0000FF"/>
                </a:solidFill>
              </a:rPr>
              <a:t>thisIndex.y</a:t>
            </a:r>
            <a:r>
              <a:rPr lang="en-US" sz="1800" dirty="0">
                <a:solidFill>
                  <a:srgbClr val="0000FF"/>
                </a:solidFill>
              </a:rPr>
              <a:t> + 1) % M).</a:t>
            </a:r>
            <a:r>
              <a:rPr lang="en-US" sz="1800" dirty="0" err="1">
                <a:solidFill>
                  <a:srgbClr val="0000FF"/>
                </a:solidFill>
              </a:rPr>
              <a:t>inputB</a:t>
            </a:r>
            <a:r>
              <a:rPr lang="en-US" sz="1800" dirty="0">
                <a:solidFill>
                  <a:srgbClr val="0000FF"/>
                </a:solidFill>
              </a:rPr>
              <a:t>(blockIdB+1, </a:t>
            </a:r>
            <a:r>
              <a:rPr lang="en-US" sz="1800" dirty="0" err="1">
                <a:solidFill>
                  <a:srgbClr val="0000FF"/>
                </a:solidFill>
              </a:rPr>
              <a:t>blockB</a:t>
            </a:r>
            <a:r>
              <a:rPr lang="en-US" sz="1800" dirty="0">
                <a:solidFill>
                  <a:srgbClr val="0000FF"/>
                </a:solidFill>
              </a:rPr>
              <a:t>, KB, N);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}      </a:t>
            </a:r>
            <a:r>
              <a:rPr lang="en-US" sz="1800" dirty="0" smtClean="0">
                <a:solidFill>
                  <a:srgbClr val="0000FF"/>
                </a:solidFill>
              </a:rPr>
              <a:t>serial { contribute</a:t>
            </a:r>
            <a:r>
              <a:rPr lang="en-US" sz="1800" dirty="0">
                <a:solidFill>
                  <a:srgbClr val="0000FF"/>
                </a:solidFill>
              </a:rPr>
              <a:t>(done)</a:t>
            </a:r>
            <a:r>
              <a:rPr lang="en-US" sz="1800" dirty="0" smtClean="0">
                <a:solidFill>
                  <a:srgbClr val="0000FF"/>
                </a:solidFill>
              </a:rPr>
              <a:t>; }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}</a:t>
            </a:r>
            <a:r>
              <a:rPr lang="en-US" sz="1800" dirty="0" smtClean="0">
                <a:solidFill>
                  <a:srgbClr val="0000FF"/>
                </a:solidFill>
              </a:rPr>
              <a:t>; }; }</a:t>
            </a:r>
            <a:r>
              <a:rPr lang="en-US" sz="1800" dirty="0">
                <a:solidFill>
                  <a:srgbClr val="0000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5589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dirty="0" err="1" smtClean="0"/>
              <a:t>matmul.C</a:t>
            </a:r>
            <a:r>
              <a:rPr lang="en-US" dirty="0" smtClean="0"/>
              <a:t> file: Main </a:t>
            </a:r>
            <a:r>
              <a:rPr lang="en-US" dirty="0" err="1" smtClean="0"/>
              <a:t>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class Main : public </a:t>
            </a:r>
            <a:r>
              <a:rPr lang="en-US" sz="1400" dirty="0" err="1">
                <a:solidFill>
                  <a:srgbClr val="008000"/>
                </a:solidFill>
              </a:rPr>
              <a:t>CBase_Main</a:t>
            </a:r>
            <a:r>
              <a:rPr lang="en-US" sz="1400" dirty="0">
                <a:solidFill>
                  <a:srgbClr val="008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  double </a:t>
            </a:r>
            <a:r>
              <a:rPr lang="en-US" sz="1400" dirty="0" err="1">
                <a:solidFill>
                  <a:srgbClr val="008000"/>
                </a:solidFill>
              </a:rPr>
              <a:t>startTime</a:t>
            </a:r>
            <a:r>
              <a:rPr lang="en-US" sz="1400" dirty="0">
                <a:solidFill>
                  <a:srgbClr val="008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</a:rPr>
              <a:t>int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blockSize</a:t>
            </a:r>
            <a:r>
              <a:rPr lang="en-US" sz="1400" dirty="0">
                <a:solidFill>
                  <a:srgbClr val="008000"/>
                </a:solidFill>
              </a:rPr>
              <a:t>, 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  </a:t>
            </a:r>
            <a:r>
              <a:rPr lang="en-US" sz="1400" dirty="0" err="1">
                <a:solidFill>
                  <a:srgbClr val="008000"/>
                </a:solidFill>
              </a:rPr>
              <a:t>CProxy_Block</a:t>
            </a:r>
            <a:r>
              <a:rPr lang="en-US" sz="1400" dirty="0">
                <a:solidFill>
                  <a:srgbClr val="008000"/>
                </a:solidFill>
              </a:rPr>
              <a:t> a, b, c;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  Main(</a:t>
            </a:r>
            <a:r>
              <a:rPr lang="en-US" sz="1400" dirty="0" err="1">
                <a:solidFill>
                  <a:srgbClr val="008000"/>
                </a:solidFill>
              </a:rPr>
              <a:t>CkArgMsg</a:t>
            </a:r>
            <a:r>
              <a:rPr lang="en-US" sz="1400" dirty="0">
                <a:solidFill>
                  <a:srgbClr val="008000"/>
                </a:solidFill>
              </a:rPr>
              <a:t>* m)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    if (m-&gt;</a:t>
            </a:r>
            <a:r>
              <a:rPr lang="en-US" sz="1400" dirty="0" err="1">
                <a:solidFill>
                  <a:srgbClr val="008000"/>
                </a:solidFill>
              </a:rPr>
              <a:t>argc</a:t>
            </a:r>
            <a:r>
              <a:rPr lang="en-US" sz="1400" dirty="0">
                <a:solidFill>
                  <a:srgbClr val="008000"/>
                </a:solidFill>
              </a:rPr>
              <a:t> &gt; 2)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</a:rPr>
              <a:t>      </a:t>
            </a:r>
            <a:r>
              <a:rPr lang="fr-FR" sz="1400" dirty="0" err="1">
                <a:solidFill>
                  <a:srgbClr val="008000"/>
                </a:solidFill>
              </a:rPr>
              <a:t>blockSize</a:t>
            </a:r>
            <a:r>
              <a:rPr lang="fr-FR" sz="1400" dirty="0">
                <a:solidFill>
                  <a:srgbClr val="008000"/>
                </a:solidFill>
              </a:rPr>
              <a:t> = </a:t>
            </a:r>
            <a:r>
              <a:rPr lang="fr-FR" sz="1400" dirty="0" err="1">
                <a:solidFill>
                  <a:srgbClr val="008000"/>
                </a:solidFill>
              </a:rPr>
              <a:t>atoi</a:t>
            </a:r>
            <a:r>
              <a:rPr lang="fr-FR" sz="1400" dirty="0">
                <a:solidFill>
                  <a:srgbClr val="008000"/>
                </a:solidFill>
              </a:rPr>
              <a:t>(m-&gt;</a:t>
            </a:r>
            <a:r>
              <a:rPr lang="fr-FR" sz="1400" dirty="0" err="1">
                <a:solidFill>
                  <a:srgbClr val="008000"/>
                </a:solidFill>
              </a:rPr>
              <a:t>argv</a:t>
            </a:r>
            <a:r>
              <a:rPr lang="fr-FR" sz="1400" dirty="0">
                <a:solidFill>
                  <a:srgbClr val="008000"/>
                </a:solidFill>
              </a:rPr>
              <a:t>[1]);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</a:rPr>
              <a:t>      M = </a:t>
            </a:r>
            <a:r>
              <a:rPr lang="fi-FI" sz="1400" dirty="0" err="1">
                <a:solidFill>
                  <a:srgbClr val="008000"/>
                </a:solidFill>
              </a:rPr>
              <a:t>atoi(m-</a:t>
            </a:r>
            <a:r>
              <a:rPr lang="fi-FI" sz="1400" dirty="0">
                <a:solidFill>
                  <a:srgbClr val="008000"/>
                </a:solidFill>
              </a:rPr>
              <a:t>&gt;argv[2]);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} </a:t>
            </a:r>
            <a:r>
              <a:rPr lang="da-DK" sz="1400" dirty="0" err="1">
                <a:solidFill>
                  <a:srgbClr val="008000"/>
                </a:solidFill>
              </a:rPr>
              <a:t>else</a:t>
            </a:r>
            <a:r>
              <a:rPr lang="da-DK" sz="1400" dirty="0">
                <a:solidFill>
                  <a:srgbClr val="008000"/>
                </a:solidFill>
              </a:rPr>
              <a:t> {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  </a:t>
            </a:r>
            <a:r>
              <a:rPr lang="da-DK" sz="1400" dirty="0" err="1">
                <a:solidFill>
                  <a:srgbClr val="008000"/>
                </a:solidFill>
              </a:rPr>
              <a:t>CkAbort</a:t>
            </a:r>
            <a:r>
              <a:rPr lang="da-DK" sz="1400" dirty="0">
                <a:solidFill>
                  <a:srgbClr val="008000"/>
                </a:solidFill>
              </a:rPr>
              <a:t>("Usage: </a:t>
            </a:r>
            <a:r>
              <a:rPr lang="da-DK" sz="1400" dirty="0" err="1">
                <a:solidFill>
                  <a:srgbClr val="008000"/>
                </a:solidFill>
              </a:rPr>
              <a:t>matmul</a:t>
            </a:r>
            <a:r>
              <a:rPr lang="da-DK" sz="1400" dirty="0">
                <a:solidFill>
                  <a:srgbClr val="008000"/>
                </a:solidFill>
              </a:rPr>
              <a:t> </a:t>
            </a:r>
            <a:r>
              <a:rPr lang="da-DK" sz="1400" dirty="0" err="1">
                <a:solidFill>
                  <a:srgbClr val="008000"/>
                </a:solidFill>
              </a:rPr>
              <a:t>blockSize</a:t>
            </a:r>
            <a:r>
              <a:rPr lang="da-DK" sz="1400" dirty="0">
                <a:solidFill>
                  <a:srgbClr val="008000"/>
                </a:solidFill>
              </a:rPr>
              <a:t> M");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smtClean="0">
                <a:solidFill>
                  <a:srgbClr val="008000"/>
                </a:solidFill>
              </a:rPr>
              <a:t>}</a:t>
            </a: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err="1">
                <a:solidFill>
                  <a:srgbClr val="008000"/>
                </a:solidFill>
              </a:rPr>
              <a:t>mainProxy</a:t>
            </a:r>
            <a:r>
              <a:rPr lang="da-DK" sz="1400" dirty="0">
                <a:solidFill>
                  <a:srgbClr val="008000"/>
                </a:solidFill>
              </a:rPr>
              <a:t> = </a:t>
            </a:r>
            <a:r>
              <a:rPr lang="da-DK" sz="1400" dirty="0" err="1">
                <a:solidFill>
                  <a:srgbClr val="008000"/>
                </a:solidFill>
              </a:rPr>
              <a:t>thisProxy</a:t>
            </a:r>
            <a:r>
              <a:rPr lang="da-DK" sz="1400" dirty="0" smtClean="0">
                <a:solidFill>
                  <a:srgbClr val="008000"/>
                </a:solidFill>
              </a:rPr>
              <a:t>;</a:t>
            </a: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a = </a:t>
            </a:r>
            <a:r>
              <a:rPr lang="da-DK" sz="1400" dirty="0" err="1">
                <a:solidFill>
                  <a:srgbClr val="008000"/>
                </a:solidFill>
              </a:rPr>
              <a:t>CProxy_Block</a:t>
            </a:r>
            <a:r>
              <a:rPr lang="da-DK" sz="1400" dirty="0">
                <a:solidFill>
                  <a:srgbClr val="008000"/>
                </a:solidFill>
              </a:rPr>
              <a:t>::</a:t>
            </a:r>
            <a:r>
              <a:rPr lang="da-DK" sz="1400" dirty="0" err="1">
                <a:solidFill>
                  <a:srgbClr val="008000"/>
                </a:solidFill>
              </a:rPr>
              <a:t>ckNew</a:t>
            </a:r>
            <a:r>
              <a:rPr lang="da-DK" sz="1400" dirty="0">
                <a:solidFill>
                  <a:srgbClr val="008000"/>
                </a:solidFill>
              </a:rPr>
              <a:t>(true, </a:t>
            </a:r>
            <a:r>
              <a:rPr lang="da-DK" sz="1400" dirty="0" err="1">
                <a:solidFill>
                  <a:srgbClr val="008000"/>
                </a:solidFill>
              </a:rPr>
              <a:t>blockSize</a:t>
            </a:r>
            <a:r>
              <a:rPr lang="da-DK" sz="1400" dirty="0">
                <a:solidFill>
                  <a:srgbClr val="008000"/>
                </a:solidFill>
              </a:rPr>
              <a:t>, M, M, M)</a:t>
            </a:r>
            <a:r>
              <a:rPr lang="da-DK" sz="1400" dirty="0" smtClean="0">
                <a:solidFill>
                  <a:srgbClr val="008000"/>
                </a:solidFill>
              </a:rPr>
              <a:t>; //</a:t>
            </a:r>
            <a:r>
              <a:rPr lang="da-DK" sz="1400" dirty="0" err="1" smtClean="0">
                <a:solidFill>
                  <a:srgbClr val="008000"/>
                </a:solidFill>
              </a:rPr>
              <a:t>boolean</a:t>
            </a:r>
            <a:r>
              <a:rPr lang="da-DK" sz="1400" dirty="0" smtClean="0">
                <a:solidFill>
                  <a:srgbClr val="008000"/>
                </a:solidFill>
              </a:rPr>
              <a:t> flag is for </a:t>
            </a:r>
            <a:r>
              <a:rPr lang="da-DK" sz="1400" dirty="0" err="1" smtClean="0">
                <a:solidFill>
                  <a:srgbClr val="008000"/>
                </a:solidFill>
              </a:rPr>
              <a:t>random</a:t>
            </a:r>
            <a:r>
              <a:rPr lang="da-DK" sz="1400" dirty="0" smtClean="0">
                <a:solidFill>
                  <a:srgbClr val="008000"/>
                </a:solidFill>
              </a:rPr>
              <a:t> </a:t>
            </a:r>
            <a:r>
              <a:rPr lang="da-DK" sz="1400" dirty="0" err="1" smtClean="0">
                <a:solidFill>
                  <a:srgbClr val="008000"/>
                </a:solidFill>
              </a:rPr>
              <a:t>initialization</a:t>
            </a: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b = </a:t>
            </a:r>
            <a:r>
              <a:rPr lang="da-DK" sz="1400" dirty="0" err="1">
                <a:solidFill>
                  <a:srgbClr val="008000"/>
                </a:solidFill>
              </a:rPr>
              <a:t>CProxy_Block</a:t>
            </a:r>
            <a:r>
              <a:rPr lang="da-DK" sz="1400" dirty="0">
                <a:solidFill>
                  <a:srgbClr val="008000"/>
                </a:solidFill>
              </a:rPr>
              <a:t>::</a:t>
            </a:r>
            <a:r>
              <a:rPr lang="da-DK" sz="1400" dirty="0" err="1">
                <a:solidFill>
                  <a:srgbClr val="008000"/>
                </a:solidFill>
              </a:rPr>
              <a:t>ckNew</a:t>
            </a:r>
            <a:r>
              <a:rPr lang="da-DK" sz="1400" dirty="0">
                <a:solidFill>
                  <a:srgbClr val="008000"/>
                </a:solidFill>
              </a:rPr>
              <a:t>(true, </a:t>
            </a:r>
            <a:r>
              <a:rPr lang="da-DK" sz="1400" dirty="0" err="1">
                <a:solidFill>
                  <a:srgbClr val="008000"/>
                </a:solidFill>
              </a:rPr>
              <a:t>blockSize</a:t>
            </a:r>
            <a:r>
              <a:rPr lang="da-DK" sz="1400" dirty="0">
                <a:solidFill>
                  <a:srgbClr val="008000"/>
                </a:solidFill>
              </a:rPr>
              <a:t>, M, M, M);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c = </a:t>
            </a:r>
            <a:r>
              <a:rPr lang="da-DK" sz="1400" dirty="0" err="1">
                <a:solidFill>
                  <a:srgbClr val="008000"/>
                </a:solidFill>
              </a:rPr>
              <a:t>CProxy_Block</a:t>
            </a:r>
            <a:r>
              <a:rPr lang="da-DK" sz="1400" dirty="0">
                <a:solidFill>
                  <a:srgbClr val="008000"/>
                </a:solidFill>
              </a:rPr>
              <a:t>::</a:t>
            </a:r>
            <a:r>
              <a:rPr lang="da-DK" sz="1400" dirty="0" err="1">
                <a:solidFill>
                  <a:srgbClr val="008000"/>
                </a:solidFill>
              </a:rPr>
              <a:t>ckNew</a:t>
            </a:r>
            <a:r>
              <a:rPr lang="da-DK" sz="1400" dirty="0">
                <a:solidFill>
                  <a:srgbClr val="008000"/>
                </a:solidFill>
              </a:rPr>
              <a:t>(false, </a:t>
            </a:r>
            <a:r>
              <a:rPr lang="da-DK" sz="1400" dirty="0" err="1">
                <a:solidFill>
                  <a:srgbClr val="008000"/>
                </a:solidFill>
              </a:rPr>
              <a:t>blockSize</a:t>
            </a:r>
            <a:r>
              <a:rPr lang="da-DK" sz="1400" dirty="0">
                <a:solidFill>
                  <a:srgbClr val="008000"/>
                </a:solidFill>
              </a:rPr>
              <a:t>, M, M, M)</a:t>
            </a:r>
            <a:r>
              <a:rPr lang="da-DK" sz="1400" dirty="0" smtClean="0">
                <a:solidFill>
                  <a:srgbClr val="008000"/>
                </a:solidFill>
              </a:rPr>
              <a:t>;</a:t>
            </a:r>
          </a:p>
          <a:p>
            <a:pPr marL="0" indent="0">
              <a:buNone/>
            </a:pP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err="1" smtClean="0">
                <a:solidFill>
                  <a:srgbClr val="008000"/>
                </a:solidFill>
              </a:rPr>
              <a:t>a.sendData</a:t>
            </a:r>
            <a:r>
              <a:rPr lang="da-DK" sz="1400" dirty="0" smtClean="0">
                <a:solidFill>
                  <a:srgbClr val="008000"/>
                </a:solidFill>
              </a:rPr>
              <a:t>(</a:t>
            </a:r>
            <a:r>
              <a:rPr lang="da-DK" sz="1400" dirty="0">
                <a:solidFill>
                  <a:srgbClr val="008000"/>
                </a:solidFill>
              </a:rPr>
              <a:t>c, true);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err="1" smtClean="0">
                <a:solidFill>
                  <a:srgbClr val="008000"/>
                </a:solidFill>
              </a:rPr>
              <a:t>b.sendData</a:t>
            </a:r>
            <a:r>
              <a:rPr lang="da-DK" sz="1400" dirty="0">
                <a:solidFill>
                  <a:srgbClr val="008000"/>
                </a:solidFill>
              </a:rPr>
              <a:t>(</a:t>
            </a:r>
            <a:r>
              <a:rPr lang="da-DK" sz="1400" dirty="0">
                <a:solidFill>
                  <a:srgbClr val="008000"/>
                </a:solidFill>
              </a:rPr>
              <a:t>c, false);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err="1" smtClean="0">
                <a:solidFill>
                  <a:srgbClr val="008000"/>
                </a:solidFill>
              </a:rPr>
              <a:t>c.run</a:t>
            </a:r>
            <a:r>
              <a:rPr lang="da-DK" sz="1400" dirty="0">
                <a:solidFill>
                  <a:srgbClr val="008000"/>
                </a:solidFill>
              </a:rPr>
              <a:t>(1.0, </a:t>
            </a:r>
            <a:r>
              <a:rPr lang="da-DK" sz="1400" dirty="0" err="1">
                <a:solidFill>
                  <a:srgbClr val="008000"/>
                </a:solidFill>
              </a:rPr>
              <a:t>CkCallback</a:t>
            </a:r>
            <a:r>
              <a:rPr lang="da-DK" sz="1400" dirty="0">
                <a:solidFill>
                  <a:srgbClr val="008000"/>
                </a:solidFill>
              </a:rPr>
              <a:t>(</a:t>
            </a:r>
            <a:r>
              <a:rPr lang="da-DK" sz="1400" dirty="0" err="1">
                <a:solidFill>
                  <a:srgbClr val="008000"/>
                </a:solidFill>
              </a:rPr>
              <a:t>CkReductionTarget</a:t>
            </a:r>
            <a:r>
              <a:rPr lang="da-DK" sz="1400" dirty="0">
                <a:solidFill>
                  <a:srgbClr val="008000"/>
                </a:solidFill>
              </a:rPr>
              <a:t>(Main, done), </a:t>
            </a:r>
            <a:r>
              <a:rPr lang="da-DK" sz="1400" dirty="0" err="1">
                <a:solidFill>
                  <a:srgbClr val="008000"/>
                </a:solidFill>
              </a:rPr>
              <a:t>thisProxy</a:t>
            </a:r>
            <a:r>
              <a:rPr lang="da-DK" sz="1400" dirty="0">
                <a:solidFill>
                  <a:srgbClr val="008000"/>
                </a:solidFill>
              </a:rPr>
              <a:t>));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</a:t>
            </a:r>
            <a:r>
              <a:rPr lang="da-DK" sz="1400" dirty="0" smtClean="0">
                <a:solidFill>
                  <a:srgbClr val="008000"/>
                </a:solidFill>
              </a:rPr>
              <a:t>}</a:t>
            </a: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</a:rPr>
              <a:t>  </a:t>
            </a:r>
            <a:r>
              <a:rPr lang="fi-FI" sz="1400" dirty="0" err="1">
                <a:solidFill>
                  <a:srgbClr val="008000"/>
                </a:solidFill>
              </a:rPr>
              <a:t>void</a:t>
            </a:r>
            <a:r>
              <a:rPr lang="fi-FI" sz="1400" dirty="0">
                <a:solidFill>
                  <a:srgbClr val="008000"/>
                </a:solidFill>
              </a:rPr>
              <a:t> </a:t>
            </a:r>
            <a:r>
              <a:rPr lang="fi-FI" sz="1400" dirty="0" err="1">
                <a:solidFill>
                  <a:srgbClr val="008000"/>
                </a:solidFill>
              </a:rPr>
              <a:t>done</a:t>
            </a:r>
            <a:r>
              <a:rPr lang="fi-FI" sz="1400" dirty="0">
                <a:solidFill>
                  <a:srgbClr val="008000"/>
                </a:solidFill>
              </a:rPr>
              <a:t>() </a:t>
            </a:r>
            <a:r>
              <a:rPr lang="fi-FI" sz="1400" dirty="0" smtClean="0">
                <a:solidFill>
                  <a:srgbClr val="008000"/>
                </a:solidFill>
              </a:rPr>
              <a:t>{ </a:t>
            </a:r>
            <a:r>
              <a:rPr lang="fi-FI" sz="1400" dirty="0" err="1" smtClean="0">
                <a:solidFill>
                  <a:srgbClr val="008000"/>
                </a:solidFill>
              </a:rPr>
              <a:t>CkExit</a:t>
            </a:r>
            <a:r>
              <a:rPr lang="fi-FI" sz="1400" dirty="0">
                <a:solidFill>
                  <a:srgbClr val="008000"/>
                </a:solidFill>
              </a:rPr>
              <a:t>()</a:t>
            </a:r>
            <a:r>
              <a:rPr lang="fi-FI" sz="1400" dirty="0" smtClean="0">
                <a:solidFill>
                  <a:srgbClr val="008000"/>
                </a:solidFill>
              </a:rPr>
              <a:t>; }</a:t>
            </a:r>
            <a:endParaRPr lang="fi-FI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</a:rPr>
              <a:t>};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90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4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matmul.C</a:t>
            </a:r>
            <a:r>
              <a:rPr lang="en-US" dirty="0" smtClean="0"/>
              <a:t> file: Block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class Block : public </a:t>
            </a:r>
            <a:r>
              <a:rPr lang="en-US" sz="1800" dirty="0" err="1">
                <a:solidFill>
                  <a:srgbClr val="3366FF"/>
                </a:solidFill>
              </a:rPr>
              <a:t>CBase_Block</a:t>
            </a:r>
            <a:r>
              <a:rPr lang="en-US" sz="1800" dirty="0">
                <a:solidFill>
                  <a:srgbClr val="3366FF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unsigned 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, M, block;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double* data;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</a:t>
            </a:r>
            <a:r>
              <a:rPr lang="en-US" sz="1800" dirty="0" err="1">
                <a:solidFill>
                  <a:srgbClr val="3366FF"/>
                </a:solidFill>
              </a:rPr>
              <a:t>Block_SDAG_CODE</a:t>
            </a:r>
            <a:endParaRPr lang="en-US" sz="1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Block(</a:t>
            </a:r>
            <a:r>
              <a:rPr lang="en-US" sz="1800" dirty="0" err="1">
                <a:solidFill>
                  <a:srgbClr val="3366FF"/>
                </a:solidFill>
              </a:rPr>
              <a:t>bool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randomInit</a:t>
            </a:r>
            <a:r>
              <a:rPr lang="en-US" sz="1800" dirty="0">
                <a:solidFill>
                  <a:srgbClr val="3366FF"/>
                </a:solidFill>
              </a:rPr>
              <a:t>, unsigned 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_, unsigned 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M_)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: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(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_), M(M_)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unsigned 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elems</a:t>
            </a:r>
            <a:r>
              <a:rPr lang="en-US" sz="1800" dirty="0">
                <a:solidFill>
                  <a:srgbClr val="3366FF"/>
                </a:solidFill>
              </a:rPr>
              <a:t> =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 *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data = new double[</a:t>
            </a:r>
            <a:r>
              <a:rPr lang="en-US" sz="1800" dirty="0" err="1">
                <a:solidFill>
                  <a:srgbClr val="3366FF"/>
                </a:solidFill>
              </a:rPr>
              <a:t>elems</a:t>
            </a:r>
            <a:r>
              <a:rPr lang="en-US" sz="1800" dirty="0">
                <a:solidFill>
                  <a:srgbClr val="3366FF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if(</a:t>
            </a:r>
            <a:r>
              <a:rPr lang="en-US" sz="1800" dirty="0" err="1">
                <a:solidFill>
                  <a:srgbClr val="3366FF"/>
                </a:solidFill>
              </a:rPr>
              <a:t>randomInit</a:t>
            </a:r>
            <a:r>
              <a:rPr lang="en-US" sz="1800" dirty="0">
                <a:solidFill>
                  <a:srgbClr val="33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  for (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 = 0; 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 &lt; </a:t>
            </a:r>
            <a:r>
              <a:rPr lang="en-US" sz="1800" dirty="0" err="1">
                <a:solidFill>
                  <a:srgbClr val="3366FF"/>
                </a:solidFill>
              </a:rPr>
              <a:t>elems</a:t>
            </a:r>
            <a:r>
              <a:rPr lang="en-US" sz="1800" dirty="0">
                <a:solidFill>
                  <a:srgbClr val="3366FF"/>
                </a:solidFill>
              </a:rPr>
              <a:t>; ++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    data[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] = drand48();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  for (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 = 0; 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 &lt; </a:t>
            </a:r>
            <a:r>
              <a:rPr lang="en-US" sz="1800" dirty="0" err="1">
                <a:solidFill>
                  <a:srgbClr val="3366FF"/>
                </a:solidFill>
              </a:rPr>
              <a:t>elems</a:t>
            </a:r>
            <a:r>
              <a:rPr lang="en-US" sz="1800" dirty="0">
                <a:solidFill>
                  <a:srgbClr val="3366FF"/>
                </a:solidFill>
              </a:rPr>
              <a:t>; ++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    data[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] = 0</a:t>
            </a:r>
            <a:r>
              <a:rPr lang="en-US" sz="1800" dirty="0" smtClean="0">
                <a:solidFill>
                  <a:srgbClr val="3366FF"/>
                </a:solidFill>
              </a:rPr>
              <a:t>;</a:t>
            </a:r>
            <a:endParaRPr lang="en-US" sz="1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</a:t>
            </a:r>
            <a:r>
              <a:rPr lang="en-US" sz="1800" dirty="0" smtClean="0">
                <a:solidFill>
                  <a:srgbClr val="3366FF"/>
                </a:solidFill>
              </a:rPr>
              <a:t>}</a:t>
            </a:r>
            <a:endParaRPr lang="en-US" sz="1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Block(</a:t>
            </a:r>
            <a:r>
              <a:rPr lang="en-US" sz="1800" dirty="0" err="1">
                <a:solidFill>
                  <a:srgbClr val="3366FF"/>
                </a:solidFill>
              </a:rPr>
              <a:t>CkMigrateMessage</a:t>
            </a:r>
            <a:r>
              <a:rPr lang="en-US" sz="1800" dirty="0">
                <a:solidFill>
                  <a:srgbClr val="3366FF"/>
                </a:solidFill>
              </a:rPr>
              <a:t>*) {</a:t>
            </a:r>
            <a:r>
              <a:rPr lang="en-US" sz="1800" dirty="0" smtClean="0">
                <a:solidFill>
                  <a:srgbClr val="3366FF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}</a:t>
            </a:r>
            <a:r>
              <a:rPr lang="en-US" sz="1800" dirty="0">
                <a:solidFill>
                  <a:srgbClr val="3366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97744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</a:t>
            </a:r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89025"/>
            <a:ext cx="8286750" cy="5159375"/>
          </a:xfrm>
        </p:spPr>
        <p:txBody>
          <a:bodyPr/>
          <a:lstStyle/>
          <a:p>
            <a:r>
              <a:rPr lang="en-US" sz="2800" dirty="0"/>
              <a:t>Collection of [charged] atoms, with bonds</a:t>
            </a:r>
          </a:p>
          <a:p>
            <a:pPr lvl="1"/>
            <a:r>
              <a:rPr lang="en-US" sz="2000" dirty="0"/>
              <a:t>Newtonian mechanics</a:t>
            </a:r>
          </a:p>
          <a:p>
            <a:pPr lvl="1"/>
            <a:r>
              <a:rPr lang="en-US" sz="2000" dirty="0" smtClean="0"/>
              <a:t>Relatively small #of </a:t>
            </a:r>
            <a:r>
              <a:rPr lang="en-US" sz="2000" dirty="0"/>
              <a:t>atoms (</a:t>
            </a:r>
            <a:r>
              <a:rPr lang="en-US" sz="2000" dirty="0" smtClean="0"/>
              <a:t>100K </a:t>
            </a:r>
            <a:r>
              <a:rPr lang="en-US" sz="2000" dirty="0"/>
              <a:t>– </a:t>
            </a:r>
            <a:r>
              <a:rPr lang="en-US" sz="2000" dirty="0" smtClean="0"/>
              <a:t>10M)</a:t>
            </a:r>
            <a:endParaRPr lang="en-US" sz="2000" dirty="0"/>
          </a:p>
          <a:p>
            <a:r>
              <a:rPr lang="en-US" sz="2800" dirty="0"/>
              <a:t>At each time-step</a:t>
            </a:r>
          </a:p>
          <a:p>
            <a:pPr lvl="1"/>
            <a:r>
              <a:rPr lang="en-US" sz="2000" dirty="0"/>
              <a:t>Calculate forces on each atom </a:t>
            </a:r>
          </a:p>
          <a:p>
            <a:pPr lvl="2"/>
            <a:r>
              <a:rPr lang="en-US" sz="2000" dirty="0"/>
              <a:t>Bonds:</a:t>
            </a:r>
          </a:p>
          <a:p>
            <a:pPr lvl="2"/>
            <a:r>
              <a:rPr lang="en-US" sz="2000" dirty="0"/>
              <a:t>Non-bonded: electrostatic and van der Waal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</a:t>
            </a:r>
          </a:p>
          <a:p>
            <a:pPr lvl="3"/>
            <a:r>
              <a:rPr lang="en-US" sz="1800" dirty="0"/>
              <a:t>Short-distance: every </a:t>
            </a:r>
            <a:r>
              <a:rPr lang="en-US" sz="1800" dirty="0" err="1"/>
              <a:t>timestep</a:t>
            </a:r>
            <a:endParaRPr lang="en-US" sz="1800" dirty="0"/>
          </a:p>
          <a:p>
            <a:pPr lvl="3"/>
            <a:r>
              <a:rPr lang="en-US" sz="1800" dirty="0"/>
              <a:t>Long-distance: using PME (3D FFT)</a:t>
            </a:r>
          </a:p>
          <a:p>
            <a:pPr lvl="3"/>
            <a:r>
              <a:rPr lang="en-US" sz="1800" dirty="0"/>
              <a:t>Multiple Time Stepping : PME every 4 </a:t>
            </a:r>
            <a:r>
              <a:rPr lang="en-US" sz="1800" dirty="0" err="1"/>
              <a:t>timesteps</a:t>
            </a:r>
            <a:r>
              <a:rPr lang="en-US" sz="1800" dirty="0"/>
              <a:t> </a:t>
            </a:r>
          </a:p>
          <a:p>
            <a:pPr lvl="1"/>
            <a:r>
              <a:rPr lang="en-US" sz="2000" dirty="0"/>
              <a:t>Calculate velocities and advance positions</a:t>
            </a:r>
          </a:p>
          <a:p>
            <a:r>
              <a:rPr lang="en-US" sz="2800" dirty="0"/>
              <a:t>Challenge: femtosecond time-step, millions needed!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7467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80"/>
                </a:solidFill>
              </a:rPr>
              <a:t>Collaboration with K. </a:t>
            </a:r>
            <a:r>
              <a:rPr lang="en-US" dirty="0" err="1">
                <a:solidFill>
                  <a:srgbClr val="008080"/>
                </a:solidFill>
              </a:rPr>
              <a:t>Schulten</a:t>
            </a:r>
            <a:r>
              <a:rPr lang="en-US" dirty="0">
                <a:solidFill>
                  <a:srgbClr val="008080"/>
                </a:solidFill>
              </a:rPr>
              <a:t>, R. </a:t>
            </a:r>
            <a:r>
              <a:rPr lang="en-US" dirty="0" err="1">
                <a:solidFill>
                  <a:srgbClr val="008080"/>
                </a:solidFill>
              </a:rPr>
              <a:t>Skeel</a:t>
            </a:r>
            <a:r>
              <a:rPr lang="en-US" dirty="0">
                <a:solidFill>
                  <a:srgbClr val="008080"/>
                </a:solidFill>
              </a:rPr>
              <a:t>, and coworkers</a:t>
            </a:r>
          </a:p>
        </p:txBody>
      </p:sp>
      <p:pic>
        <p:nvPicPr>
          <p:cNvPr id="8" name="medium3.mpg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2590800" cy="314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57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59159</TotalTime>
  <Words>1947</Words>
  <Application>Microsoft Macintosh PowerPoint</Application>
  <PresentationFormat>On-screen Show (4:3)</PresentationFormat>
  <Paragraphs>345</Paragraphs>
  <Slides>17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pplpreso</vt:lpstr>
      <vt:lpstr>Matrix Multiplication</vt:lpstr>
      <vt:lpstr>Cannon’s Matrix Multiplication Algorithm </vt:lpstr>
      <vt:lpstr>Cannon’s Matrix Multiplication Algorithm </vt:lpstr>
      <vt:lpstr>PowerPoint Presentation</vt:lpstr>
      <vt:lpstr>matmul.ci file: M*M matrices</vt:lpstr>
      <vt:lpstr>matmul.ci file contd.</vt:lpstr>
      <vt:lpstr>matmul.C file: Main chare</vt:lpstr>
      <vt:lpstr>matmul.C file: Block array</vt:lpstr>
      <vt:lpstr>Molecular Dynamics</vt:lpstr>
      <vt:lpstr>Lennart-Jones Dynamics</vt:lpstr>
      <vt:lpstr>Spatial Decomposition Via Charm</vt:lpstr>
      <vt:lpstr> </vt:lpstr>
      <vt:lpstr>Parallelization Using Charm++</vt:lpstr>
      <vt:lpstr>Expressing in Charm++</vt:lpstr>
      <vt:lpstr>LJdynamics – Main chare</vt:lpstr>
      <vt:lpstr>LJdynamics - Cell</vt:lpstr>
      <vt:lpstr>LJdynamics - Pair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Bilge Acun</cp:lastModifiedBy>
  <cp:revision>439</cp:revision>
  <dcterms:created xsi:type="dcterms:W3CDTF">2002-10-12T14:08:56Z</dcterms:created>
  <dcterms:modified xsi:type="dcterms:W3CDTF">2013-09-19T13:59:38Z</dcterms:modified>
</cp:coreProperties>
</file>