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8" r:id="rId21"/>
    <p:sldId id="289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687627588218141"/>
          <c:y val="4.4861391929187394E-2"/>
          <c:w val="0.72295603674540765"/>
          <c:h val="0.746155680017711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12M atoms Cray XT5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c:spPr>
          <c:marker>
            <c:symbol val="plus"/>
            <c:size val="7"/>
            <c:spPr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1">
                  <c:v>603.41</c:v>
                </c:pt>
                <c:pt idx="2">
                  <c:v>305.91000000000003</c:v>
                </c:pt>
                <c:pt idx="3">
                  <c:v>161.23999999999998</c:v>
                </c:pt>
                <c:pt idx="4">
                  <c:v>85.05</c:v>
                </c:pt>
                <c:pt idx="5">
                  <c:v>41.65</c:v>
                </c:pt>
                <c:pt idx="6">
                  <c:v>22.310000000000009</c:v>
                </c:pt>
                <c:pt idx="7">
                  <c:v>11.59</c:v>
                </c:pt>
                <c:pt idx="8">
                  <c:v>7.58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STMV Blue Gene/L</c:v>
                </c:pt>
              </c:strCache>
            </c:strRef>
          </c:tx>
          <c:marker>
            <c:symbol val="square"/>
            <c:size val="6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653.51</c:v>
                </c:pt>
                <c:pt idx="1">
                  <c:v>332.27</c:v>
                </c:pt>
                <c:pt idx="2">
                  <c:v>169.36</c:v>
                </c:pt>
                <c:pt idx="3">
                  <c:v>88.11999999999999</c:v>
                </c:pt>
                <c:pt idx="4">
                  <c:v>49.47</c:v>
                </c:pt>
                <c:pt idx="5">
                  <c:v>28.95</c:v>
                </c:pt>
                <c:pt idx="6">
                  <c:v>16.690000000000001</c:v>
                </c:pt>
                <c:pt idx="7">
                  <c:v>9.3700000000000028</c:v>
                </c:pt>
                <c:pt idx="8">
                  <c:v>6.48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STMV Blue Gene/P</c:v>
                </c:pt>
              </c:strCache>
            </c:strRef>
          </c:tx>
          <c:marker>
            <c:symbol val="circle"/>
            <c:size val="7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1">
                  <c:v>318.25</c:v>
                </c:pt>
                <c:pt idx="2">
                  <c:v>163.19999999999999</c:v>
                </c:pt>
                <c:pt idx="3">
                  <c:v>83.16</c:v>
                </c:pt>
                <c:pt idx="4">
                  <c:v>43.11</c:v>
                </c:pt>
                <c:pt idx="5">
                  <c:v>23.14</c:v>
                </c:pt>
                <c:pt idx="6">
                  <c:v>14.42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STMV Cray XT5</c:v>
                </c:pt>
              </c:strCache>
            </c:strRef>
          </c:tx>
          <c:spPr>
            <a:ln>
              <a:solidFill>
                <a:schemeClr val="accent1"/>
              </a:solidFill>
              <a:prstDash val="solid"/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rgbClr val="4F81BD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162.33000000000001</c:v>
                </c:pt>
                <c:pt idx="1">
                  <c:v>82.490000000000023</c:v>
                </c:pt>
                <c:pt idx="2">
                  <c:v>44.720000000000013</c:v>
                </c:pt>
                <c:pt idx="3">
                  <c:v>26.29</c:v>
                </c:pt>
                <c:pt idx="4">
                  <c:v>15.350000000000005</c:v>
                </c:pt>
                <c:pt idx="5">
                  <c:v>8.66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ApoA1 Blue Gene/L</c:v>
                </c:pt>
              </c:strCache>
            </c:strRef>
          </c:tx>
          <c:spPr>
            <a:ln>
              <a:solidFill>
                <a:srgbClr val="C00000"/>
              </a:solidFill>
              <a:prstDash val="dashDot"/>
            </a:ln>
          </c:spPr>
          <c:marker>
            <c:symbol val="square"/>
            <c:size val="6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56.879999999999995</c:v>
                </c:pt>
                <c:pt idx="1">
                  <c:v>29.35</c:v>
                </c:pt>
                <c:pt idx="2">
                  <c:v>17.77</c:v>
                </c:pt>
                <c:pt idx="3">
                  <c:v>9.7299999999999986</c:v>
                </c:pt>
                <c:pt idx="4">
                  <c:v>5.84</c:v>
                </c:pt>
                <c:pt idx="5">
                  <c:v>3.8499999999999988</c:v>
                </c:pt>
                <c:pt idx="6">
                  <c:v>2.71</c:v>
                </c:pt>
                <c:pt idx="7">
                  <c:v>2.04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ApoA1 Blue Gene/P</c:v>
                </c:pt>
              </c:strCache>
            </c:strRef>
          </c:tx>
          <c:spPr>
            <a:ln>
              <a:solidFill>
                <a:schemeClr val="accent3"/>
              </a:solidFill>
              <a:prstDash val="dashDot"/>
            </a:ln>
          </c:spPr>
          <c:marker>
            <c:symbol val="circle"/>
            <c:size val="7"/>
            <c:spPr>
              <a:solidFill>
                <a:schemeClr val="accent3"/>
              </a:solidFill>
              <a:ln>
                <a:solidFill>
                  <a:srgbClr val="9BBB59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1">
                  <c:v>28.439999999999991</c:v>
                </c:pt>
                <c:pt idx="2">
                  <c:v>16.059999999999999</c:v>
                </c:pt>
                <c:pt idx="3">
                  <c:v>9.08</c:v>
                </c:pt>
                <c:pt idx="4">
                  <c:v>5.29</c:v>
                </c:pt>
                <c:pt idx="5">
                  <c:v>3.9699999999999998</c:v>
                </c:pt>
                <c:pt idx="6">
                  <c:v>2.4499999999999997</c:v>
                </c:pt>
                <c:pt idx="7">
                  <c:v>1.84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ApoA1 Cray XT5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  <a:prstDash val="dashDot"/>
            </a:ln>
          </c:spPr>
          <c:marker>
            <c:symbol val="diamond"/>
            <c:size val="7"/>
            <c:spPr>
              <a:solidFill>
                <a:schemeClr val="tx2">
                  <a:lumMod val="60000"/>
                  <a:lumOff val="40000"/>
                </a:schemeClr>
              </a:solidFill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1024</c:v>
                </c:pt>
                <c:pt idx="4">
                  <c:v>2048</c:v>
                </c:pt>
                <c:pt idx="5">
                  <c:v>4096</c:v>
                </c:pt>
                <c:pt idx="6">
                  <c:v>8192</c:v>
                </c:pt>
                <c:pt idx="7">
                  <c:v>16384</c:v>
                </c:pt>
                <c:pt idx="8">
                  <c:v>32768</c:v>
                </c:pt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14.32</c:v>
                </c:pt>
                <c:pt idx="1">
                  <c:v>7.68</c:v>
                </c:pt>
                <c:pt idx="2">
                  <c:v>4.6099999999999985</c:v>
                </c:pt>
                <c:pt idx="3">
                  <c:v>3.57</c:v>
                </c:pt>
              </c:numCache>
            </c:numRef>
          </c:val>
        </c:ser>
        <c:marker val="1"/>
        <c:axId val="150907136"/>
        <c:axId val="150921984"/>
      </c:lineChart>
      <c:catAx>
        <c:axId val="150907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No.</a:t>
                </a:r>
                <a:r>
                  <a:rPr lang="en-US" baseline="0" dirty="0" smtClean="0"/>
                  <a:t> of cores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crossAx val="150921984"/>
        <c:crosses val="autoZero"/>
        <c:auto val="1"/>
        <c:lblAlgn val="ctr"/>
        <c:lblOffset val="100"/>
      </c:catAx>
      <c:valAx>
        <c:axId val="150921984"/>
        <c:scaling>
          <c:logBase val="2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(ms per step)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1509071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023148148148165"/>
          <c:y val="5.1502851437362643E-4"/>
          <c:w val="0.26395839408962796"/>
          <c:h val="0.49762890240154445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E48-6CE4-436B-ADA1-AE240FF23B47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E162-46B3-4529-9B5C-4B50C81C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75EBE-F8D4-47DA-A7AC-CDF004576EFA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Fibrinogen</a:t>
            </a:r>
            <a:r>
              <a:rPr lang="en-US" baseline="0" dirty="0" smtClean="0"/>
              <a:t> – protein responsible for blood clots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B7CC8-B484-47EC-ADF2-DA4A396789C3}" type="slidenum">
              <a:rPr lang="en-US"/>
              <a:pPr/>
              <a:t>13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Move just a few computes around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ABD06-84B4-4C78-BC37-F0B57038C7E5}" type="slidenum">
              <a:rPr lang="en-US"/>
              <a:pPr/>
              <a:t>14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2D PME has more communication but it can be overlapped, 1D PME has less latency</a:t>
            </a:r>
          </a:p>
          <a:p>
            <a:endParaRPr lang="en-US"/>
          </a:p>
          <a:p>
            <a:r>
              <a:rPr lang="en-US"/>
              <a:t>1D FFT – single transpose and computation phase, 2D – 3 transposes and 2 phases of computation</a:t>
            </a:r>
          </a:p>
          <a:p>
            <a:r>
              <a:rPr lang="en-US"/>
              <a:t>PME – small portion of the computation, Has been done before</a:t>
            </a:r>
          </a:p>
          <a:p>
            <a:r>
              <a:rPr lang="en-US"/>
              <a:t>Need to decide at runtime which decomposition to use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BDFC8-0EBB-4448-8EF4-CA86C7847153}" type="slidenum">
              <a:rPr lang="en-US"/>
              <a:pPr/>
              <a:t>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Solutions might be applicable in other scenarios as well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49A9A-9909-4D43-B3F2-933E18C7C838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Motivate why is it challenging to parallelize: Generally a few thousand atoms, </a:t>
            </a:r>
          </a:p>
          <a:p>
            <a:r>
              <a:rPr lang="en-US"/>
              <a:t>one time-step is a few seconds</a:t>
            </a:r>
          </a:p>
          <a:p>
            <a:r>
              <a:rPr lang="en-US"/>
              <a:t>This needs to be parallelized onto a large number of processors.</a:t>
            </a:r>
          </a:p>
          <a:p>
            <a:r>
              <a:rPr lang="en-US"/>
              <a:t>The no. of time-steps is large (million to billion) since interesting phenomena happens on the scale of ns or ms</a:t>
            </a:r>
          </a:p>
          <a:p>
            <a:r>
              <a:rPr lang="en-US"/>
              <a:t>1 fs = 10-15 secs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50CE1-6B76-4BC7-8E16-4AB546C1802B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Dim = Rc + margin</a:t>
            </a:r>
          </a:p>
          <a:p>
            <a:r>
              <a:rPr lang="en-US"/>
              <a:t>Computes are Charm++ objects which can be load balanced and have adaptive overlap of computation and communication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A84B9-E1CC-4104-92DD-0601EB96BF6A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Bonded forces</a:t>
            </a:r>
          </a:p>
          <a:p>
            <a:r>
              <a:rPr lang="en-US"/>
              <a:t>Electrostatic and van der waal’s forces (decide margin Rc)</a:t>
            </a:r>
          </a:p>
          <a:p>
            <a:r>
              <a:rPr lang="en-US"/>
              <a:t>Short range: computes</a:t>
            </a:r>
          </a:p>
          <a:p>
            <a:r>
              <a:rPr lang="en-US"/>
              <a:t>Long range: pme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DA7DC-D3ED-4BB2-A50B-B6D7EA268493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kind of computes can also have different amounts of work depending on the no. of atoms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67FB4-6D7B-4F02-A600-212F2B0EC8AC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kind of computes can also have different amounts of work depending on the no. of atoms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78C3-808D-42C9-96ED-005783DE6347}" type="slidenum">
              <a:rPr lang="en-US"/>
              <a:pPr/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Further splitting of patches, 2-AwayX</a:t>
            </a:r>
          </a:p>
          <a:p>
            <a:r>
              <a:rPr lang="en-US"/>
              <a:t>Load balancer: balances computes, minimizes communication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2CBF9-344B-40B0-9478-4BFB87E03146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Patches multicast data to computes</a:t>
            </a:r>
          </a:p>
          <a:p>
            <a:r>
              <a:rPr lang="en-US"/>
              <a:t>Intermediate nodes have heavy load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l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814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D4639186-0317-44FC-9EB2-6EB0C2936A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814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D7D22C96-A0D7-471D-A68A-731EBAC4C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C:\Users\bhatele\Desktop\fibrinogen-small_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658612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8077200" cy="1470025"/>
          </a:xfrm>
        </p:spPr>
        <p:txBody>
          <a:bodyPr/>
          <a:lstStyle/>
          <a:p>
            <a:r>
              <a:rPr lang="en-US" sz="3400" dirty="0"/>
              <a:t>Overcoming Scaling Challenges in </a:t>
            </a:r>
            <a:br>
              <a:rPr lang="en-US" sz="3400" dirty="0"/>
            </a:br>
            <a:r>
              <a:rPr lang="en-US" sz="3400" dirty="0"/>
              <a:t>Bio-molecular Simulations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315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Abhinav </a:t>
            </a:r>
            <a:r>
              <a:rPr lang="en-US" sz="2000" dirty="0" smtClean="0"/>
              <a:t>Bhatelé, David </a:t>
            </a:r>
            <a:r>
              <a:rPr lang="en-US" sz="2000" dirty="0" err="1" smtClean="0"/>
              <a:t>Kunzman</a:t>
            </a:r>
            <a:r>
              <a:rPr lang="en-US" sz="2000" dirty="0" smtClean="0"/>
              <a:t>, </a:t>
            </a:r>
            <a:r>
              <a:rPr lang="en-US" sz="2000" dirty="0" err="1" smtClean="0"/>
              <a:t>Chee</a:t>
            </a:r>
            <a:r>
              <a:rPr lang="en-US" sz="2000" dirty="0" smtClean="0"/>
              <a:t> </a:t>
            </a:r>
            <a:r>
              <a:rPr lang="en-US" sz="2000" dirty="0" err="1" smtClean="0"/>
              <a:t>Wai</a:t>
            </a:r>
            <a:r>
              <a:rPr lang="en-US" sz="2000" dirty="0" smtClean="0"/>
              <a:t> Lee, Chao Mei, </a:t>
            </a:r>
            <a:r>
              <a:rPr lang="en-US" sz="2000" dirty="0" err="1" smtClean="0"/>
              <a:t>Osman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Sarood</a:t>
            </a:r>
            <a:r>
              <a:rPr lang="en-US" sz="2000" dirty="0" smtClean="0"/>
              <a:t>, </a:t>
            </a:r>
            <a:r>
              <a:rPr lang="en-US" sz="2000" dirty="0" err="1" smtClean="0"/>
              <a:t>Yanhua</a:t>
            </a:r>
            <a:r>
              <a:rPr lang="en-US" sz="2000" dirty="0" smtClean="0"/>
              <a:t> Sun, </a:t>
            </a:r>
            <a:r>
              <a:rPr lang="en-US" sz="2000" dirty="0" err="1" smtClean="0"/>
              <a:t>Gengbin</a:t>
            </a:r>
            <a:r>
              <a:rPr lang="en-US" sz="2000" dirty="0" smtClean="0"/>
              <a:t> </a:t>
            </a:r>
            <a:r>
              <a:rPr lang="en-US" sz="2000" dirty="0" err="1" smtClean="0"/>
              <a:t>Zheng</a:t>
            </a:r>
            <a:r>
              <a:rPr lang="en-US" sz="2000" dirty="0" smtClean="0"/>
              <a:t>, Laxmikant </a:t>
            </a:r>
            <a:r>
              <a:rPr lang="en-US" sz="2000" dirty="0"/>
              <a:t>V. </a:t>
            </a:r>
            <a:r>
              <a:rPr lang="en-US" sz="2000" dirty="0" smtClean="0"/>
              <a:t>Kalé (PPL)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Robert Brunner, James C. Phillips, Klaus </a:t>
            </a:r>
            <a:r>
              <a:rPr lang="en-US" sz="2000" dirty="0" err="1" smtClean="0"/>
              <a:t>Schulten</a:t>
            </a:r>
            <a:r>
              <a:rPr lang="en-US" sz="2000" dirty="0" smtClean="0"/>
              <a:t> (TCBG)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Sameer</a:t>
            </a:r>
            <a:r>
              <a:rPr lang="en-US" sz="2000" dirty="0" smtClean="0"/>
              <a:t> Kumar (IBM Research)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FD0-553D-4722-AC15-8B5E652A7EB5}" type="slidenum">
              <a:rPr lang="en-US"/>
              <a:pPr/>
              <a:t>10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Challenges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Scaling a few thousand atom simulations to tens of thousands of processors</a:t>
            </a:r>
          </a:p>
          <a:p>
            <a:pPr lvl="1"/>
            <a:r>
              <a:rPr lang="en-US"/>
              <a:t>Interaction of adaptive runtime techniques</a:t>
            </a:r>
          </a:p>
          <a:p>
            <a:pPr lvl="1"/>
            <a:r>
              <a:rPr lang="en-US"/>
              <a:t>Optimizing the PME implementation</a:t>
            </a:r>
          </a:p>
          <a:p>
            <a:r>
              <a:rPr lang="en-US"/>
              <a:t>Running multi-million atom simulations on machines with limited memory</a:t>
            </a:r>
          </a:p>
          <a:p>
            <a:pPr lvl="1"/>
            <a:r>
              <a:rPr lang="en-US"/>
              <a:t>Memory Optimizations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FC82-2A2E-4559-A956-A913D169C78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Conflicting Adaptive Runtime Techniques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/>
              <a:t>Patches multicast data to computes</a:t>
            </a:r>
          </a:p>
          <a:p>
            <a:r>
              <a:rPr lang="en-US" sz="2400" dirty="0"/>
              <a:t>At load balancing step, computes re-assigned to processors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486400" y="2819400"/>
          <a:ext cx="3200400" cy="3200400"/>
        </p:xfrm>
        <a:graphic>
          <a:graphicData uri="http://schemas.openxmlformats.org/presentationml/2006/ole">
            <p:oleObj spid="_x0000_s5122" name="Visio" r:id="rId4" imgW="5295502" imgH="529552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38271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Tree re-built after computes have migrated</a:t>
            </a:r>
          </a:p>
          <a:p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4909-3FF1-4C03-9FA6-11D8ED16A075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21" name="Picture 5" descr="span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12925"/>
            <a:ext cx="9144000" cy="352107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476-F7C6-4178-8172-B40D1FE62F01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</a:t>
            </a:r>
          </a:p>
          <a:p>
            <a:pPr lvl="1"/>
            <a:r>
              <a:rPr lang="en-US"/>
              <a:t>Persistent spanning trees</a:t>
            </a:r>
          </a:p>
          <a:p>
            <a:pPr lvl="1"/>
            <a:r>
              <a:rPr lang="en-US"/>
              <a:t>Centralized spanning tree creation</a:t>
            </a:r>
          </a:p>
          <a:p>
            <a:r>
              <a:rPr lang="en-US"/>
              <a:t>Unifying the two techniques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1919-465D-4394-A8C4-0738B5C8AB33}" type="slidenum">
              <a:rPr lang="en-US"/>
              <a:pPr/>
              <a:t>14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PME Calculation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Particle Mesh </a:t>
            </a:r>
            <a:r>
              <a:rPr lang="en-US" dirty="0" err="1"/>
              <a:t>Ewald</a:t>
            </a:r>
            <a:r>
              <a:rPr lang="en-US" dirty="0"/>
              <a:t> (PME) method used for long range interactions</a:t>
            </a:r>
          </a:p>
          <a:p>
            <a:pPr lvl="1"/>
            <a:r>
              <a:rPr lang="en-US" dirty="0"/>
              <a:t>1D decomposition of the FFT grid</a:t>
            </a:r>
          </a:p>
          <a:p>
            <a:r>
              <a:rPr lang="en-US" dirty="0"/>
              <a:t>PME is a small portion of the total computation</a:t>
            </a:r>
          </a:p>
          <a:p>
            <a:pPr lvl="1"/>
            <a:r>
              <a:rPr lang="en-US" dirty="0"/>
              <a:t>Better than the 2D decomposition for small number of processors</a:t>
            </a:r>
          </a:p>
          <a:p>
            <a:r>
              <a:rPr lang="en-US" dirty="0"/>
              <a:t>On larger partitions</a:t>
            </a:r>
          </a:p>
          <a:p>
            <a:pPr lvl="1"/>
            <a:r>
              <a:rPr lang="en-US" dirty="0"/>
              <a:t>Use a 2D decomposition</a:t>
            </a:r>
          </a:p>
          <a:p>
            <a:pPr lvl="1"/>
            <a:r>
              <a:rPr lang="en-US" dirty="0"/>
              <a:t>More parallelism and better overlap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4C4-0A76-438E-8EF4-24EAE7C2D05C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Runtime Decisions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of 1D or 2D algorithm for PME </a:t>
            </a:r>
          </a:p>
          <a:p>
            <a:r>
              <a:rPr lang="en-US" sz="2800" dirty="0"/>
              <a:t>Use of spanning trees for multicast</a:t>
            </a:r>
          </a:p>
          <a:p>
            <a:r>
              <a:rPr lang="en-US" sz="2800" dirty="0"/>
              <a:t>Splitting of </a:t>
            </a:r>
            <a:r>
              <a:rPr lang="en-US" sz="2800" dirty="0" smtClean="0"/>
              <a:t>patches/computes </a:t>
            </a:r>
            <a:r>
              <a:rPr lang="en-US" sz="2800" dirty="0"/>
              <a:t>for fine-grained parallelism</a:t>
            </a:r>
          </a:p>
          <a:p>
            <a:r>
              <a:rPr lang="en-US" sz="2800" dirty="0"/>
              <a:t>Depend on:</a:t>
            </a:r>
          </a:p>
          <a:p>
            <a:pPr lvl="1"/>
            <a:r>
              <a:rPr lang="en-US" sz="2400" dirty="0"/>
              <a:t>Characteristics of the machine</a:t>
            </a:r>
          </a:p>
          <a:p>
            <a:pPr lvl="1"/>
            <a:r>
              <a:rPr lang="en-US" sz="2400" dirty="0"/>
              <a:t>No. of processors</a:t>
            </a:r>
          </a:p>
          <a:p>
            <a:pPr lvl="1"/>
            <a:r>
              <a:rPr lang="en-US" sz="2400" dirty="0"/>
              <a:t>No. of atoms in the simulation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E32E-41A0-4C38-ABCD-2F4B5258F2FA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memory footprint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Exploit the fact that building blocks for a bio-molecule have common structures</a:t>
            </a:r>
          </a:p>
          <a:p>
            <a:r>
              <a:rPr lang="en-US" sz="2800" dirty="0"/>
              <a:t>Store information about a particular kind of atom only once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33B1-B18A-44F4-9C88-03818F75BCAA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1258888" y="2667000"/>
            <a:ext cx="304800" cy="304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2020888" y="34290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2020888" y="19050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1487488" y="20574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1487488" y="2971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801688" y="25908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O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325688" y="1752600"/>
            <a:ext cx="40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325688" y="3276600"/>
            <a:ext cx="40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1231900" y="4953000"/>
            <a:ext cx="304800" cy="304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1993900" y="57150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1993900" y="41910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1460500" y="43434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1460500" y="52578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774700" y="4876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O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2298700" y="4038600"/>
            <a:ext cx="40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2298700" y="5562600"/>
            <a:ext cx="40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3190875" y="1835150"/>
            <a:ext cx="11445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14333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14332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14334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14496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14495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14497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5602288" y="2590800"/>
            <a:ext cx="304800" cy="304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22"/>
          <p:cNvSpPr>
            <a:spLocks noChangeArrowheads="1"/>
          </p:cNvSpPr>
          <p:nvPr/>
        </p:nvSpPr>
        <p:spPr bwMode="auto">
          <a:xfrm>
            <a:off x="6364288" y="33528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6364288" y="18288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V="1">
            <a:off x="5830888" y="19812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830888" y="28956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145088" y="25146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O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9088" y="1676400"/>
            <a:ext cx="40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669088" y="3200400"/>
            <a:ext cx="40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5575300" y="4876800"/>
            <a:ext cx="304800" cy="304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6337300" y="56388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6337300" y="4114800"/>
            <a:ext cx="228600" cy="228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V="1">
            <a:off x="5803900" y="4267200"/>
            <a:ext cx="533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5803900" y="5181600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118100" y="4800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O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6642100" y="3962400"/>
            <a:ext cx="40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6642100" y="5486400"/>
            <a:ext cx="40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H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7534275" y="1758950"/>
            <a:ext cx="6191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-1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0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+1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-1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0</a:t>
            </a:r>
          </a:p>
          <a:p>
            <a:endParaRPr lang="en-US" sz="2400">
              <a:latin typeface="Lucida Sans Unicode" pitchFamily="34" charset="0"/>
            </a:endParaRPr>
          </a:p>
          <a:p>
            <a:r>
              <a:rPr lang="en-US" sz="2400">
                <a:latin typeface="Lucida Sans Unicode" pitchFamily="34" charset="0"/>
              </a:rPr>
              <a:t>+1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8342-BF18-4AB0-B379-6BEED72A3B47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the memory footprint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Exploit the fact that building blocks for a bio-molecule have common structures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Store information about a particular kind of atom only once</a:t>
            </a:r>
          </a:p>
          <a:p>
            <a:r>
              <a:rPr lang="en-US" sz="2800" dirty="0"/>
              <a:t>Static atom information increases only with the addition of unique proteins in the simulation</a:t>
            </a:r>
          </a:p>
          <a:p>
            <a:r>
              <a:rPr lang="en-US" sz="2800" dirty="0"/>
              <a:t>Allows simulation of 2.8 M Ribosome on Blue Gene/L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DF02-E09F-48BE-A190-C2F746E99D29}" type="slidenum">
              <a:rPr lang="en-US"/>
              <a:pPr/>
              <a:t>19</a:t>
            </a:fld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ph idx="1"/>
          </p:nvPr>
        </p:nvGraphicFramePr>
        <p:xfrm>
          <a:off x="990600" y="1600200"/>
          <a:ext cx="7162800" cy="4281488"/>
        </p:xfrm>
        <a:graphic>
          <a:graphicData uri="http://schemas.openxmlformats.org/presentationml/2006/ole">
            <p:oleObj spid="_x0000_s7170" name="Chart" r:id="rId3" imgW="8172354" imgH="4886286" progId="MSGraph.Chart.8">
              <p:embed followColorScheme="full"/>
            </p:oleObj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239000" y="4267200"/>
            <a:ext cx="1201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Lucida Sans Unicode" pitchFamily="34" charset="0"/>
              </a:rPr>
              <a:t>&lt; 0.5 MB</a:t>
            </a:r>
          </a:p>
        </p:txBody>
      </p:sp>
      <p:sp>
        <p:nvSpPr>
          <p:cNvPr id="56331" name="Arc 11"/>
          <p:cNvSpPr>
            <a:spLocks/>
          </p:cNvSpPr>
          <p:nvPr/>
        </p:nvSpPr>
        <p:spPr bwMode="auto">
          <a:xfrm rot="-1561175">
            <a:off x="6629400" y="3962400"/>
            <a:ext cx="1147763" cy="623888"/>
          </a:xfrm>
          <a:custGeom>
            <a:avLst/>
            <a:gdLst>
              <a:gd name="G0" fmla="+- 223 0 0"/>
              <a:gd name="G1" fmla="+- 21600 0 0"/>
              <a:gd name="G2" fmla="+- 21600 0 0"/>
              <a:gd name="T0" fmla="*/ 0 w 21823"/>
              <a:gd name="T1" fmla="*/ 1 h 22236"/>
              <a:gd name="T2" fmla="*/ 21814 w 21823"/>
              <a:gd name="T3" fmla="*/ 22236 h 22236"/>
              <a:gd name="T4" fmla="*/ 223 w 21823"/>
              <a:gd name="T5" fmla="*/ 21600 h 2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3" h="22236" fill="none" extrusionOk="0">
                <a:moveTo>
                  <a:pt x="0" y="1"/>
                </a:moveTo>
                <a:cubicBezTo>
                  <a:pt x="74" y="0"/>
                  <a:pt x="148" y="-1"/>
                  <a:pt x="223" y="0"/>
                </a:cubicBezTo>
                <a:cubicBezTo>
                  <a:pt x="12152" y="0"/>
                  <a:pt x="21823" y="9670"/>
                  <a:pt x="21823" y="21600"/>
                </a:cubicBezTo>
                <a:cubicBezTo>
                  <a:pt x="21823" y="21812"/>
                  <a:pt x="21819" y="22024"/>
                  <a:pt x="21813" y="22235"/>
                </a:cubicBezTo>
              </a:path>
              <a:path w="21823" h="22236" stroke="0" extrusionOk="0">
                <a:moveTo>
                  <a:pt x="0" y="1"/>
                </a:moveTo>
                <a:cubicBezTo>
                  <a:pt x="74" y="0"/>
                  <a:pt x="148" y="-1"/>
                  <a:pt x="223" y="0"/>
                </a:cubicBezTo>
                <a:cubicBezTo>
                  <a:pt x="12152" y="0"/>
                  <a:pt x="21823" y="9670"/>
                  <a:pt x="21823" y="21600"/>
                </a:cubicBezTo>
                <a:cubicBezTo>
                  <a:pt x="21823" y="21812"/>
                  <a:pt x="21819" y="22024"/>
                  <a:pt x="21813" y="22235"/>
                </a:cubicBezTo>
                <a:lnTo>
                  <a:pt x="223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44E-AB02-4DBC-A6D6-23ACAAEE197C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NAMD: An Introduction</a:t>
            </a:r>
          </a:p>
          <a:p>
            <a:r>
              <a:rPr lang="en-US" sz="2800" dirty="0"/>
              <a:t>Scaling Challenges</a:t>
            </a:r>
          </a:p>
          <a:p>
            <a:pPr lvl="1"/>
            <a:r>
              <a:rPr lang="en-US" sz="2400" dirty="0"/>
              <a:t>Conflicting Adaptive Runtime Techniques</a:t>
            </a:r>
          </a:p>
          <a:p>
            <a:pPr lvl="1"/>
            <a:r>
              <a:rPr lang="en-US" sz="2400" dirty="0"/>
              <a:t>PME Computation</a:t>
            </a:r>
          </a:p>
          <a:p>
            <a:pPr lvl="1"/>
            <a:r>
              <a:rPr lang="en-US" sz="2400" dirty="0"/>
              <a:t>Memory Requirements</a:t>
            </a:r>
          </a:p>
          <a:p>
            <a:r>
              <a:rPr lang="en-US" sz="2800" dirty="0"/>
              <a:t>Performance Results</a:t>
            </a:r>
          </a:p>
          <a:p>
            <a:r>
              <a:rPr lang="en-US" sz="2800" dirty="0" smtClean="0"/>
              <a:t>Recent Work</a:t>
            </a:r>
            <a:endParaRPr lang="en-US" sz="2800" dirty="0"/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NAMD’s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6172200"/>
            <a:ext cx="2438400" cy="369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STMV:  ~1 million atoms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6172200"/>
            <a:ext cx="2438400" cy="36988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ApoA1:  ~92K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start-up and load balancing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39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62500"/>
            <a:ext cx="7639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657600" y="2590800"/>
            <a:ext cx="228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ApoA1 (92,222 atoms)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355068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Ribosome (2.8M atoms)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A2AF-9A07-4966-9822-2E8476FA8CEC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/>
              <a:t>Work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Running </a:t>
            </a:r>
            <a:r>
              <a:rPr lang="en-US" sz="2800" dirty="0"/>
              <a:t>NAMD on </a:t>
            </a:r>
            <a:r>
              <a:rPr lang="en-US" sz="2800" dirty="0" smtClean="0"/>
              <a:t>Petascale machines</a:t>
            </a:r>
            <a:endParaRPr lang="en-US" sz="2800" dirty="0"/>
          </a:p>
          <a:p>
            <a:pPr lvl="1"/>
            <a:r>
              <a:rPr lang="en-US" sz="2400" dirty="0"/>
              <a:t>Improved </a:t>
            </a:r>
            <a:r>
              <a:rPr lang="en-US" sz="2400" dirty="0" smtClean="0"/>
              <a:t>hierarchical load </a:t>
            </a:r>
            <a:r>
              <a:rPr lang="en-US" sz="2400" dirty="0"/>
              <a:t>balancers</a:t>
            </a:r>
          </a:p>
          <a:p>
            <a:pPr lvl="1"/>
            <a:r>
              <a:rPr lang="en-US" sz="2400" dirty="0"/>
              <a:t>Parallel </a:t>
            </a:r>
            <a:r>
              <a:rPr lang="en-US" sz="2400" dirty="0" err="1" smtClean="0"/>
              <a:t>Input/Output</a:t>
            </a:r>
            <a:endParaRPr lang="en-US" sz="2400" dirty="0" smtClean="0"/>
          </a:p>
          <a:p>
            <a:r>
              <a:rPr lang="en-US" sz="2800" dirty="0" smtClean="0"/>
              <a:t>Reducing communication overhead with increasing fine-grained parallelism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E4D2-C6A8-4A8C-840A-CCE300F8F813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NAMD is a highly scalable and portable MD program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Runs on a variety of architectures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Available free of cost on machines at most supercomputing centers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Supports a range of sizes of molecular systems</a:t>
            </a:r>
          </a:p>
          <a:p>
            <a:pPr>
              <a:lnSpc>
                <a:spcPct val="90000"/>
              </a:lnSpc>
            </a:pPr>
            <a:r>
              <a:rPr lang="en-US" sz="2400"/>
              <a:t>Uses adaptive runtime techniques for high scalability</a:t>
            </a:r>
          </a:p>
          <a:p>
            <a:pPr>
              <a:lnSpc>
                <a:spcPct val="90000"/>
              </a:lnSpc>
            </a:pPr>
            <a:r>
              <a:rPr lang="en-US" sz="2400"/>
              <a:t>Automatic selection of algorithms at runtime best suited for the scenario</a:t>
            </a:r>
          </a:p>
          <a:p>
            <a:pPr>
              <a:lnSpc>
                <a:spcPct val="90000"/>
              </a:lnSpc>
            </a:pPr>
            <a:r>
              <a:rPr lang="en-US" sz="2400"/>
              <a:t>With new optimizations, NAMD is ready for the next generation of parallel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Users\bhatele\Desktop\fibrinogen-small_s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58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8224-F831-458A-B536-42E05F5AD17C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NAMD 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parallel molecular dynamics application</a:t>
            </a:r>
          </a:p>
          <a:p>
            <a:r>
              <a:rPr lang="en-US" sz="2800" dirty="0"/>
              <a:t>Simulate the life of a bio-molecule</a:t>
            </a:r>
          </a:p>
          <a:p>
            <a:r>
              <a:rPr lang="en-US" sz="2800" dirty="0"/>
              <a:t>How is the simulation performed ?</a:t>
            </a:r>
          </a:p>
          <a:p>
            <a:pPr lvl="1"/>
            <a:r>
              <a:rPr lang="en-US" sz="2400" dirty="0"/>
              <a:t>Simulation window broken down into a large number of time steps (typically 1 </a:t>
            </a:r>
            <a:r>
              <a:rPr lang="en-US" sz="2400" dirty="0" err="1"/>
              <a:t>fs</a:t>
            </a:r>
            <a:r>
              <a:rPr lang="en-US" sz="2400" dirty="0"/>
              <a:t> each)</a:t>
            </a:r>
          </a:p>
          <a:p>
            <a:pPr lvl="1"/>
            <a:r>
              <a:rPr lang="en-US" sz="2400" dirty="0"/>
              <a:t>Forces on every atom calculated every time step</a:t>
            </a:r>
          </a:p>
          <a:p>
            <a:pPr lvl="1"/>
            <a:r>
              <a:rPr lang="en-US" sz="2400" dirty="0"/>
              <a:t>Velocities and positions updated and atoms migrated to their new positions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1E89-18ED-44B1-9791-AC922C444170}" type="slidenum">
              <a:rPr lang="en-US"/>
              <a:pPr/>
              <a:t>4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NAMD parallelized ?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ph idx="1"/>
          </p:nvPr>
        </p:nvGraphicFramePr>
        <p:xfrm>
          <a:off x="1371600" y="1828800"/>
          <a:ext cx="5849938" cy="3805238"/>
        </p:xfrm>
        <a:graphic>
          <a:graphicData uri="http://schemas.openxmlformats.org/presentationml/2006/ole">
            <p:oleObj spid="_x0000_s1026" name="Visio" r:id="rId4" imgW="5867040" imgH="3816693" progId="Visio.Drawing.11">
              <p:embed/>
            </p:oleObj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88436" y="2317750"/>
            <a:ext cx="23584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HYBRID</a:t>
            </a:r>
          </a:p>
          <a:p>
            <a:pPr algn="ctr"/>
            <a:r>
              <a:rPr lang="en-US" sz="2400" dirty="0">
                <a:solidFill>
                  <a:srgbClr val="008000"/>
                </a:solidFill>
              </a:rPr>
              <a:t>DECOMPOSITION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382-CF80-45C7-8DFA-5F7E572C024A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61975" y="1138238"/>
          <a:ext cx="8124825" cy="4483100"/>
        </p:xfrm>
        <a:graphic>
          <a:graphicData uri="http://schemas.openxmlformats.org/presentationml/2006/ole">
            <p:oleObj spid="_x0000_s2050" name="Visio" r:id="rId4" imgW="9875636" imgH="5449870" progId="Visio.Drawing.11">
              <p:embed/>
            </p:oleObj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06F-0EE5-4E48-80C6-FBFC5823765D}" type="slidenum">
              <a:rPr lang="en-US"/>
              <a:pPr/>
              <a:t>6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NAMD efficient 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Charm++ runtime support</a:t>
            </a:r>
          </a:p>
          <a:p>
            <a:pPr lvl="1"/>
            <a:r>
              <a:rPr lang="en-US"/>
              <a:t>Asynchronous message-driven model</a:t>
            </a:r>
          </a:p>
          <a:p>
            <a:pPr lvl="1"/>
            <a:r>
              <a:rPr lang="en-US"/>
              <a:t>Adaptive overlap of communication and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D362-ECB1-404D-A79E-B0135AB87EA3}" type="slidenum">
              <a:rPr lang="en-US"/>
              <a:pPr/>
              <a:t>7</a:t>
            </a:fld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5" name="Picture 5" descr="time-profile-c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8153400" cy="4383088"/>
          </a:xfrm>
          <a:prstGeom prst="rect">
            <a:avLst/>
          </a:prstGeom>
          <a:noFill/>
        </p:spPr>
      </p:pic>
      <p:graphicFrame>
        <p:nvGraphicFramePr>
          <p:cNvPr id="61446" name="Object 6"/>
          <p:cNvGraphicFramePr>
            <a:graphicFrameLocks noChangeAspect="1"/>
          </p:cNvGraphicFramePr>
          <p:nvPr>
            <p:ph idx="1"/>
          </p:nvPr>
        </p:nvGraphicFramePr>
        <p:xfrm>
          <a:off x="2819400" y="-98425"/>
          <a:ext cx="3490913" cy="1927225"/>
        </p:xfrm>
        <a:graphic>
          <a:graphicData uri="http://schemas.openxmlformats.org/presentationml/2006/ole">
            <p:oleObj spid="_x0000_s3074" name="Visio" r:id="rId4" imgW="9875636" imgH="5449870" progId="Visio.Drawing.11">
              <p:embed/>
            </p:oleObj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050925" y="3465513"/>
            <a:ext cx="1463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Non-bonded Work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600200" y="5424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Bonded Work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191000" y="5500688"/>
            <a:ext cx="1463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Integration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7000" y="50434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PME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191000" y="35956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Communication</a:t>
            </a:r>
          </a:p>
        </p:txBody>
      </p:sp>
      <p:sp>
        <p:nvSpPr>
          <p:cNvPr id="61455" name="Arc 15"/>
          <p:cNvSpPr>
            <a:spLocks/>
          </p:cNvSpPr>
          <p:nvPr/>
        </p:nvSpPr>
        <p:spPr bwMode="auto">
          <a:xfrm rot="15474315" flipV="1">
            <a:off x="5143500" y="3238500"/>
            <a:ext cx="5334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61451" grpId="0"/>
      <p:bldP spid="61450" grpId="0"/>
      <p:bldP spid="61453" grpId="0"/>
      <p:bldP spid="61454" grpId="0"/>
      <p:bldP spid="614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AC7-3E61-4D0D-89A0-8EFCD3C18BDF}" type="slidenum">
              <a:rPr lang="en-US"/>
              <a:pPr/>
              <a:t>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NAMD efficient 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Charm++ runtime support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Asynchronous message-driven model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Adaptive overlap of communication and computation</a:t>
            </a:r>
          </a:p>
          <a:p>
            <a:r>
              <a:rPr lang="en-US"/>
              <a:t>Load balancing support</a:t>
            </a:r>
          </a:p>
          <a:p>
            <a:pPr lvl="1"/>
            <a:r>
              <a:rPr lang="en-US"/>
              <a:t>Difficult problem: balancing heterogeneous computation</a:t>
            </a:r>
          </a:p>
          <a:p>
            <a:pPr lvl="1"/>
            <a:r>
              <a:rPr lang="en-US"/>
              <a:t>Measurement-based load balancing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7EB-F1EA-45A8-814D-2952C2F96D7A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makes NAMD highly scalable ?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659063"/>
          <a:ext cx="4267200" cy="3360737"/>
        </p:xfrm>
        <a:graphic>
          <a:graphicData uri="http://schemas.openxmlformats.org/presentationml/2006/ole">
            <p:oleObj spid="_x0000_s4098" name="Visio" r:id="rId4" imgW="6733523" imgH="5304717" progId="Visio.Drawing.11">
              <p:embed/>
            </p:oleObj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2514600"/>
            <a:ext cx="457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>
              <a:latin typeface="Lucida Sans Unico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Lucida Sans Unico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Lucida Sans Unicode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7200" y="13716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Hybrid decomposition scheme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Variants of this hybrid scheme used by Blue Matter and Desmond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560388" y="2633663"/>
          <a:ext cx="3402012" cy="3386137"/>
        </p:xfrm>
        <a:graphic>
          <a:graphicData uri="http://schemas.openxmlformats.org/presentationml/2006/ole">
            <p:oleObj spid="_x0000_s4099" name="Visio" r:id="rId5" imgW="3834543" imgH="3816693" progId="Visio.Drawing.11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2009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1039</Words>
  <Application>Microsoft Office PowerPoint</Application>
  <PresentationFormat>On-screen Show (4:3)</PresentationFormat>
  <Paragraphs>242</Paragraphs>
  <Slides>24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Visio</vt:lpstr>
      <vt:lpstr>Chart</vt:lpstr>
      <vt:lpstr>Overcoming Scaling Challenges in  Bio-molecular Simulations</vt:lpstr>
      <vt:lpstr>Outline</vt:lpstr>
      <vt:lpstr>What is NAMD ?</vt:lpstr>
      <vt:lpstr>How is NAMD parallelized ?</vt:lpstr>
      <vt:lpstr>Slide 5</vt:lpstr>
      <vt:lpstr>What makes NAMD efficient ?</vt:lpstr>
      <vt:lpstr>Slide 7</vt:lpstr>
      <vt:lpstr>What makes NAMD efficient ?</vt:lpstr>
      <vt:lpstr>What makes NAMD highly scalable ?</vt:lpstr>
      <vt:lpstr>Scaling Challenges</vt:lpstr>
      <vt:lpstr>Conflicting Adaptive Runtime Techniques</vt:lpstr>
      <vt:lpstr>Slide 12</vt:lpstr>
      <vt:lpstr>Slide 13</vt:lpstr>
      <vt:lpstr>PME Calculation</vt:lpstr>
      <vt:lpstr>Automatic Runtime Decisions</vt:lpstr>
      <vt:lpstr>Reducing the memory footprint</vt:lpstr>
      <vt:lpstr>Slide 17</vt:lpstr>
      <vt:lpstr>Reducing the memory footprint</vt:lpstr>
      <vt:lpstr>Slide 19</vt:lpstr>
      <vt:lpstr>NAMD’s Performance</vt:lpstr>
      <vt:lpstr>More Challenges</vt:lpstr>
      <vt:lpstr>Recent Work</vt:lpstr>
      <vt:lpstr>Summary</vt:lpstr>
      <vt:lpstr>Questions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bhatele</dc:creator>
  <cp:lastModifiedBy>Abhinav S Bhatele</cp:lastModifiedBy>
  <cp:revision>34</cp:revision>
  <dcterms:created xsi:type="dcterms:W3CDTF">2006-08-16T00:00:00Z</dcterms:created>
  <dcterms:modified xsi:type="dcterms:W3CDTF">2009-11-30T05:00:09Z</dcterms:modified>
</cp:coreProperties>
</file>