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70" r:id="rId1"/>
  </p:sldMasterIdLst>
  <p:notesMasterIdLst>
    <p:notesMasterId r:id="rId32"/>
  </p:notesMasterIdLst>
  <p:sldIdLst>
    <p:sldId id="256" r:id="rId2"/>
    <p:sldId id="259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5" r:id="rId21"/>
    <p:sldId id="263" r:id="rId22"/>
    <p:sldId id="264" r:id="rId23"/>
    <p:sldId id="265" r:id="rId24"/>
    <p:sldId id="266" r:id="rId25"/>
    <p:sldId id="283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BC91-E45C-2D4A-BBC6-F594C29A6511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F3D3-BC90-9347-8023-F2D04E203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online analysis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3D3-BC90-9347-8023-F2D04E2035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PMPI and TAU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3D3-BC90-9347-8023-F2D04E2035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the pre-release +outlier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F3D3-BC90-9347-8023-F2D04E2035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ppl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A525-3B0C-C84B-A719-0C9EFDA1EF3C}" type="datetimeFigureOut">
              <a:rPr lang="en-US" smtClean="0"/>
              <a:pPr/>
              <a:t>11/30/09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14B0-3EC9-E843-B28A-7E0007487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Analysis with the Projections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Chee</a:t>
            </a:r>
            <a:r>
              <a:rPr lang="en-US" dirty="0" smtClean="0"/>
              <a:t> </a:t>
            </a:r>
            <a:r>
              <a:rPr lang="en-US" dirty="0" err="1" smtClean="0"/>
              <a:t>Wai</a:t>
            </a:r>
            <a:r>
              <a:rPr lang="en-US" dirty="0" smtClean="0"/>
              <a:t> Lee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Instrumentation: User-Events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user-specific events (e.g. specific code-blocks) are required, these can be manually inserted into the application code:</a:t>
            </a:r>
          </a:p>
          <a:p>
            <a:pPr>
              <a:buNone/>
            </a:pPr>
            <a:r>
              <a:rPr lang="en-US" b="1" i="1" dirty="0" smtClean="0"/>
              <a:t>Register (at Initialization)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Apple Symbols"/>
                <a:cs typeface="Apple Symbols"/>
              </a:rPr>
              <a:t>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traceRegisterUserEvent(char</a:t>
            </a:r>
            <a:r>
              <a:rPr lang="en-US" dirty="0" smtClean="0">
                <a:latin typeface="Apple Symbols"/>
                <a:cs typeface="Apple Symbols"/>
              </a:rPr>
              <a:t>* </a:t>
            </a:r>
            <a:r>
              <a:rPr lang="en-US" dirty="0" err="1" smtClean="0">
                <a:latin typeface="Apple Symbols"/>
                <a:cs typeface="Apple Symbols"/>
              </a:rPr>
              <a:t>EventDesc</a:t>
            </a:r>
            <a:r>
              <a:rPr lang="en-US" dirty="0" smtClean="0">
                <a:latin typeface="Apple Symbols"/>
                <a:cs typeface="Apple Symbols"/>
              </a:rPr>
              <a:t>, </a:t>
            </a:r>
            <a:r>
              <a:rPr lang="en-US" dirty="0" err="1" smtClean="0">
                <a:latin typeface="Apple Symbols"/>
                <a:cs typeface="Apple Symbols"/>
              </a:rPr>
              <a:t>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=-1)</a:t>
            </a:r>
          </a:p>
          <a:p>
            <a:pPr>
              <a:buNone/>
            </a:pPr>
            <a:r>
              <a:rPr lang="en-US" b="1" i="1" dirty="0" smtClean="0"/>
              <a:t>Record a Point-Event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traceUserEvent(int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)</a:t>
            </a:r>
          </a:p>
          <a:p>
            <a:pPr>
              <a:buNone/>
            </a:pPr>
            <a:r>
              <a:rPr lang="en-US" b="1" i="1" dirty="0" smtClean="0"/>
              <a:t>Record a Bracketed-Event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traceUserBracketEvent(int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, double </a:t>
            </a:r>
            <a:r>
              <a:rPr lang="en-US" dirty="0" err="1" smtClean="0">
                <a:latin typeface="Apple Symbols"/>
                <a:cs typeface="Apple Symbols"/>
              </a:rPr>
              <a:t>StartTime</a:t>
            </a:r>
            <a:r>
              <a:rPr lang="en-US" dirty="0" smtClean="0">
                <a:latin typeface="Apple Symbols"/>
                <a:cs typeface="Apple Symbols"/>
              </a:rPr>
              <a:t>, double </a:t>
            </a:r>
            <a:r>
              <a:rPr lang="en-US" dirty="0" err="1" smtClean="0">
                <a:latin typeface="Apple Symbols"/>
                <a:cs typeface="Apple Symbols"/>
              </a:rPr>
              <a:t>EndTime</a:t>
            </a:r>
            <a:r>
              <a:rPr lang="en-US" dirty="0" smtClean="0">
                <a:latin typeface="Apple Symbols"/>
                <a:cs typeface="Apple Symbols"/>
              </a:rPr>
              <a:t>)</a:t>
            </a:r>
            <a:endParaRPr lang="en-US" dirty="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Instrumentation:</a:t>
            </a:r>
            <a:br>
              <a:rPr lang="en-US" dirty="0" smtClean="0"/>
            </a:br>
            <a:r>
              <a:rPr lang="en-US" dirty="0" smtClean="0"/>
              <a:t> Selective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analyst to restrict the time period for which performance data is generated.</a:t>
            </a:r>
          </a:p>
          <a:p>
            <a:r>
              <a:rPr lang="en-US" dirty="0" smtClean="0"/>
              <a:t>Simple Interface, but not so easy to use: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traceBegin</a:t>
            </a:r>
            <a:r>
              <a:rPr lang="en-US" dirty="0" smtClean="0">
                <a:latin typeface="Apple Symbols"/>
                <a:cs typeface="Apple Symbols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traceEnd</a:t>
            </a:r>
            <a:r>
              <a:rPr lang="en-US" dirty="0" smtClean="0">
                <a:latin typeface="Apple Symbols"/>
                <a:cs typeface="Apple Symbols"/>
              </a:rPr>
              <a:t>()</a:t>
            </a:r>
          </a:p>
          <a:p>
            <a:r>
              <a:rPr lang="en-US" dirty="0" smtClean="0"/>
              <a:t>Calls have a per-processor effect, so users have to ensure consistency (calls are made from within objects and there can be more than one object per processor).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Tracing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// do this once on each PE, remember we are now in an array element. 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// the (currently valid) assumption is that each PE has at least 1 object.  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if (!</a:t>
            </a:r>
            <a:r>
              <a:rPr lang="en-US" dirty="0" err="1" smtClean="0">
                <a:latin typeface="Apple Symbols"/>
                <a:cs typeface="Apple Symbols"/>
              </a:rPr>
              <a:t>CkpvAccess(traceFlagSet</a:t>
            </a:r>
            <a:r>
              <a:rPr lang="en-US" dirty="0" smtClean="0">
                <a:latin typeface="Apple Symbols"/>
                <a:cs typeface="Apple Symbols"/>
              </a:rPr>
              <a:t>)) {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  if (iteration == 0) {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    </a:t>
            </a:r>
            <a:r>
              <a:rPr lang="en-US" dirty="0" err="1" smtClean="0">
                <a:latin typeface="Apple Symbols"/>
                <a:cs typeface="Apple Symbols"/>
              </a:rPr>
              <a:t>traceBegin</a:t>
            </a:r>
            <a:r>
              <a:rPr lang="en-US" dirty="0" smtClean="0">
                <a:latin typeface="Apple Symbols"/>
                <a:cs typeface="Apple Symbols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    </a:t>
            </a:r>
            <a:r>
              <a:rPr lang="en-US" dirty="0" err="1" smtClean="0">
                <a:latin typeface="Apple Symbols"/>
                <a:cs typeface="Apple Symbols"/>
              </a:rPr>
              <a:t>CkpvAccess(traceFlagSet</a:t>
            </a:r>
            <a:r>
              <a:rPr lang="en-US" dirty="0" smtClean="0">
                <a:latin typeface="Apple Symbols"/>
                <a:cs typeface="Apple Symbols"/>
              </a:rPr>
              <a:t>) = true;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    }</a:t>
            </a:r>
            <a:endParaRPr lang="en-US" dirty="0">
              <a:latin typeface="Apple Symbols"/>
              <a:cs typeface="Apple Symbol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Modules at Application Build Time</a:t>
            </a:r>
          </a:p>
          <a:p>
            <a:pPr lvl="1"/>
            <a:r>
              <a:rPr lang="en-US" dirty="0" smtClean="0"/>
              <a:t>Projections Event Tracing</a:t>
            </a:r>
          </a:p>
          <a:p>
            <a:pPr lvl="1"/>
            <a:r>
              <a:rPr lang="en-US" dirty="0" smtClean="0"/>
              <a:t>Projections Summary Profiles</a:t>
            </a:r>
          </a:p>
          <a:p>
            <a:r>
              <a:rPr lang="en-US" dirty="0" smtClean="0"/>
              <a:t>Application Runtime Controls</a:t>
            </a:r>
          </a:p>
          <a:p>
            <a:r>
              <a:rPr lang="en-US" dirty="0" smtClean="0"/>
              <a:t>The Projections Event Tracing Module.</a:t>
            </a:r>
          </a:p>
          <a:p>
            <a:r>
              <a:rPr lang="en-US" dirty="0" smtClean="0"/>
              <a:t>The Projections Summary Profile Module.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into Application one or more Performance Modules: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latin typeface="Apple Symbols"/>
                <a:cs typeface="Apple Symbols"/>
              </a:rPr>
              <a:t>-</a:t>
            </a:r>
            <a:r>
              <a:rPr lang="en-US" dirty="0" err="1" smtClean="0">
                <a:latin typeface="Apple Symbols"/>
                <a:cs typeface="Apple Symbols"/>
              </a:rPr>
              <a:t>tracemode</a:t>
            </a:r>
            <a:r>
              <a:rPr lang="en-US" dirty="0" smtClean="0">
                <a:latin typeface="Apple Symbols"/>
                <a:cs typeface="Apple Symbols"/>
              </a:rPr>
              <a:t> summary</a:t>
            </a:r>
            <a:r>
              <a:rPr lang="en-US" dirty="0" smtClean="0"/>
              <a:t>” for Projections Profiles.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latin typeface="Apple Symbols"/>
                <a:cs typeface="Apple Symbols"/>
              </a:rPr>
              <a:t>-</a:t>
            </a:r>
            <a:r>
              <a:rPr lang="en-US" dirty="0" err="1" smtClean="0">
                <a:latin typeface="Apple Symbols"/>
                <a:cs typeface="Apple Symbols"/>
              </a:rPr>
              <a:t>tracemode</a:t>
            </a:r>
            <a:r>
              <a:rPr lang="en-US" dirty="0" smtClean="0">
                <a:latin typeface="Apple Symbols"/>
                <a:cs typeface="Apple Symbols"/>
              </a:rPr>
              <a:t> projections</a:t>
            </a:r>
            <a:r>
              <a:rPr lang="en-US" dirty="0" smtClean="0"/>
              <a:t>” for Projections Event Traces.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Runtime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Options:</a:t>
            </a:r>
          </a:p>
          <a:p>
            <a:pPr lvl="1"/>
            <a:r>
              <a:rPr lang="en-US" dirty="0" smtClean="0">
                <a:latin typeface="Apple Symbols"/>
                <a:cs typeface="Apple Symbols"/>
              </a:rPr>
              <a:t>+</a:t>
            </a:r>
            <a:r>
              <a:rPr lang="en-US" dirty="0" err="1" smtClean="0">
                <a:latin typeface="Apple Symbols"/>
                <a:cs typeface="Apple Symbols"/>
              </a:rPr>
              <a:t>traceoff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smtClean="0"/>
              <a:t>tells the Performance Framework not to record events until it encounters a </a:t>
            </a:r>
            <a:r>
              <a:rPr lang="en-US" dirty="0" err="1" smtClean="0">
                <a:latin typeface="Apple Symbols"/>
                <a:cs typeface="Apple Symbols"/>
              </a:rPr>
              <a:t>traceBegin</a:t>
            </a:r>
            <a:r>
              <a:rPr lang="en-US" dirty="0" smtClean="0">
                <a:latin typeface="Apple Symbols"/>
                <a:cs typeface="Apple Symbols"/>
              </a:rPr>
              <a:t>() </a:t>
            </a:r>
            <a:r>
              <a:rPr lang="en-US" dirty="0" smtClean="0"/>
              <a:t>API call.</a:t>
            </a:r>
          </a:p>
          <a:p>
            <a:pPr lvl="1"/>
            <a:r>
              <a:rPr lang="en-US" dirty="0" smtClean="0">
                <a:latin typeface="Apple Symbols"/>
                <a:cs typeface="Apple Symbols"/>
              </a:rPr>
              <a:t>+</a:t>
            </a:r>
            <a:r>
              <a:rPr lang="en-US" dirty="0" err="1" smtClean="0">
                <a:latin typeface="Apple Symbols"/>
                <a:cs typeface="Apple Symbols"/>
              </a:rPr>
              <a:t>traceroot</a:t>
            </a:r>
            <a:r>
              <a:rPr lang="en-US" dirty="0" smtClean="0">
                <a:latin typeface="Apple Symbols"/>
                <a:cs typeface="Apple Symbols"/>
              </a:rPr>
              <a:t> &lt;dir&gt; </a:t>
            </a:r>
            <a:r>
              <a:rPr lang="en-US" dirty="0" smtClean="0"/>
              <a:t>tells the Performance Framework which folder to write output to.</a:t>
            </a:r>
          </a:p>
          <a:p>
            <a:pPr lvl="1"/>
            <a:r>
              <a:rPr lang="en-US" dirty="0" smtClean="0">
                <a:latin typeface="Apple Symbols"/>
                <a:cs typeface="Apple Symbols"/>
              </a:rPr>
              <a:t>+</a:t>
            </a:r>
            <a:r>
              <a:rPr lang="en-US" dirty="0" err="1" smtClean="0">
                <a:latin typeface="Apple Symbols"/>
                <a:cs typeface="Apple Symbols"/>
              </a:rPr>
              <a:t>gz</a:t>
            </a:r>
            <a:r>
              <a:rPr lang="en-US" dirty="0" smtClean="0">
                <a:latin typeface="Apple Symbols"/>
                <a:cs typeface="Apple Symbols"/>
              </a:rPr>
              <a:t>-trace </a:t>
            </a:r>
            <a:r>
              <a:rPr lang="en-US" dirty="0" smtClean="0"/>
              <a:t>tells the Performance Framework to output compressed data (default is text). </a:t>
            </a:r>
            <a:r>
              <a:rPr lang="en-US" sz="1800" dirty="0" smtClean="0"/>
              <a:t>This is useful on extremely large machine configurations where the attempt to write the logs for large number of processors would overwhelm the IO subsystem.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Projections Event Tracing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Records pertinent detailed metrics per Charm++ event.</a:t>
            </a:r>
          </a:p>
          <a:p>
            <a:r>
              <a:rPr lang="en-US" dirty="0" smtClean="0"/>
              <a:t>e.g. Start of an entry method invocation – details:</a:t>
            </a:r>
          </a:p>
          <a:p>
            <a:pPr lvl="1"/>
            <a:r>
              <a:rPr lang="en-US" dirty="0" smtClean="0"/>
              <a:t>source of the message</a:t>
            </a:r>
          </a:p>
          <a:p>
            <a:pPr lvl="1"/>
            <a:r>
              <a:rPr lang="en-US" dirty="0" smtClean="0"/>
              <a:t>size of the incoming message</a:t>
            </a:r>
          </a:p>
          <a:p>
            <a:pPr lvl="1"/>
            <a:r>
              <a:rPr lang="en-US" dirty="0" smtClean="0"/>
              <a:t>time of invocation</a:t>
            </a:r>
          </a:p>
          <a:p>
            <a:pPr lvl="1"/>
            <a:r>
              <a:rPr lang="en-US" dirty="0" smtClean="0"/>
              <a:t>chare object id</a:t>
            </a:r>
          </a:p>
          <a:p>
            <a:r>
              <a:rPr lang="en-US" dirty="0" smtClean="0"/>
              <a:t>One text line per event is written to the log file.</a:t>
            </a:r>
          </a:p>
          <a:p>
            <a:r>
              <a:rPr lang="en-US" dirty="0" smtClean="0"/>
              <a:t>One log file is maintained per processor.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Projections Summary Profile Module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4359" y="2536567"/>
            <a:ext cx="7633724" cy="1283732"/>
            <a:chOff x="782802" y="3200400"/>
            <a:chExt cx="7633724" cy="1283732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3200400"/>
              <a:ext cx="7313613" cy="914400"/>
              <a:chOff x="914400" y="3200400"/>
              <a:chExt cx="7313613" cy="914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3200400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50%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28800" y="3200400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43200" y="3200400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0" y="3200400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72000" y="3200400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50%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864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008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313613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82802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97995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46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690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34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8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122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66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9500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4359" y="4724400"/>
            <a:ext cx="7736316" cy="1283732"/>
            <a:chOff x="782802" y="3200400"/>
            <a:chExt cx="7736316" cy="1283732"/>
          </a:xfrm>
        </p:grpSpPr>
        <p:grpSp>
          <p:nvGrpSpPr>
            <p:cNvPr id="30" name="Group 11"/>
            <p:cNvGrpSpPr/>
            <p:nvPr/>
          </p:nvGrpSpPr>
          <p:grpSpPr>
            <a:xfrm>
              <a:off x="914400" y="3200400"/>
              <a:ext cx="7313613" cy="914400"/>
              <a:chOff x="914400" y="3200400"/>
              <a:chExt cx="7313613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3200400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28800" y="3200400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743200" y="3200400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576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720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864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00800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13613" y="3200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82802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02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546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90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3487" y="4114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97887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12287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26687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9500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1371600" y="2209800"/>
            <a:ext cx="3657600" cy="1588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8870" y="1840468"/>
            <a:ext cx="245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Method Execution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286857" y="4229100"/>
            <a:ext cx="533400" cy="1588"/>
          </a:xfrm>
          <a:prstGeom prst="straightConnector1">
            <a:avLst/>
          </a:prstGeom>
          <a:ln w="1016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42070" y="3850263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Application </a:t>
            </a:r>
          </a:p>
          <a:p>
            <a:r>
              <a:rPr lang="en-US" dirty="0" smtClean="0"/>
              <a:t>encounters an event after 8t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sz="4000" b="1" dirty="0" smtClean="0">
                <a:solidFill>
                  <a:srgbClr val="860908"/>
                </a:solidFill>
              </a:rPr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Live demo with the simple object-imbalance code as an example.</a:t>
            </a:r>
          </a:p>
          <a:p>
            <a:r>
              <a:rPr lang="en-US" dirty="0" smtClean="0"/>
              <a:t>We will see:</a:t>
            </a:r>
          </a:p>
          <a:p>
            <a:pPr lvl="1"/>
            <a:r>
              <a:rPr lang="en-US" dirty="0" smtClean="0"/>
              <a:t>Building the code with </a:t>
            </a:r>
            <a:r>
              <a:rPr lang="en-US" dirty="0" err="1" smtClean="0"/>
              <a:t>tracemodes</a:t>
            </a:r>
            <a:r>
              <a:rPr lang="en-US" dirty="0" smtClean="0"/>
              <a:t> “projections”, “summary”.</a:t>
            </a:r>
          </a:p>
          <a:p>
            <a:pPr lvl="1"/>
            <a:r>
              <a:rPr lang="en-US" dirty="0" smtClean="0"/>
              <a:t>Executing the code and generating logs on a local 8-core machine with some control options.</a:t>
            </a:r>
          </a:p>
          <a:p>
            <a:pPr lvl="1"/>
            <a:r>
              <a:rPr lang="en-US" dirty="0" smtClean="0"/>
              <a:t>Visualizing the resulting performance data with Projections.</a:t>
            </a:r>
          </a:p>
          <a:p>
            <a:pPr lvl="1"/>
            <a:r>
              <a:rPr lang="en-US" dirty="0" smtClean="0"/>
              <a:t>Repeating the above process with different experiments.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Load Imbalance Example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1143000" y="1905000"/>
            <a:ext cx="2362200" cy="4177228"/>
            <a:chOff x="1143000" y="1417638"/>
            <a:chExt cx="2362200" cy="4177228"/>
          </a:xfrm>
        </p:grpSpPr>
        <p:grpSp>
          <p:nvGrpSpPr>
            <p:cNvPr id="12" name="Group 12"/>
            <p:cNvGrpSpPr/>
            <p:nvPr/>
          </p:nvGrpSpPr>
          <p:grpSpPr>
            <a:xfrm>
              <a:off x="1143000" y="1417638"/>
              <a:ext cx="914400" cy="3657600"/>
              <a:chOff x="1143000" y="2514600"/>
              <a:chExt cx="9144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3000" y="2514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3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430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2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43000" y="4343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1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43000" y="5257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0</a:t>
                </a:r>
                <a:endParaRPr lang="en-US" dirty="0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590800" y="3246438"/>
              <a:ext cx="914400" cy="1828800"/>
              <a:chOff x="2286000" y="4343400"/>
              <a:chExt cx="914400" cy="1828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86000" y="434340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7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86000" y="480060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6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86000" y="571500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4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525780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Obj</a:t>
                </a:r>
                <a:r>
                  <a:rPr lang="en-US" dirty="0" smtClean="0"/>
                  <a:t> 5</a:t>
                </a:r>
                <a:endParaRPr 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295400" y="5225534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5225534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62400" y="1610142"/>
            <a:ext cx="4191000" cy="466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700" dirty="0" smtClean="0"/>
              <a:t> 4 objects assigned to each processor.</a:t>
            </a:r>
          </a:p>
          <a:p>
            <a:pPr>
              <a:buFont typeface="Arial"/>
              <a:buChar char="•"/>
            </a:pPr>
            <a:r>
              <a:rPr lang="en-US" sz="2700" dirty="0" smtClean="0"/>
              <a:t> Objects on even processors    get 2 units of work.</a:t>
            </a:r>
          </a:p>
          <a:p>
            <a:pPr>
              <a:buFont typeface="Arial"/>
              <a:buChar char="•"/>
            </a:pPr>
            <a:r>
              <a:rPr lang="en-US" sz="2700" dirty="0" smtClean="0"/>
              <a:t> Objects on odd processors get 1 unit of work.</a:t>
            </a:r>
          </a:p>
          <a:p>
            <a:pPr>
              <a:buFont typeface="Arial"/>
              <a:buChar char="•"/>
            </a:pPr>
            <a:r>
              <a:rPr lang="en-US" sz="2700" dirty="0" smtClean="0"/>
              <a:t> Each object computes its assigned work each iteration.</a:t>
            </a:r>
          </a:p>
          <a:p>
            <a:pPr>
              <a:buFont typeface="Arial"/>
              <a:buChar char="•"/>
            </a:pPr>
            <a:r>
              <a:rPr lang="en-US" sz="2700" dirty="0" smtClean="0"/>
              <a:t> Each iteration is followed by a barrier.</a:t>
            </a:r>
            <a:endParaRPr lang="en-US" sz="2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Load Imbalance Example (2)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457200" y="2626242"/>
            <a:ext cx="8358205" cy="369332"/>
            <a:chOff x="0" y="2256910"/>
            <a:chExt cx="8358205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0" y="2447928"/>
              <a:ext cx="777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72400" y="2256910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0</a:t>
              </a:r>
              <a:endParaRPr lang="en-US" dirty="0"/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85800" y="2626242"/>
            <a:ext cx="3657600" cy="416442"/>
            <a:chOff x="685800" y="2609039"/>
            <a:chExt cx="3657600" cy="416442"/>
          </a:xfrm>
        </p:grpSpPr>
        <p:sp>
          <p:nvSpPr>
            <p:cNvPr id="12" name="Rectangle 11"/>
            <p:cNvSpPr/>
            <p:nvPr/>
          </p:nvSpPr>
          <p:spPr>
            <a:xfrm>
              <a:off x="6858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90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46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457200" y="4013503"/>
            <a:ext cx="8358205" cy="369332"/>
            <a:chOff x="0" y="2256910"/>
            <a:chExt cx="8358205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0" y="2447928"/>
              <a:ext cx="777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72400" y="2256910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1</a:t>
              </a:r>
              <a:endParaRPr lang="en-US" dirty="0"/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685800" y="4013503"/>
            <a:ext cx="1828800" cy="416442"/>
            <a:chOff x="685800" y="4013503"/>
            <a:chExt cx="1828800" cy="416442"/>
          </a:xfrm>
        </p:grpSpPr>
        <p:sp>
          <p:nvSpPr>
            <p:cNvPr id="16" name="Rectangle 15"/>
            <p:cNvSpPr/>
            <p:nvPr/>
          </p:nvSpPr>
          <p:spPr>
            <a:xfrm>
              <a:off x="6858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4013503"/>
              <a:ext cx="457200" cy="416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343400" y="2626242"/>
            <a:ext cx="3657600" cy="416442"/>
            <a:chOff x="685800" y="2609039"/>
            <a:chExt cx="3657600" cy="416442"/>
          </a:xfrm>
        </p:grpSpPr>
        <p:sp>
          <p:nvSpPr>
            <p:cNvPr id="29" name="Rectangle 28"/>
            <p:cNvSpPr/>
            <p:nvPr/>
          </p:nvSpPr>
          <p:spPr>
            <a:xfrm>
              <a:off x="6858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02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6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4343400" y="3996300"/>
            <a:ext cx="1828800" cy="416442"/>
            <a:chOff x="685800" y="4013503"/>
            <a:chExt cx="1828800" cy="416442"/>
          </a:xfrm>
        </p:grpSpPr>
        <p:sp>
          <p:nvSpPr>
            <p:cNvPr id="35" name="Rectangle 34"/>
            <p:cNvSpPr/>
            <p:nvPr/>
          </p:nvSpPr>
          <p:spPr>
            <a:xfrm>
              <a:off x="6858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3000" y="4013503"/>
              <a:ext cx="457200" cy="416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002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574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rot="5400000">
            <a:off x="2857897" y="3466703"/>
            <a:ext cx="2971006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9169" y="4953000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57400" y="1981994"/>
            <a:ext cx="115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92391" y="1981994"/>
            <a:ext cx="115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6514703" y="3466703"/>
            <a:ext cx="2971006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84387" y="4953000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895600" y="58674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74301" y="5955268"/>
            <a:ext cx="16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Passage of Time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Rebalancing the Load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457200" y="2626242"/>
            <a:ext cx="8358205" cy="369332"/>
            <a:chOff x="0" y="2256910"/>
            <a:chExt cx="8358205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0" y="2447928"/>
              <a:ext cx="777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72400" y="2256910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0</a:t>
              </a:r>
              <a:endParaRPr lang="en-US" dirty="0"/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85800" y="2609039"/>
            <a:ext cx="3657600" cy="416442"/>
            <a:chOff x="685800" y="2609039"/>
            <a:chExt cx="3657600" cy="416442"/>
          </a:xfrm>
        </p:grpSpPr>
        <p:sp>
          <p:nvSpPr>
            <p:cNvPr id="12" name="Rectangle 11"/>
            <p:cNvSpPr/>
            <p:nvPr/>
          </p:nvSpPr>
          <p:spPr>
            <a:xfrm>
              <a:off x="6858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90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4600" y="2609039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457200" y="4013503"/>
            <a:ext cx="8358205" cy="369332"/>
            <a:chOff x="0" y="2256910"/>
            <a:chExt cx="8358205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0" y="2447928"/>
              <a:ext cx="777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72400" y="2256910"/>
              <a:ext cx="58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1</a:t>
              </a:r>
              <a:endParaRPr lang="en-US" dirty="0"/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685800" y="4013503"/>
            <a:ext cx="1828800" cy="416442"/>
            <a:chOff x="685800" y="4013503"/>
            <a:chExt cx="1828800" cy="416442"/>
          </a:xfrm>
        </p:grpSpPr>
        <p:sp>
          <p:nvSpPr>
            <p:cNvPr id="16" name="Rectangle 15"/>
            <p:cNvSpPr/>
            <p:nvPr/>
          </p:nvSpPr>
          <p:spPr>
            <a:xfrm>
              <a:off x="6858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4013503"/>
              <a:ext cx="457200" cy="416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4013503"/>
              <a:ext cx="457200" cy="416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4348958" y="2610627"/>
            <a:ext cx="2743200" cy="416442"/>
            <a:chOff x="4343400" y="2626242"/>
            <a:chExt cx="2743200" cy="416442"/>
          </a:xfrm>
        </p:grpSpPr>
        <p:sp>
          <p:nvSpPr>
            <p:cNvPr id="29" name="Rectangle 28"/>
            <p:cNvSpPr/>
            <p:nvPr/>
          </p:nvSpPr>
          <p:spPr>
            <a:xfrm>
              <a:off x="4343400" y="2626242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800" y="2626242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200" y="2626242"/>
              <a:ext cx="914400" cy="4164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4348958" y="4015091"/>
            <a:ext cx="2743200" cy="418030"/>
            <a:chOff x="4343400" y="3996300"/>
            <a:chExt cx="2743200" cy="418030"/>
          </a:xfrm>
        </p:grpSpPr>
        <p:sp>
          <p:nvSpPr>
            <p:cNvPr id="31" name="Rectangle 30"/>
            <p:cNvSpPr/>
            <p:nvPr/>
          </p:nvSpPr>
          <p:spPr>
            <a:xfrm>
              <a:off x="6172200" y="3997888"/>
              <a:ext cx="914400" cy="41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33"/>
            <p:cNvGrpSpPr/>
            <p:nvPr/>
          </p:nvGrpSpPr>
          <p:grpSpPr>
            <a:xfrm>
              <a:off x="4343400" y="3996300"/>
              <a:ext cx="1828800" cy="416442"/>
              <a:chOff x="685800" y="4013503"/>
              <a:chExt cx="1828800" cy="41644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85800" y="4013503"/>
                <a:ext cx="457200" cy="416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43000" y="4013503"/>
                <a:ext cx="457200" cy="4164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00200" y="4013503"/>
                <a:ext cx="457200" cy="416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057400" y="4013503"/>
                <a:ext cx="457200" cy="416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 rot="5400000">
            <a:off x="2862661" y="3466703"/>
            <a:ext cx="2971006" cy="1588"/>
          </a:xfrm>
          <a:prstGeom prst="line">
            <a:avLst/>
          </a:prstGeom>
          <a:ln w="1270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2734" y="4953000"/>
            <a:ext cx="2141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 Balancing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Greedy strategy)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11989" y="1964296"/>
            <a:ext cx="201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Iteration 0</a:t>
            </a:r>
          </a:p>
          <a:p>
            <a:pPr algn="ctr"/>
            <a:r>
              <a:rPr lang="en-US" dirty="0" smtClean="0"/>
              <a:t>took 8 units of 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0281" y="1962708"/>
            <a:ext cx="254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Iteration 1</a:t>
            </a:r>
          </a:p>
          <a:p>
            <a:pPr algn="ctr"/>
            <a:r>
              <a:rPr lang="en-US" dirty="0" smtClean="0"/>
              <a:t>now takes 6 units of time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5607449" y="3466703"/>
            <a:ext cx="2971006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78721" y="4953000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895600" y="58674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74301" y="5955268"/>
            <a:ext cx="16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Passage of Time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Projections on</a:t>
            </a:r>
            <a:br>
              <a:rPr lang="en-US" dirty="0" smtClean="0"/>
            </a:br>
            <a:r>
              <a:rPr lang="en-US" dirty="0" smtClean="0"/>
              <a:t>The Load Imbalance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Executed on 8 processors (single 8-core chip).</a:t>
            </a:r>
          </a:p>
          <a:p>
            <a:r>
              <a:rPr lang="en-US" dirty="0" smtClean="0"/>
              <a:t>Charm++ program run over 10 iterations with Load Balancing attempted at iteration 5.</a:t>
            </a:r>
          </a:p>
          <a:p>
            <a:r>
              <a:rPr lang="en-US" dirty="0" smtClean="0"/>
              <a:t>Experiments:</a:t>
            </a:r>
          </a:p>
          <a:p>
            <a:pPr lvl="1"/>
            <a:r>
              <a:rPr lang="en-US" dirty="0" smtClean="0"/>
              <a:t>Experiment 1: No Load Balancing attempted (</a:t>
            </a:r>
            <a:r>
              <a:rPr lang="en-US" dirty="0" err="1" smtClean="0"/>
              <a:t>DummyLB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Experiment 2: Greedy Load Balancing attempted.</a:t>
            </a:r>
          </a:p>
          <a:p>
            <a:pPr lvl="1"/>
            <a:r>
              <a:rPr lang="en-US" dirty="0" smtClean="0"/>
              <a:t>Experiment 3: Make </a:t>
            </a:r>
            <a:r>
              <a:rPr lang="en-US" b="1" dirty="0" smtClean="0"/>
              <a:t>only</a:t>
            </a:r>
            <a:r>
              <a:rPr lang="en-US" dirty="0" smtClean="0"/>
              <a:t> object 0 do an insane amount of work and repeat 1 &amp; 2.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sz="4000" dirty="0" smtClean="0">
                <a:solidFill>
                  <a:srgbClr val="860908"/>
                </a:solidFill>
              </a:rPr>
              <a:t>Dealing with Scalability and Data Volume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and Data Volume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Pre-release or beta features.</a:t>
            </a:r>
          </a:p>
          <a:p>
            <a:r>
              <a:rPr lang="en-US" dirty="0" smtClean="0"/>
              <a:t>How do we handle event trace logs from thousands of processors?</a:t>
            </a:r>
          </a:p>
          <a:p>
            <a:r>
              <a:rPr lang="en-US" dirty="0" smtClean="0"/>
              <a:t>What options do we have for limiting the volume of data generated?</a:t>
            </a:r>
          </a:p>
          <a:p>
            <a:r>
              <a:rPr lang="en-US" dirty="0" smtClean="0"/>
              <a:t>How do we avoid getting lost trying to find performance problems when looking at visual displays from extremely large log sets?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use of </a:t>
            </a:r>
            <a:r>
              <a:rPr lang="en-US" dirty="0" err="1" smtClean="0"/>
              <a:t>traceBegin()/traceEnd</a:t>
            </a:r>
            <a:r>
              <a:rPr lang="en-US" dirty="0" smtClean="0"/>
              <a:t>() calls to limit instrumentation to a </a:t>
            </a:r>
            <a:r>
              <a:rPr lang="en-US" b="1" dirty="0" smtClean="0"/>
              <a:t>representative portion</a:t>
            </a:r>
            <a:r>
              <a:rPr lang="en-US" dirty="0" smtClean="0"/>
              <a:t> of a run.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In NAMD benchmarks, we often look at 100 steps after the first major load balancing phase, followed by a refinement load balancing phase, followed by another 100 steps.</a:t>
            </a:r>
            <a:endParaRPr lang="en-US" dirty="0"/>
          </a:p>
        </p:txBody>
      </p:sp>
      <p:pic>
        <p:nvPicPr>
          <p:cNvPr id="4" name="Picture 3" descr="fullProfileSquash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80719"/>
            <a:ext cx="7619999" cy="2289688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6096000" y="3979608"/>
            <a:ext cx="2438399" cy="2878392"/>
          </a:xfrm>
          <a:prstGeom prst="frame">
            <a:avLst/>
          </a:prstGeom>
          <a:gradFill flip="none" rotWithShape="1">
            <a:gsLst>
              <a:gs pos="0">
                <a:schemeClr val="accent1"/>
              </a:gs>
              <a:gs pos="100000">
                <a:prstClr val="white"/>
              </a:gs>
            </a:gsLst>
            <a:lin ang="0" scaled="1"/>
            <a:tileRect/>
          </a:gradFill>
          <a:ln>
            <a:solidFill>
              <a:schemeClr val="accent1">
                <a:shade val="95000"/>
                <a:satMod val="105000"/>
                <a:alpha val="3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Data Volume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Pre-release feature – writing only a subset of processors’ performance data to disk.</a:t>
            </a:r>
          </a:p>
          <a:p>
            <a:r>
              <a:rPr lang="en-US" dirty="0" smtClean="0"/>
              <a:t>Uses clustering to identify equivalence classes of processor behavior. This is done after the application is done, but before performance data is written to disk.</a:t>
            </a:r>
          </a:p>
          <a:p>
            <a:r>
              <a:rPr lang="en-US" dirty="0" smtClean="0"/>
              <a:t>Select “exemplar” processors from each equivalence class. Select “outlier” processors from each equivalence class. These processors will represent the run.</a:t>
            </a:r>
          </a:p>
          <a:p>
            <a:r>
              <a:rPr lang="en-US" dirty="0" smtClean="0"/>
              <a:t>Write the performance data of representative processors to disk.</a:t>
            </a:r>
          </a:p>
          <a:p>
            <a:r>
              <a:rPr lang="en-US" dirty="0" smtClean="0"/>
              <a:t>Projections is able to handle the partial datasets when visualizing the information.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Large Datasets</a:t>
            </a:r>
            <a:endParaRPr lang="en-US" dirty="0"/>
          </a:p>
        </p:txBody>
      </p:sp>
      <p:pic>
        <p:nvPicPr>
          <p:cNvPr id="10" name="Content Placeholder 9" descr="apoa1_064_usageprofile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2125" r="-22125"/>
          <a:stretch>
            <a:fillRect/>
          </a:stretch>
        </p:blipFill>
        <p:spPr>
          <a:xfrm>
            <a:off x="0" y="1371600"/>
            <a:ext cx="8991600" cy="2590800"/>
          </a:xfrm>
        </p:spPr>
      </p:pic>
      <p:pic>
        <p:nvPicPr>
          <p:cNvPr id="11" name="Picture 10" descr="apoa1_064_outliers_fu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14800"/>
            <a:ext cx="6172200" cy="27432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581400" y="5638800"/>
            <a:ext cx="3276600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7276" y="4419600"/>
            <a:ext cx="14567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Projections</a:t>
            </a:r>
          </a:p>
          <a:p>
            <a:r>
              <a:rPr lang="en-US" dirty="0" smtClean="0"/>
              <a:t>Outlier</a:t>
            </a:r>
          </a:p>
          <a:p>
            <a:r>
              <a:rPr lang="en-US" dirty="0" smtClean="0"/>
              <a:t>Analysis Tool:</a:t>
            </a:r>
          </a:p>
          <a:p>
            <a:endParaRPr lang="en-US" dirty="0" smtClean="0"/>
          </a:p>
          <a:p>
            <a:r>
              <a:rPr lang="en-US" dirty="0" smtClean="0"/>
              <a:t>Sorted by</a:t>
            </a:r>
          </a:p>
          <a:p>
            <a:r>
              <a:rPr lang="en-US" dirty="0" smtClean="0"/>
              <a:t>“deviancy”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1415" y="1905000"/>
            <a:ext cx="1462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 Profile:</a:t>
            </a:r>
          </a:p>
          <a:p>
            <a:r>
              <a:rPr lang="en-US" dirty="0" smtClean="0"/>
              <a:t>Only </a:t>
            </a:r>
          </a:p>
          <a:p>
            <a:r>
              <a:rPr lang="en-US" dirty="0" smtClean="0"/>
              <a:t>64 processors.</a:t>
            </a:r>
          </a:p>
          <a:p>
            <a:r>
              <a:rPr lang="en-US" dirty="0" smtClean="0"/>
              <a:t>What about</a:t>
            </a:r>
          </a:p>
          <a:p>
            <a:r>
              <a:rPr lang="en-US" dirty="0" smtClean="0"/>
              <a:t>thousands?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Introductions to Projections</a:t>
            </a:r>
          </a:p>
          <a:p>
            <a:endParaRPr lang="en-US" dirty="0" smtClean="0"/>
          </a:p>
          <a:p>
            <a:r>
              <a:rPr lang="en-US" dirty="0" smtClean="0"/>
              <a:t>Basic Charm++ Model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Analysis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Analysis (previous slide)</a:t>
            </a:r>
          </a:p>
          <a:p>
            <a:r>
              <a:rPr lang="en-US" dirty="0" smtClean="0"/>
              <a:t>Noise Miner</a:t>
            </a:r>
            <a:endParaRPr lang="en-US" dirty="0"/>
          </a:p>
        </p:txBody>
      </p:sp>
      <p:pic>
        <p:nvPicPr>
          <p:cNvPr id="4" name="Picture 3" descr="NoiseMin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747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Projections is a performance framework designed for use with the Charm++ runtime system.</a:t>
            </a:r>
          </a:p>
          <a:p>
            <a:r>
              <a:rPr lang="en-US" dirty="0" smtClean="0"/>
              <a:t>Supports the generation of detailed trace logs as well as summary profiles.</a:t>
            </a:r>
          </a:p>
          <a:p>
            <a:r>
              <a:rPr lang="en-US" dirty="0" smtClean="0"/>
              <a:t>Supports a simple user-level API for user-directed instrumentation and visualization.</a:t>
            </a:r>
          </a:p>
          <a:p>
            <a:r>
              <a:rPr lang="en-US" dirty="0" smtClean="0"/>
              <a:t>Java-based visualization tool.</a:t>
            </a:r>
          </a:p>
          <a:p>
            <a:r>
              <a:rPr lang="en-US" dirty="0" smtClean="0"/>
              <a:t>Analysis is post-mortem and human-centric with some automation support.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of Charm++ built </a:t>
            </a:r>
            <a:r>
              <a:rPr lang="en-US" b="1" i="1" dirty="0" smtClean="0"/>
              <a:t>without </a:t>
            </a:r>
            <a:r>
              <a:rPr lang="en-US" dirty="0" smtClean="0"/>
              <a:t>the CMK_OPTIMIZE flag </a:t>
            </a:r>
            <a:r>
              <a:rPr lang="en-US" sz="1800" dirty="0" smtClean="0"/>
              <a:t>(Developers using pre-built binaries please consult your system administrators)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5 Runtime or higher.</a:t>
            </a:r>
          </a:p>
          <a:p>
            <a:r>
              <a:rPr lang="en-US" dirty="0" smtClean="0"/>
              <a:t>Projections Java Visualization binary:</a:t>
            </a:r>
          </a:p>
          <a:p>
            <a:pPr lvl="1"/>
            <a:r>
              <a:rPr lang="en-US" dirty="0" smtClean="0"/>
              <a:t>Distributed in its own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r>
              <a:rPr lang="en-US" sz="1800" dirty="0" smtClean="0"/>
              <a:t>.</a:t>
            </a:r>
          </a:p>
          <a:p>
            <a:pPr lvl="1"/>
            <a:r>
              <a:rPr lang="en-US" dirty="0" smtClean="0"/>
              <a:t>Build with</a:t>
            </a:r>
            <a:r>
              <a:rPr lang="en-US" dirty="0" smtClean="0"/>
              <a:t> “</a:t>
            </a:r>
            <a:r>
              <a:rPr lang="en-US" dirty="0" smtClean="0"/>
              <a:t>ant”.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Charm++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474186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Object-Oriented</a:t>
            </a:r>
            <a:r>
              <a:rPr lang="en-US" dirty="0" smtClean="0"/>
              <a:t>: </a:t>
            </a:r>
            <a:r>
              <a:rPr lang="en-US" b="1" dirty="0" smtClean="0"/>
              <a:t>Chare objects</a:t>
            </a:r>
            <a:r>
              <a:rPr lang="en-US" dirty="0" smtClean="0"/>
              <a:t> encapsulate data and </a:t>
            </a:r>
            <a:r>
              <a:rPr lang="en-US" b="1" dirty="0" smtClean="0"/>
              <a:t>entry methods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Message-Driven</a:t>
            </a:r>
            <a:r>
              <a:rPr lang="en-US" dirty="0" smtClean="0"/>
              <a:t>: An entry method is </a:t>
            </a:r>
            <a:r>
              <a:rPr lang="en-US" b="1" dirty="0" smtClean="0"/>
              <a:t>scheduled for execution</a:t>
            </a:r>
            <a:r>
              <a:rPr lang="en-US" dirty="0" smtClean="0"/>
              <a:t> on a processor when an </a:t>
            </a:r>
            <a:r>
              <a:rPr lang="en-US" b="1" dirty="0" smtClean="0"/>
              <a:t>incoming message</a:t>
            </a:r>
            <a:r>
              <a:rPr lang="en-US" dirty="0" smtClean="0"/>
              <a:t> is processed on a message queue.</a:t>
            </a:r>
          </a:p>
          <a:p>
            <a:r>
              <a:rPr lang="en-US" dirty="0" smtClean="0"/>
              <a:t>Each processor executes an entry method to completion before scheduling the next one (if any).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80561" y="1735139"/>
            <a:ext cx="3550766" cy="45132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7353300" y="4285565"/>
            <a:ext cx="1104902" cy="97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134100" y="4648200"/>
            <a:ext cx="1611902" cy="1524000"/>
            <a:chOff x="5486400" y="4724399"/>
            <a:chExt cx="1611902" cy="15240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91200" y="4724399"/>
              <a:ext cx="914400" cy="1143001"/>
              <a:chOff x="5791200" y="4876800"/>
              <a:chExt cx="914400" cy="1143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91200" y="4876800"/>
                <a:ext cx="9144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91200" y="5105400"/>
                <a:ext cx="9144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1200" y="5334001"/>
                <a:ext cx="914400" cy="228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91200" y="5562601"/>
                <a:ext cx="914400" cy="228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91200" y="5791201"/>
                <a:ext cx="914400" cy="228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486400" y="5879067"/>
              <a:ext cx="1611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 Queue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91200" y="1335028"/>
            <a:ext cx="1192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4648200" y="2133599"/>
            <a:ext cx="1485900" cy="215196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smtClean="0"/>
              <a:t>Chare Object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061652" y="3639234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Incoming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6355352" y="2133600"/>
            <a:ext cx="1485900" cy="215196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smtClean="0"/>
              <a:t>Chare Object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7" idx="0"/>
          </p:cNvCxnSpPr>
          <p:nvPr/>
        </p:nvCxnSpPr>
        <p:spPr>
          <a:xfrm rot="16200000" flipV="1">
            <a:off x="6067767" y="3819867"/>
            <a:ext cx="704166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00600" y="3334434"/>
            <a:ext cx="11430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 method bar()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00600" y="2420034"/>
            <a:ext cx="1143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 method </a:t>
            </a:r>
            <a:r>
              <a:rPr lang="en-US" sz="1400" dirty="0" err="1" smtClean="0">
                <a:solidFill>
                  <a:schemeClr val="tx1"/>
                </a:solidFill>
              </a:rPr>
              <a:t>foo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26802" y="2420034"/>
            <a:ext cx="114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entry method </a:t>
            </a:r>
            <a:r>
              <a:rPr lang="en-US" sz="1400" dirty="0" err="1" smtClean="0">
                <a:solidFill>
                  <a:schemeClr val="bg1"/>
                </a:solidFill>
              </a:rPr>
              <a:t>qsort</a:t>
            </a:r>
            <a:r>
              <a:rPr lang="en-US" sz="1400" dirty="0" smtClean="0">
                <a:solidFill>
                  <a:schemeClr val="bg1"/>
                </a:solidFill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4494073"/>
            <a:ext cx="1554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Scheduler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schedules appropriate method for next message on Q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r>
              <a:rPr lang="en-US" dirty="0" smtClean="0"/>
              <a:t>Application Programmer’s Interface (API)</a:t>
            </a:r>
          </a:p>
          <a:p>
            <a:pPr lvl="1"/>
            <a:r>
              <a:rPr lang="en-US" dirty="0" smtClean="0"/>
              <a:t>User-Specific Events</a:t>
            </a:r>
          </a:p>
          <a:p>
            <a:pPr lvl="1"/>
            <a:r>
              <a:rPr lang="en-US" dirty="0" smtClean="0"/>
              <a:t>Turning Tracing On/Off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Nothing to do!</a:t>
            </a:r>
          </a:p>
          <a:p>
            <a:r>
              <a:rPr lang="en-US" dirty="0" err="1" smtClean="0"/>
              <a:t>Charm++’s</a:t>
            </a:r>
            <a:r>
              <a:rPr lang="en-US" dirty="0" smtClean="0"/>
              <a:t> built-in performance framework automatically instruments entry method execution and communication events whenever a performance module is linked with the application (see later).</a:t>
            </a:r>
          </a:p>
          <a:p>
            <a:r>
              <a:rPr lang="en-US" dirty="0" smtClean="0"/>
              <a:t>In the majority of cases, this generates very useful data for analysis while introducing minimal overhead/perturbation.</a:t>
            </a:r>
          </a:p>
          <a:p>
            <a:r>
              <a:rPr lang="en-US" dirty="0" smtClean="0"/>
              <a:t>The framework also provides the necessary abstraction for better interpretation of performance metrics for third-party performance modules like TAU profiling.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template.potm</Template>
  <TotalTime>1158</TotalTime>
  <Words>1438</Words>
  <Application>Microsoft Macintosh PowerPoint</Application>
  <PresentationFormat>On-screen Show (4:3)</PresentationFormat>
  <Paragraphs>237</Paragraphs>
  <Slides>30</Slides>
  <Notes>3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</vt:lpstr>
      <vt:lpstr>Performance Analysis with the Projections Tool</vt:lpstr>
      <vt:lpstr>Tutorial Outline</vt:lpstr>
      <vt:lpstr>General Introduction</vt:lpstr>
      <vt:lpstr>The Projections Framework</vt:lpstr>
      <vt:lpstr>What you will need</vt:lpstr>
      <vt:lpstr>The Basic Charm++ Model</vt:lpstr>
      <vt:lpstr>Tutorial Outline</vt:lpstr>
      <vt:lpstr>Instrumentation</vt:lpstr>
      <vt:lpstr>Instrumentation: Basics</vt:lpstr>
      <vt:lpstr>Instrumentation: User-Events</vt:lpstr>
      <vt:lpstr>Instrumentation:  Selective Tracing</vt:lpstr>
      <vt:lpstr>Selective Tracing Example</vt:lpstr>
      <vt:lpstr>Tutorial Outline</vt:lpstr>
      <vt:lpstr>Trace Generation</vt:lpstr>
      <vt:lpstr>Application Build Options</vt:lpstr>
      <vt:lpstr>Application Runtime Options</vt:lpstr>
      <vt:lpstr>The Projections Event Tracing Module</vt:lpstr>
      <vt:lpstr>The Projections Summary Profile Module</vt:lpstr>
      <vt:lpstr>Tutorial Outline</vt:lpstr>
      <vt:lpstr>Performance Analysis</vt:lpstr>
      <vt:lpstr>The Load Imbalance Example</vt:lpstr>
      <vt:lpstr>The Load Imbalance Example (2)</vt:lpstr>
      <vt:lpstr>Rebalancing the Load</vt:lpstr>
      <vt:lpstr>Using Projections on The Load Imbalance Example</vt:lpstr>
      <vt:lpstr>Tutorial Outline</vt:lpstr>
      <vt:lpstr>Scalability and Data Volume Control</vt:lpstr>
      <vt:lpstr>Limiting Data Volume</vt:lpstr>
      <vt:lpstr>Limiting Data Volume (2)</vt:lpstr>
      <vt:lpstr>Visualizing Large Datasets</vt:lpstr>
      <vt:lpstr>Automatic Analysis Support</vt:lpstr>
    </vt:vector>
  </TitlesOfParts>
  <Company>University of Illinois at Urbana-Champaign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with the Projections Tool</dc:title>
  <dc:creator>Chee Wai Lee</dc:creator>
  <cp:lastModifiedBy>Chee Wai Lee</cp:lastModifiedBy>
  <cp:revision>29</cp:revision>
  <dcterms:created xsi:type="dcterms:W3CDTF">2009-11-30T16:20:12Z</dcterms:created>
  <dcterms:modified xsi:type="dcterms:W3CDTF">2009-11-30T16:35:48Z</dcterms:modified>
</cp:coreProperties>
</file>