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73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65" autoAdjust="0"/>
  </p:normalViewPr>
  <p:slideViewPr>
    <p:cSldViewPr>
      <p:cViewPr varScale="1">
        <p:scale>
          <a:sx n="75" d="100"/>
          <a:sy n="75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66E48-6CE4-436B-ADA1-AE240FF23B47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AE162-46B3-4529-9B5C-4B50C81CC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1"/>
          <p:cNvSpPr txBox="1">
            <a:spLocks noChangeArrowheads="1"/>
          </p:cNvSpPr>
          <p:nvPr/>
        </p:nvSpPr>
        <p:spPr bwMode="auto">
          <a:xfrm>
            <a:off x="1133475" y="684655"/>
            <a:ext cx="4591050" cy="342959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7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56675" name="Text Box 2"/>
          <p:cNvSpPr>
            <a:spLocks noGrp="1" noChangeArrowheads="1"/>
          </p:cNvSpPr>
          <p:nvPr>
            <p:ph type="body"/>
          </p:nvPr>
        </p:nvSpPr>
        <p:spPr>
          <a:xfrm>
            <a:off x="914401" y="4343519"/>
            <a:ext cx="5019675" cy="410634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1133475" y="684655"/>
            <a:ext cx="4591050" cy="342959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7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73059" name="Text Box 2"/>
          <p:cNvSpPr>
            <a:spLocks noGrp="1" noChangeArrowheads="1"/>
          </p:cNvSpPr>
          <p:nvPr>
            <p:ph type="body"/>
          </p:nvPr>
        </p:nvSpPr>
        <p:spPr>
          <a:xfrm>
            <a:off x="914401" y="4343519"/>
            <a:ext cx="5019675" cy="410634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1"/>
          <p:cNvSpPr txBox="1">
            <a:spLocks noChangeArrowheads="1"/>
          </p:cNvSpPr>
          <p:nvPr/>
        </p:nvSpPr>
        <p:spPr bwMode="auto">
          <a:xfrm>
            <a:off x="1133475" y="684655"/>
            <a:ext cx="4591050" cy="342959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7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75107" name="Text Box 2"/>
          <p:cNvSpPr>
            <a:spLocks noGrp="1" noChangeArrowheads="1"/>
          </p:cNvSpPr>
          <p:nvPr>
            <p:ph type="body"/>
          </p:nvPr>
        </p:nvSpPr>
        <p:spPr>
          <a:xfrm>
            <a:off x="914401" y="4343519"/>
            <a:ext cx="5019675" cy="410634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1"/>
          <p:cNvSpPr txBox="1">
            <a:spLocks noChangeArrowheads="1"/>
          </p:cNvSpPr>
          <p:nvPr/>
        </p:nvSpPr>
        <p:spPr bwMode="auto">
          <a:xfrm>
            <a:off x="1133475" y="684655"/>
            <a:ext cx="4591050" cy="342959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7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77155" name="Text Box 2"/>
          <p:cNvSpPr>
            <a:spLocks noGrp="1" noChangeArrowheads="1"/>
          </p:cNvSpPr>
          <p:nvPr>
            <p:ph type="body"/>
          </p:nvPr>
        </p:nvSpPr>
        <p:spPr>
          <a:xfrm>
            <a:off x="914401" y="4343519"/>
            <a:ext cx="5019675" cy="410634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1"/>
          <p:cNvSpPr txBox="1">
            <a:spLocks noChangeArrowheads="1"/>
          </p:cNvSpPr>
          <p:nvPr/>
        </p:nvSpPr>
        <p:spPr bwMode="auto">
          <a:xfrm>
            <a:off x="1133475" y="684655"/>
            <a:ext cx="4591050" cy="342959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7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79203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29200" cy="4115827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Interval 48.5s / 41.6s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Jacobi 2048 (dimension) .1 (threshold) 32 chares 4 processors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1"/>
          <p:cNvSpPr txBox="1">
            <a:spLocks noChangeArrowheads="1"/>
          </p:cNvSpPr>
          <p:nvPr/>
        </p:nvSpPr>
        <p:spPr bwMode="auto">
          <a:xfrm>
            <a:off x="1133475" y="684655"/>
            <a:ext cx="4591050" cy="342959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7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81251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29200" cy="4115827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Each chare waits for the others to complete for starting the next step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 steps take Approx 500 us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 steps take approx. 300 us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1"/>
          <p:cNvSpPr txBox="1">
            <a:spLocks noChangeArrowheads="1"/>
          </p:cNvSpPr>
          <p:nvPr/>
        </p:nvSpPr>
        <p:spPr bwMode="auto">
          <a:xfrm>
            <a:off x="1133475" y="684655"/>
            <a:ext cx="4591050" cy="342959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7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81251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29200" cy="4115827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Each chare waits for the others to complete for starting the next step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 steps take Approx 500 us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 steps take approx. 300 us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1"/>
          <p:cNvSpPr txBox="1">
            <a:spLocks noChangeArrowheads="1"/>
          </p:cNvSpPr>
          <p:nvPr/>
        </p:nvSpPr>
        <p:spPr bwMode="auto">
          <a:xfrm>
            <a:off x="1133475" y="684655"/>
            <a:ext cx="4591050" cy="342959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7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58723" name="Text Box 2"/>
          <p:cNvSpPr>
            <a:spLocks noGrp="1" noChangeArrowheads="1"/>
          </p:cNvSpPr>
          <p:nvPr>
            <p:ph type="body"/>
          </p:nvPr>
        </p:nvSpPr>
        <p:spPr>
          <a:xfrm>
            <a:off x="914401" y="4343519"/>
            <a:ext cx="5019675" cy="410634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1"/>
          <p:cNvSpPr txBox="1">
            <a:spLocks noChangeArrowheads="1"/>
          </p:cNvSpPr>
          <p:nvPr/>
        </p:nvSpPr>
        <p:spPr bwMode="auto">
          <a:xfrm>
            <a:off x="1143000" y="683072"/>
            <a:ext cx="4572000" cy="34153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7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60771" name="Text Box 2"/>
          <p:cNvSpPr>
            <a:spLocks noGrp="1" noChangeArrowheads="1"/>
          </p:cNvSpPr>
          <p:nvPr>
            <p:ph type="body"/>
          </p:nvPr>
        </p:nvSpPr>
        <p:spPr>
          <a:xfrm>
            <a:off x="914401" y="4343519"/>
            <a:ext cx="5019675" cy="410634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1"/>
          <p:cNvSpPr txBox="1">
            <a:spLocks noChangeArrowheads="1"/>
          </p:cNvSpPr>
          <p:nvPr/>
        </p:nvSpPr>
        <p:spPr bwMode="auto">
          <a:xfrm>
            <a:off x="1133475" y="684655"/>
            <a:ext cx="4591050" cy="342959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7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62819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29200" cy="4115827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The system uses the one pup routine to do both packing and unpacking by passing different types of </a:t>
            </a:r>
            <a:r>
              <a:rPr lang="en-GB" i="1" dirty="0" smtClean="0">
                <a:latin typeface="Century Schoolbook" pitchFamily="18" charset="0"/>
                <a:ea typeface="ＭＳ Ｐゴシック" pitchFamily="34" charset="-128"/>
                <a:cs typeface="Arial" pitchFamily="34" charset="0"/>
              </a:rPr>
              <a:t>PUP::</a:t>
            </a:r>
            <a:r>
              <a:rPr lang="en-GB" i="1" dirty="0" err="1" smtClean="0">
                <a:latin typeface="Century Schoolbook" pitchFamily="18" charset="0"/>
                <a:ea typeface="ＭＳ Ｐゴシック" pitchFamily="34" charset="-128"/>
                <a:cs typeface="Arial" pitchFamily="34" charset="0"/>
              </a:rPr>
              <a:t>er</a:t>
            </a:r>
            <a:r>
              <a:rPr lang="en-GB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</a:t>
            </a:r>
            <a:r>
              <a:rPr lang="en-GB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to it. You can determine what type of </a:t>
            </a:r>
            <a:r>
              <a:rPr lang="en-GB" i="1" dirty="0" smtClean="0">
                <a:latin typeface="Century Schoolbook" pitchFamily="18" charset="0"/>
                <a:ea typeface="ＭＳ Ｐゴシック" pitchFamily="34" charset="-128"/>
                <a:cs typeface="Arial" pitchFamily="34" charset="0"/>
              </a:rPr>
              <a:t>PUP::</a:t>
            </a:r>
            <a:r>
              <a:rPr lang="en-GB" i="1" dirty="0" err="1" smtClean="0">
                <a:latin typeface="Century Schoolbook" pitchFamily="18" charset="0"/>
                <a:ea typeface="ＭＳ Ｐゴシック" pitchFamily="34" charset="-128"/>
                <a:cs typeface="Arial" pitchFamily="34" charset="0"/>
              </a:rPr>
              <a:t>er</a:t>
            </a:r>
            <a:r>
              <a:rPr lang="en-GB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has been passed to you with the </a:t>
            </a:r>
            <a:r>
              <a:rPr lang="en-GB" i="1" dirty="0" err="1" smtClean="0">
                <a:latin typeface="Century Schoolbook" pitchFamily="18" charset="0"/>
                <a:ea typeface="ＭＳ Ｐゴシック" pitchFamily="34" charset="-128"/>
                <a:cs typeface="Arial" pitchFamily="34" charset="0"/>
              </a:rPr>
              <a:t>p.isPacking</a:t>
            </a:r>
            <a:r>
              <a:rPr lang="en-GB" i="1" dirty="0" smtClean="0">
                <a:latin typeface="Century Schoolbook" pitchFamily="18" charset="0"/>
                <a:ea typeface="ＭＳ Ｐゴシック" pitchFamily="34" charset="-128"/>
                <a:cs typeface="Arial" pitchFamily="34" charset="0"/>
              </a:rPr>
              <a:t>()</a:t>
            </a:r>
            <a:r>
              <a:rPr lang="en-GB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</a:t>
            </a:r>
            <a:r>
              <a:rPr lang="en-GB" i="1" dirty="0" err="1" smtClean="0">
                <a:latin typeface="Century Schoolbook" pitchFamily="18" charset="0"/>
                <a:ea typeface="ＭＳ Ｐゴシック" pitchFamily="34" charset="-128"/>
                <a:cs typeface="Arial" pitchFamily="34" charset="0"/>
              </a:rPr>
              <a:t>p.isUnpacking</a:t>
            </a:r>
            <a:r>
              <a:rPr lang="en-GB" i="1" dirty="0" smtClean="0">
                <a:latin typeface="Century Schoolbook" pitchFamily="18" charset="0"/>
                <a:ea typeface="ＭＳ Ｐゴシック" pitchFamily="34" charset="-128"/>
                <a:cs typeface="Arial" pitchFamily="34" charset="0"/>
              </a:rPr>
              <a:t>()</a:t>
            </a:r>
            <a:r>
              <a:rPr lang="en-GB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and </a:t>
            </a:r>
            <a:r>
              <a:rPr lang="en-GB" i="1" dirty="0" err="1" smtClean="0">
                <a:latin typeface="Century Schoolbook" pitchFamily="18" charset="0"/>
                <a:ea typeface="ＭＳ Ｐゴシック" pitchFamily="34" charset="-128"/>
                <a:cs typeface="Arial" pitchFamily="34" charset="0"/>
              </a:rPr>
              <a:t>p.isSizing</a:t>
            </a:r>
            <a:r>
              <a:rPr lang="en-GB" i="1" dirty="0" smtClean="0">
                <a:latin typeface="Century Schoolbook" pitchFamily="18" charset="0"/>
                <a:ea typeface="ＭＳ Ｐゴシック" pitchFamily="34" charset="-128"/>
                <a:cs typeface="Arial" pitchFamily="34" charset="0"/>
              </a:rPr>
              <a:t>()</a:t>
            </a:r>
            <a:r>
              <a:rPr lang="en-GB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methods. The </a:t>
            </a:r>
            <a:r>
              <a:rPr lang="en-GB" i="1" dirty="0" err="1" smtClean="0">
                <a:latin typeface="Century Schoolbook" pitchFamily="18" charset="0"/>
                <a:ea typeface="ＭＳ Ｐゴシック" pitchFamily="34" charset="-128"/>
                <a:cs typeface="Arial" pitchFamily="34" charset="0"/>
              </a:rPr>
              <a:t>p.isDeleting</a:t>
            </a:r>
            <a:r>
              <a:rPr lang="en-GB" i="1" dirty="0" smtClean="0">
                <a:latin typeface="Century Schoolbook" pitchFamily="18" charset="0"/>
                <a:ea typeface="ＭＳ Ｐゴシック" pitchFamily="34" charset="-128"/>
                <a:cs typeface="Arial" pitchFamily="34" charset="0"/>
              </a:rPr>
              <a:t>()</a:t>
            </a:r>
            <a:r>
              <a:rPr lang="en-GB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method returns true if the </a:t>
            </a:r>
            <a:r>
              <a:rPr lang="en-GB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pupped</a:t>
            </a:r>
            <a:r>
              <a:rPr lang="en-GB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object will be deleted after packing.</a:t>
            </a:r>
          </a:p>
          <a:p>
            <a:pPr eaLnBrk="1" hangingPunct="1">
              <a:spcBef>
                <a:spcPts val="450"/>
              </a:spcBef>
              <a:buFont typeface="Arial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1"/>
          <p:cNvSpPr txBox="1">
            <a:spLocks noChangeArrowheads="1"/>
          </p:cNvSpPr>
          <p:nvPr/>
        </p:nvSpPr>
        <p:spPr bwMode="auto">
          <a:xfrm>
            <a:off x="1143000" y="683072"/>
            <a:ext cx="4572000" cy="34153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7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64867" name="Text Box 2"/>
          <p:cNvSpPr>
            <a:spLocks noGrp="1" noChangeArrowheads="1"/>
          </p:cNvSpPr>
          <p:nvPr>
            <p:ph type="body"/>
          </p:nvPr>
        </p:nvSpPr>
        <p:spPr>
          <a:xfrm>
            <a:off x="914401" y="4343519"/>
            <a:ext cx="5019675" cy="410634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4163EF-8A5F-494C-95AE-443CC34F694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1"/>
          <p:cNvSpPr txBox="1">
            <a:spLocks noChangeArrowheads="1"/>
          </p:cNvSpPr>
          <p:nvPr/>
        </p:nvSpPr>
        <p:spPr bwMode="auto">
          <a:xfrm>
            <a:off x="1133475" y="684655"/>
            <a:ext cx="4591050" cy="342959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7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66915" name="Text Box 2"/>
          <p:cNvSpPr>
            <a:spLocks noGrp="1" noChangeArrowheads="1"/>
          </p:cNvSpPr>
          <p:nvPr>
            <p:ph type="body"/>
          </p:nvPr>
        </p:nvSpPr>
        <p:spPr>
          <a:xfrm>
            <a:off x="914401" y="4343519"/>
            <a:ext cx="5019675" cy="410634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1"/>
          <p:cNvSpPr txBox="1">
            <a:spLocks noChangeArrowheads="1"/>
          </p:cNvSpPr>
          <p:nvPr/>
        </p:nvSpPr>
        <p:spPr bwMode="auto">
          <a:xfrm>
            <a:off x="1133475" y="684655"/>
            <a:ext cx="4591050" cy="342959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7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68963" name="Text Box 2"/>
          <p:cNvSpPr>
            <a:spLocks noGrp="1" noChangeArrowheads="1"/>
          </p:cNvSpPr>
          <p:nvPr>
            <p:ph type="body"/>
          </p:nvPr>
        </p:nvSpPr>
        <p:spPr>
          <a:xfrm>
            <a:off x="914401" y="4343519"/>
            <a:ext cx="5019675" cy="410634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1"/>
          <p:cNvSpPr txBox="1">
            <a:spLocks noChangeArrowheads="1"/>
          </p:cNvSpPr>
          <p:nvPr/>
        </p:nvSpPr>
        <p:spPr bwMode="auto">
          <a:xfrm>
            <a:off x="1133475" y="684655"/>
            <a:ext cx="4591050" cy="342959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7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71011" name="Text Box 2"/>
          <p:cNvSpPr>
            <a:spLocks noGrp="1" noChangeArrowheads="1"/>
          </p:cNvSpPr>
          <p:nvPr>
            <p:ph type="body"/>
          </p:nvPr>
        </p:nvSpPr>
        <p:spPr>
          <a:xfrm>
            <a:off x="914401" y="4343519"/>
            <a:ext cx="5019675" cy="410634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FB1C-71FD-457B-BE8C-92B7159580E0}" type="datetime4">
              <a:rPr lang="en-US" smtClean="0"/>
              <a:pPr/>
              <a:t>November 29,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pl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77000" y="5982789"/>
            <a:ext cx="2514604" cy="7471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172200"/>
            <a:ext cx="313828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1EF7-C684-4115-9884-922EBA40763C}" type="datetime4">
              <a:rPr lang="en-US" smtClean="0"/>
              <a:pPr/>
              <a:t>November 29,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6A57-B125-40AE-8335-A67548F400B7}" type="datetime4">
              <a:rPr lang="en-US" smtClean="0"/>
              <a:pPr/>
              <a:t>November 29,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1905000" cy="365125"/>
          </a:xfrm>
        </p:spPr>
        <p:txBody>
          <a:bodyPr/>
          <a:lstStyle/>
          <a:p>
            <a:fld id="{BA628F10-9B54-4386-9CE3-0684108D6B38}" type="datetime4">
              <a:rPr lang="en-US" smtClean="0"/>
              <a:pPr/>
              <a:t>November 29,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828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bhatele\AppData\Local\Temp\_TSFE1A.tmp\_TS16.tmp\ppl-logo-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172200"/>
            <a:ext cx="39694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27A-8AF0-44E7-A580-23F14DCD2656}" type="datetime4">
              <a:rPr lang="en-US" smtClean="0"/>
              <a:pPr/>
              <a:t>November 29,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CC35-EF31-4FE5-8CC6-1EED649A3BF0}" type="datetime4">
              <a:rPr lang="en-US" smtClean="0"/>
              <a:pPr/>
              <a:t>November 29, 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0099-CD07-4F97-8796-D512BE5D8E59}" type="datetime4">
              <a:rPr lang="en-US" smtClean="0"/>
              <a:pPr/>
              <a:t>November 29, 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76BC-9F1C-43CC-9AEF-03D739BBBF62}" type="datetime4">
              <a:rPr lang="en-US" smtClean="0"/>
              <a:pPr/>
              <a:t>November 29, 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4507-DFDD-421A-8734-B83E60AE4956}" type="datetime4">
              <a:rPr lang="en-US" smtClean="0"/>
              <a:pPr/>
              <a:t>November 29, 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41F8-613A-43B2-9AFA-9AE2F0489A51}" type="datetime4">
              <a:rPr lang="en-US" smtClean="0"/>
              <a:pPr/>
              <a:t>November 29, 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E8E3-89A1-4CCD-9393-15F61DD15DC5}" type="datetime4">
              <a:rPr lang="en-US" smtClean="0"/>
              <a:pPr/>
              <a:t>November 29, 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EC7F-D5BF-43A7-9773-AF98C20A939C}" type="datetime4">
              <a:rPr lang="en-US" smtClean="0"/>
              <a:pPr/>
              <a:t>November 29,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Load Balancing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Gengbin</a:t>
            </a:r>
            <a:r>
              <a:rPr lang="en-US" dirty="0" smtClean="0"/>
              <a:t> </a:t>
            </a:r>
            <a:r>
              <a:rPr lang="en-US" dirty="0" err="1" smtClean="0"/>
              <a:t>Zheng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Neighborhood Load Balancing</a:t>
            </a:r>
          </a:p>
        </p:txBody>
      </p:sp>
      <p:sp>
        <p:nvSpPr>
          <p:cNvPr id="167939" name="Rectangle 2"/>
          <p:cNvSpPr>
            <a:spLocks noGrp="1" noChangeArrowheads="1"/>
          </p:cNvSpPr>
          <p:nvPr>
            <p:ph idx="1"/>
          </p:nvPr>
        </p:nvSpPr>
        <p:spPr>
          <a:xfrm>
            <a:off x="1173163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Load balances among a small set of processors (the neighborhood)</a:t>
            </a:r>
          </a:p>
          <a:p>
            <a:pPr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Advantage: Lower communication costs</a:t>
            </a:r>
          </a:p>
          <a:p>
            <a:pPr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Disadvantage: Could leave a system which is poorly balanced globally</a:t>
            </a:r>
          </a:p>
          <a:p>
            <a:pPr eaLnBrk="1" hangingPunct="1">
              <a:lnSpc>
                <a:spcPct val="93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mtClean="0"/>
          </a:p>
          <a:p>
            <a:pPr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Algorithms: NeighborLB, WorkstationLB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When to Re-balance Load?</a:t>
            </a:r>
          </a:p>
        </p:txBody>
      </p:sp>
      <p:sp>
        <p:nvSpPr>
          <p:cNvPr id="169987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533400" y="2667000"/>
            <a:ext cx="8305800" cy="2971800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Programmer Control: </a:t>
            </a:r>
            <a:r>
              <a:rPr lang="en-GB" sz="2400" b="1" smtClean="0"/>
              <a:t>AtSync</a:t>
            </a:r>
            <a:r>
              <a:rPr lang="en-GB" sz="2400" smtClean="0"/>
              <a:t> load balancing</a:t>
            </a:r>
            <a:br>
              <a:rPr lang="en-GB" sz="2400" smtClean="0"/>
            </a:br>
            <a:r>
              <a:rPr lang="en-GB" sz="2400" smtClean="0"/>
              <a:t/>
            </a:r>
            <a:br>
              <a:rPr lang="en-GB" sz="2400" smtClean="0"/>
            </a:br>
            <a:r>
              <a:rPr lang="en-GB" sz="2400" b="1" smtClean="0"/>
              <a:t>AtSync</a:t>
            </a:r>
            <a:r>
              <a:rPr lang="en-GB" sz="2400" smtClean="0"/>
              <a:t> method: enable load balancing at specific point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Object ready to migrate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Re-balance if needed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b="1" i="1" smtClean="0"/>
              <a:t>AtSync</a:t>
            </a:r>
            <a:r>
              <a:rPr lang="en-GB" sz="2000" i="1" smtClean="0"/>
              <a:t>() </a:t>
            </a:r>
            <a:r>
              <a:rPr lang="en-GB" sz="2000" smtClean="0"/>
              <a:t>called when your chare is </a:t>
            </a:r>
            <a:r>
              <a:rPr lang="en-GB" sz="2000" b="1" smtClean="0"/>
              <a:t>ready</a:t>
            </a:r>
            <a:r>
              <a:rPr lang="en-GB" sz="2000" smtClean="0"/>
              <a:t> to be load balanced </a:t>
            </a:r>
          </a:p>
          <a:p>
            <a:pPr lvl="2" eaLnBrk="1" hangingPunct="1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 load balancing may not start right away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b="1" i="1" smtClean="0"/>
              <a:t>ResumeFromSync</a:t>
            </a:r>
            <a:r>
              <a:rPr lang="en-GB" sz="2000" i="1" smtClean="0"/>
              <a:t>() </a:t>
            </a:r>
            <a:r>
              <a:rPr lang="en-GB" sz="2000" smtClean="0"/>
              <a:t>called when load balancing for this chare has </a:t>
            </a:r>
            <a:r>
              <a:rPr lang="en-GB" sz="2000" b="1" smtClean="0"/>
              <a:t>finished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828800"/>
            <a:ext cx="8304213" cy="527050"/>
            <a:chOff x="336" y="1152"/>
            <a:chExt cx="5231" cy="332"/>
          </a:xfrm>
        </p:grpSpPr>
        <p:sp>
          <p:nvSpPr>
            <p:cNvPr id="169989" name="AutoShape 4"/>
            <p:cNvSpPr>
              <a:spLocks noChangeArrowheads="1"/>
            </p:cNvSpPr>
            <p:nvPr/>
          </p:nvSpPr>
          <p:spPr bwMode="auto">
            <a:xfrm>
              <a:off x="336" y="1152"/>
              <a:ext cx="5232" cy="333"/>
            </a:xfrm>
            <a:prstGeom prst="roundRect">
              <a:avLst>
                <a:gd name="adj" fmla="val 301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69990" name="Text Box 5"/>
            <p:cNvSpPr txBox="1">
              <a:spLocks noChangeArrowheads="1"/>
            </p:cNvSpPr>
            <p:nvPr/>
          </p:nvSpPr>
          <p:spPr bwMode="auto">
            <a:xfrm>
              <a:off x="336" y="1152"/>
              <a:ext cx="5232" cy="30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spcBef>
                  <a:spcPts val="700"/>
                </a:spcBef>
                <a:buClr>
                  <a:srgbClr val="0099CC"/>
                </a:buClr>
                <a:buSzPct val="80000"/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800" dirty="0">
                  <a:solidFill>
                    <a:srgbClr val="000000"/>
                  </a:solidFill>
                </a:rPr>
                <a:t>  Default: Load balancer will migrate </a:t>
              </a:r>
              <a:r>
                <a:rPr lang="en-GB" sz="2800" dirty="0" smtClean="0">
                  <a:solidFill>
                    <a:srgbClr val="000000"/>
                  </a:solidFill>
                </a:rPr>
                <a:t>periodically</a:t>
              </a:r>
              <a:endParaRPr lang="en-GB" sz="28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Using a Load Balancer</a:t>
            </a:r>
          </a:p>
        </p:txBody>
      </p:sp>
      <p:sp>
        <p:nvSpPr>
          <p:cNvPr id="172035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1413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link a LB module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ts val="1413"/>
              </a:spcAft>
              <a:buClr>
                <a:srgbClr val="003366"/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b="1" i="1" dirty="0" smtClean="0">
                <a:solidFill>
                  <a:srgbClr val="003366"/>
                </a:solidFill>
              </a:rPr>
              <a:t>-module &lt;strategy&gt;</a:t>
            </a:r>
            <a:r>
              <a:rPr lang="en-GB" sz="2000" i="1" dirty="0" smtClean="0"/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ts val="1413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err="1" smtClean="0"/>
              <a:t>RefineLB</a:t>
            </a:r>
            <a:r>
              <a:rPr lang="en-GB" sz="2000" dirty="0" smtClean="0"/>
              <a:t>, </a:t>
            </a:r>
            <a:r>
              <a:rPr lang="en-GB" sz="2000" dirty="0" err="1" smtClean="0"/>
              <a:t>NeighborLB</a:t>
            </a:r>
            <a:r>
              <a:rPr lang="en-GB" sz="2000" dirty="0" smtClean="0"/>
              <a:t>, </a:t>
            </a:r>
            <a:r>
              <a:rPr lang="en-GB" sz="2000" dirty="0" err="1" smtClean="0"/>
              <a:t>GreedyCommLB</a:t>
            </a:r>
            <a:r>
              <a:rPr lang="en-GB" sz="2000" dirty="0" smtClean="0"/>
              <a:t>, others…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ts val="1413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err="1" smtClean="0"/>
              <a:t>EveryLB</a:t>
            </a:r>
            <a:r>
              <a:rPr lang="en-GB" sz="2000" dirty="0" smtClean="0"/>
              <a:t> will include all load balancing strategies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1413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compile time option (specify default balancer)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ts val="1413"/>
              </a:spcAft>
              <a:buClr>
                <a:srgbClr val="003366"/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b="1" dirty="0" smtClean="0">
                <a:solidFill>
                  <a:srgbClr val="003366"/>
                </a:solidFill>
              </a:rPr>
              <a:t>-balancer </a:t>
            </a:r>
            <a:r>
              <a:rPr lang="en-GB" sz="2000" b="1" dirty="0" err="1" smtClean="0">
                <a:solidFill>
                  <a:srgbClr val="003366"/>
                </a:solidFill>
              </a:rPr>
              <a:t>RefineLB</a:t>
            </a:r>
            <a:endParaRPr lang="en-GB" sz="2000" b="1" dirty="0" smtClean="0">
              <a:solidFill>
                <a:srgbClr val="003366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1413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runtime </a:t>
            </a:r>
            <a:r>
              <a:rPr lang="en-GB" sz="2400" dirty="0" smtClean="0"/>
              <a:t>option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ts val="1413"/>
              </a:spcAft>
              <a:buClr>
                <a:srgbClr val="003366"/>
              </a:buCl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b="1" i="1" dirty="0" smtClean="0">
                <a:solidFill>
                  <a:srgbClr val="003366"/>
                </a:solidFill>
              </a:rPr>
              <a:t>+balancer </a:t>
            </a:r>
            <a:r>
              <a:rPr lang="en-GB" sz="2000" b="1" i="1" dirty="0" err="1" smtClean="0">
                <a:solidFill>
                  <a:srgbClr val="003366"/>
                </a:solidFill>
              </a:rPr>
              <a:t>RefineLB</a:t>
            </a:r>
            <a:r>
              <a:rPr lang="en-GB" sz="2000" dirty="0" smtClean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Load Balancing in Jacobi2D</a:t>
            </a:r>
          </a:p>
        </p:txBody>
      </p:sp>
      <p:sp>
        <p:nvSpPr>
          <p:cNvPr id="174083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772400" cy="4878388"/>
          </a:xfrm>
          <a:solidFill>
            <a:srgbClr val="FFFFFF"/>
          </a:solidFill>
          <a:ln w="19080">
            <a:solidFill>
              <a:srgbClr val="000000"/>
            </a:solidFill>
            <a:miter lim="800000"/>
          </a:ln>
        </p:spPr>
        <p:txBody>
          <a:bodyPr lIns="91440" tIns="45720" rIns="91440" bIns="45720"/>
          <a:lstStyle/>
          <a:p>
            <a:pPr eaLnBrk="1" hangingPunct="1">
              <a:lnSpc>
                <a:spcPct val="94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b="1" smtClean="0">
                <a:latin typeface="Courier New" pitchFamily="49" charset="0"/>
              </a:rPr>
              <a:t>Main: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b="1" smtClean="0">
                <a:latin typeface="Courier New" pitchFamily="49" charset="0"/>
              </a:rPr>
              <a:t>	Setup worker array, pass data to them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b="1" smtClean="0">
                <a:latin typeface="Courier New" pitchFamily="49" charset="0"/>
              </a:rPr>
              <a:t>Workers: 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b="1" smtClean="0">
                <a:latin typeface="Courier New" pitchFamily="49" charset="0"/>
              </a:rPr>
              <a:t>	Start looping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b="1" smtClean="0">
                <a:latin typeface="Courier New" pitchFamily="49" charset="0"/>
              </a:rPr>
              <a:t>	Send messages to all neighbors with ghost rows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b="1" smtClean="0">
                <a:latin typeface="Courier New" pitchFamily="49" charset="0"/>
              </a:rPr>
              <a:t>	</a:t>
            </a:r>
            <a:r>
              <a:rPr lang="en-GB" sz="1600" b="1" i="1" smtClean="0">
                <a:latin typeface="Courier New" pitchFamily="49" charset="0"/>
              </a:rPr>
              <a:t>Wait for all neighbors to send ghost rows to me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b="1" smtClean="0">
                <a:latin typeface="Courier New" pitchFamily="49" charset="0"/>
              </a:rPr>
              <a:t>	Once they arrive, do the regular Jacobi relaxation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b="1" smtClean="0">
                <a:latin typeface="Courier New" pitchFamily="49" charset="0"/>
              </a:rPr>
              <a:t>	Calculate maximum error, do a reduction to compute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b="1" smtClean="0">
                <a:latin typeface="Courier New" pitchFamily="49" charset="0"/>
              </a:rPr>
              <a:t>	  global maximum error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b="1" smtClean="0">
                <a:latin typeface="Courier New" pitchFamily="49" charset="0"/>
              </a:rPr>
              <a:t>	If timestep is a multiple of 64, load balance the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b="1" smtClean="0">
                <a:latin typeface="Courier New" pitchFamily="49" charset="0"/>
              </a:rPr>
              <a:t>	  computation. Then restart the loop.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1371600"/>
            <a:ext cx="7772401" cy="4724400"/>
            <a:chOff x="384" y="864"/>
            <a:chExt cx="4896" cy="2888"/>
          </a:xfrm>
        </p:grpSpPr>
        <p:sp>
          <p:nvSpPr>
            <p:cNvPr id="174085" name="AutoShape 4"/>
            <p:cNvSpPr>
              <a:spLocks noChangeArrowheads="1"/>
            </p:cNvSpPr>
            <p:nvPr/>
          </p:nvSpPr>
          <p:spPr bwMode="auto">
            <a:xfrm>
              <a:off x="384" y="864"/>
              <a:ext cx="4896" cy="2888"/>
            </a:xfrm>
            <a:prstGeom prst="roundRect">
              <a:avLst>
                <a:gd name="adj" fmla="val 32"/>
              </a:avLst>
            </a:prstGeom>
            <a:solidFill>
              <a:srgbClr val="FFFFFF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74086" name="Text Box 5"/>
            <p:cNvSpPr txBox="1">
              <a:spLocks noChangeArrowheads="1"/>
            </p:cNvSpPr>
            <p:nvPr/>
          </p:nvSpPr>
          <p:spPr bwMode="auto">
            <a:xfrm>
              <a:off x="384" y="864"/>
              <a:ext cx="4896" cy="27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marL="330200" indent="-330200">
                <a:lnSpc>
                  <a:spcPct val="94000"/>
                </a:lnSpc>
                <a:spcBef>
                  <a:spcPts val="400"/>
                </a:spcBef>
                <a:buClr>
                  <a:srgbClr val="0099CC"/>
                </a:buClr>
                <a:buSzPct val="80000"/>
                <a:buFont typeface="Wingdings" pitchFamily="2" charset="2"/>
                <a:buNone/>
                <a:tabLst>
                  <a:tab pos="330200" algn="l"/>
                  <a:tab pos="787400" algn="l"/>
                  <a:tab pos="1244600" algn="l"/>
                  <a:tab pos="1701800" algn="l"/>
                  <a:tab pos="2159000" algn="l"/>
                  <a:tab pos="2616200" algn="l"/>
                  <a:tab pos="3073400" algn="l"/>
                  <a:tab pos="3530600" algn="l"/>
                  <a:tab pos="3987800" algn="l"/>
                  <a:tab pos="4445000" algn="l"/>
                  <a:tab pos="4902200" algn="l"/>
                  <a:tab pos="5359400" algn="l"/>
                  <a:tab pos="5816600" algn="l"/>
                  <a:tab pos="6273800" algn="l"/>
                  <a:tab pos="6731000" algn="l"/>
                  <a:tab pos="7188200" algn="l"/>
                  <a:tab pos="7645400" algn="l"/>
                  <a:tab pos="8102600" algn="l"/>
                  <a:tab pos="8559800" algn="l"/>
                  <a:tab pos="9017000" algn="l"/>
                  <a:tab pos="94742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Main:</a:t>
              </a:r>
            </a:p>
            <a:p>
              <a:pPr marL="330200" indent="-330200">
                <a:lnSpc>
                  <a:spcPct val="90000"/>
                </a:lnSpc>
                <a:spcBef>
                  <a:spcPts val="400"/>
                </a:spcBef>
                <a:buClr>
                  <a:srgbClr val="0099CC"/>
                </a:buClr>
                <a:buSzPct val="80000"/>
                <a:buFont typeface="Wingdings" pitchFamily="2" charset="2"/>
                <a:buNone/>
                <a:tabLst>
                  <a:tab pos="330200" algn="l"/>
                  <a:tab pos="787400" algn="l"/>
                  <a:tab pos="1244600" algn="l"/>
                  <a:tab pos="1701800" algn="l"/>
                  <a:tab pos="2159000" algn="l"/>
                  <a:tab pos="2616200" algn="l"/>
                  <a:tab pos="3073400" algn="l"/>
                  <a:tab pos="3530600" algn="l"/>
                  <a:tab pos="3987800" algn="l"/>
                  <a:tab pos="4445000" algn="l"/>
                  <a:tab pos="4902200" algn="l"/>
                  <a:tab pos="5359400" algn="l"/>
                  <a:tab pos="5816600" algn="l"/>
                  <a:tab pos="6273800" algn="l"/>
                  <a:tab pos="6731000" algn="l"/>
                  <a:tab pos="7188200" algn="l"/>
                  <a:tab pos="7645400" algn="l"/>
                  <a:tab pos="8102600" algn="l"/>
                  <a:tab pos="8559800" algn="l"/>
                  <a:tab pos="9017000" algn="l"/>
                  <a:tab pos="94742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	Setup worker array, pass data to them</a:t>
              </a:r>
            </a:p>
            <a:p>
              <a:pPr marL="330200" indent="-330200">
                <a:lnSpc>
                  <a:spcPct val="90000"/>
                </a:lnSpc>
                <a:spcBef>
                  <a:spcPts val="400"/>
                </a:spcBef>
                <a:buClr>
                  <a:srgbClr val="0099CC"/>
                </a:buClr>
                <a:buSzPct val="80000"/>
                <a:buFont typeface="Wingdings" pitchFamily="2" charset="2"/>
                <a:buNone/>
                <a:tabLst>
                  <a:tab pos="330200" algn="l"/>
                  <a:tab pos="787400" algn="l"/>
                  <a:tab pos="1244600" algn="l"/>
                  <a:tab pos="1701800" algn="l"/>
                  <a:tab pos="2159000" algn="l"/>
                  <a:tab pos="2616200" algn="l"/>
                  <a:tab pos="3073400" algn="l"/>
                  <a:tab pos="3530600" algn="l"/>
                  <a:tab pos="3987800" algn="l"/>
                  <a:tab pos="4445000" algn="l"/>
                  <a:tab pos="4902200" algn="l"/>
                  <a:tab pos="5359400" algn="l"/>
                  <a:tab pos="5816600" algn="l"/>
                  <a:tab pos="6273800" algn="l"/>
                  <a:tab pos="6731000" algn="l"/>
                  <a:tab pos="7188200" algn="l"/>
                  <a:tab pos="7645400" algn="l"/>
                  <a:tab pos="8102600" algn="l"/>
                  <a:tab pos="8559800" algn="l"/>
                  <a:tab pos="9017000" algn="l"/>
                  <a:tab pos="9474200" algn="l"/>
                </a:tabLst>
              </a:pPr>
              <a:endParaRPr lang="en-GB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30200" indent="-330200">
                <a:lnSpc>
                  <a:spcPct val="90000"/>
                </a:lnSpc>
                <a:spcBef>
                  <a:spcPts val="400"/>
                </a:spcBef>
                <a:buClr>
                  <a:srgbClr val="0099CC"/>
                </a:buClr>
                <a:buSzPct val="80000"/>
                <a:buFont typeface="Wingdings" pitchFamily="2" charset="2"/>
                <a:buNone/>
                <a:tabLst>
                  <a:tab pos="330200" algn="l"/>
                  <a:tab pos="787400" algn="l"/>
                  <a:tab pos="1244600" algn="l"/>
                  <a:tab pos="1701800" algn="l"/>
                  <a:tab pos="2159000" algn="l"/>
                  <a:tab pos="2616200" algn="l"/>
                  <a:tab pos="3073400" algn="l"/>
                  <a:tab pos="3530600" algn="l"/>
                  <a:tab pos="3987800" algn="l"/>
                  <a:tab pos="4445000" algn="l"/>
                  <a:tab pos="4902200" algn="l"/>
                  <a:tab pos="5359400" algn="l"/>
                  <a:tab pos="5816600" algn="l"/>
                  <a:tab pos="6273800" algn="l"/>
                  <a:tab pos="6731000" algn="l"/>
                  <a:tab pos="7188200" algn="l"/>
                  <a:tab pos="7645400" algn="l"/>
                  <a:tab pos="8102600" algn="l"/>
                  <a:tab pos="8559800" algn="l"/>
                  <a:tab pos="9017000" algn="l"/>
                  <a:tab pos="94742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Workers: </a:t>
              </a:r>
            </a:p>
            <a:p>
              <a:pPr marL="330200" indent="-330200">
                <a:lnSpc>
                  <a:spcPct val="90000"/>
                </a:lnSpc>
                <a:spcBef>
                  <a:spcPts val="400"/>
                </a:spcBef>
                <a:buClr>
                  <a:srgbClr val="0099CC"/>
                </a:buClr>
                <a:buSzPct val="80000"/>
                <a:buFont typeface="Wingdings" pitchFamily="2" charset="2"/>
                <a:buNone/>
                <a:tabLst>
                  <a:tab pos="330200" algn="l"/>
                  <a:tab pos="787400" algn="l"/>
                  <a:tab pos="1244600" algn="l"/>
                  <a:tab pos="1701800" algn="l"/>
                  <a:tab pos="2159000" algn="l"/>
                  <a:tab pos="2616200" algn="l"/>
                  <a:tab pos="3073400" algn="l"/>
                  <a:tab pos="3530600" algn="l"/>
                  <a:tab pos="3987800" algn="l"/>
                  <a:tab pos="4445000" algn="l"/>
                  <a:tab pos="4902200" algn="l"/>
                  <a:tab pos="5359400" algn="l"/>
                  <a:tab pos="5816600" algn="l"/>
                  <a:tab pos="6273800" algn="l"/>
                  <a:tab pos="6731000" algn="l"/>
                  <a:tab pos="7188200" algn="l"/>
                  <a:tab pos="7645400" algn="l"/>
                  <a:tab pos="8102600" algn="l"/>
                  <a:tab pos="8559800" algn="l"/>
                  <a:tab pos="9017000" algn="l"/>
                  <a:tab pos="94742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	Start looping</a:t>
              </a:r>
            </a:p>
            <a:p>
              <a:pPr marL="330200" indent="-330200">
                <a:lnSpc>
                  <a:spcPct val="90000"/>
                </a:lnSpc>
                <a:spcBef>
                  <a:spcPts val="400"/>
                </a:spcBef>
                <a:buClr>
                  <a:srgbClr val="0099CC"/>
                </a:buClr>
                <a:buSzPct val="80000"/>
                <a:buFont typeface="Wingdings" pitchFamily="2" charset="2"/>
                <a:buNone/>
                <a:tabLst>
                  <a:tab pos="330200" algn="l"/>
                  <a:tab pos="787400" algn="l"/>
                  <a:tab pos="1244600" algn="l"/>
                  <a:tab pos="1701800" algn="l"/>
                  <a:tab pos="2159000" algn="l"/>
                  <a:tab pos="2616200" algn="l"/>
                  <a:tab pos="3073400" algn="l"/>
                  <a:tab pos="3530600" algn="l"/>
                  <a:tab pos="3987800" algn="l"/>
                  <a:tab pos="4445000" algn="l"/>
                  <a:tab pos="4902200" algn="l"/>
                  <a:tab pos="5359400" algn="l"/>
                  <a:tab pos="5816600" algn="l"/>
                  <a:tab pos="6273800" algn="l"/>
                  <a:tab pos="6731000" algn="l"/>
                  <a:tab pos="7188200" algn="l"/>
                  <a:tab pos="7645400" algn="l"/>
                  <a:tab pos="8102600" algn="l"/>
                  <a:tab pos="8559800" algn="l"/>
                  <a:tab pos="9017000" algn="l"/>
                  <a:tab pos="9474200" algn="l"/>
                </a:tabLst>
              </a:pPr>
              <a:endParaRPr lang="en-GB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30200" indent="-330200">
                <a:lnSpc>
                  <a:spcPct val="90000"/>
                </a:lnSpc>
                <a:spcBef>
                  <a:spcPts val="400"/>
                </a:spcBef>
                <a:buClr>
                  <a:srgbClr val="0099CC"/>
                </a:buClr>
                <a:buSzPct val="80000"/>
                <a:buFont typeface="Wingdings" pitchFamily="2" charset="2"/>
                <a:buNone/>
                <a:tabLst>
                  <a:tab pos="330200" algn="l"/>
                  <a:tab pos="787400" algn="l"/>
                  <a:tab pos="1244600" algn="l"/>
                  <a:tab pos="1701800" algn="l"/>
                  <a:tab pos="2159000" algn="l"/>
                  <a:tab pos="2616200" algn="l"/>
                  <a:tab pos="3073400" algn="l"/>
                  <a:tab pos="3530600" algn="l"/>
                  <a:tab pos="3987800" algn="l"/>
                  <a:tab pos="4445000" algn="l"/>
                  <a:tab pos="4902200" algn="l"/>
                  <a:tab pos="5359400" algn="l"/>
                  <a:tab pos="5816600" algn="l"/>
                  <a:tab pos="6273800" algn="l"/>
                  <a:tab pos="6731000" algn="l"/>
                  <a:tab pos="7188200" algn="l"/>
                  <a:tab pos="7645400" algn="l"/>
                  <a:tab pos="8102600" algn="l"/>
                  <a:tab pos="8559800" algn="l"/>
                  <a:tab pos="9017000" algn="l"/>
                  <a:tab pos="94742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	Send messages to all </a:t>
              </a:r>
              <a:r>
                <a:rPr lang="en-GB" sz="1600" b="1" dirty="0" err="1">
                  <a:solidFill>
                    <a:srgbClr val="000000"/>
                  </a:solidFill>
                  <a:latin typeface="Courier New" pitchFamily="49" charset="0"/>
                </a:rPr>
                <a:t>neighbors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 with ghost rows</a:t>
              </a:r>
            </a:p>
            <a:p>
              <a:pPr marL="330200" indent="-330200">
                <a:lnSpc>
                  <a:spcPct val="90000"/>
                </a:lnSpc>
                <a:spcBef>
                  <a:spcPts val="400"/>
                </a:spcBef>
                <a:buClr>
                  <a:srgbClr val="0099CC"/>
                </a:buClr>
                <a:buSzPct val="80000"/>
                <a:buFont typeface="Wingdings" pitchFamily="2" charset="2"/>
                <a:buNone/>
                <a:tabLst>
                  <a:tab pos="330200" algn="l"/>
                  <a:tab pos="787400" algn="l"/>
                  <a:tab pos="1244600" algn="l"/>
                  <a:tab pos="1701800" algn="l"/>
                  <a:tab pos="2159000" algn="l"/>
                  <a:tab pos="2616200" algn="l"/>
                  <a:tab pos="3073400" algn="l"/>
                  <a:tab pos="3530600" algn="l"/>
                  <a:tab pos="3987800" algn="l"/>
                  <a:tab pos="4445000" algn="l"/>
                  <a:tab pos="4902200" algn="l"/>
                  <a:tab pos="5359400" algn="l"/>
                  <a:tab pos="5816600" algn="l"/>
                  <a:tab pos="6273800" algn="l"/>
                  <a:tab pos="6731000" algn="l"/>
                  <a:tab pos="7188200" algn="l"/>
                  <a:tab pos="7645400" algn="l"/>
                  <a:tab pos="8102600" algn="l"/>
                  <a:tab pos="8559800" algn="l"/>
                  <a:tab pos="9017000" algn="l"/>
                  <a:tab pos="9474200" algn="l"/>
                </a:tabLst>
              </a:pPr>
              <a:endParaRPr lang="en-GB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30200" indent="-330200">
                <a:lnSpc>
                  <a:spcPct val="90000"/>
                </a:lnSpc>
                <a:spcBef>
                  <a:spcPts val="400"/>
                </a:spcBef>
                <a:buClr>
                  <a:srgbClr val="0099CC"/>
                </a:buClr>
                <a:buSzPct val="80000"/>
                <a:buFont typeface="Wingdings" pitchFamily="2" charset="2"/>
                <a:buNone/>
                <a:tabLst>
                  <a:tab pos="330200" algn="l"/>
                  <a:tab pos="787400" algn="l"/>
                  <a:tab pos="1244600" algn="l"/>
                  <a:tab pos="1701800" algn="l"/>
                  <a:tab pos="2159000" algn="l"/>
                  <a:tab pos="2616200" algn="l"/>
                  <a:tab pos="3073400" algn="l"/>
                  <a:tab pos="3530600" algn="l"/>
                  <a:tab pos="3987800" algn="l"/>
                  <a:tab pos="4445000" algn="l"/>
                  <a:tab pos="4902200" algn="l"/>
                  <a:tab pos="5359400" algn="l"/>
                  <a:tab pos="5816600" algn="l"/>
                  <a:tab pos="6273800" algn="l"/>
                  <a:tab pos="6731000" algn="l"/>
                  <a:tab pos="7188200" algn="l"/>
                  <a:tab pos="7645400" algn="l"/>
                  <a:tab pos="8102600" algn="l"/>
                  <a:tab pos="8559800" algn="l"/>
                  <a:tab pos="9017000" algn="l"/>
                  <a:tab pos="94742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GB" sz="1600" b="1" i="1" dirty="0">
                  <a:solidFill>
                    <a:srgbClr val="000000"/>
                  </a:solidFill>
                  <a:latin typeface="Courier New" pitchFamily="49" charset="0"/>
                </a:rPr>
                <a:t>Wait for all </a:t>
              </a:r>
              <a:r>
                <a:rPr lang="en-GB" sz="1600" b="1" i="1" dirty="0" err="1">
                  <a:solidFill>
                    <a:srgbClr val="000000"/>
                  </a:solidFill>
                  <a:latin typeface="Courier New" pitchFamily="49" charset="0"/>
                </a:rPr>
                <a:t>neighbors</a:t>
              </a:r>
              <a:r>
                <a:rPr lang="en-GB" sz="1600" b="1" i="1" dirty="0">
                  <a:solidFill>
                    <a:srgbClr val="000000"/>
                  </a:solidFill>
                  <a:latin typeface="Courier New" pitchFamily="49" charset="0"/>
                </a:rPr>
                <a:t> to send ghost rows to me</a:t>
              </a:r>
            </a:p>
            <a:p>
              <a:pPr marL="330200" indent="-330200">
                <a:lnSpc>
                  <a:spcPct val="90000"/>
                </a:lnSpc>
                <a:spcBef>
                  <a:spcPts val="400"/>
                </a:spcBef>
                <a:buClr>
                  <a:srgbClr val="0099CC"/>
                </a:buClr>
                <a:buSzPct val="80000"/>
                <a:buFont typeface="Wingdings" pitchFamily="2" charset="2"/>
                <a:buNone/>
                <a:tabLst>
                  <a:tab pos="330200" algn="l"/>
                  <a:tab pos="787400" algn="l"/>
                  <a:tab pos="1244600" algn="l"/>
                  <a:tab pos="1701800" algn="l"/>
                  <a:tab pos="2159000" algn="l"/>
                  <a:tab pos="2616200" algn="l"/>
                  <a:tab pos="3073400" algn="l"/>
                  <a:tab pos="3530600" algn="l"/>
                  <a:tab pos="3987800" algn="l"/>
                  <a:tab pos="4445000" algn="l"/>
                  <a:tab pos="4902200" algn="l"/>
                  <a:tab pos="5359400" algn="l"/>
                  <a:tab pos="5816600" algn="l"/>
                  <a:tab pos="6273800" algn="l"/>
                  <a:tab pos="6731000" algn="l"/>
                  <a:tab pos="7188200" algn="l"/>
                  <a:tab pos="7645400" algn="l"/>
                  <a:tab pos="8102600" algn="l"/>
                  <a:tab pos="8559800" algn="l"/>
                  <a:tab pos="9017000" algn="l"/>
                  <a:tab pos="9474200" algn="l"/>
                </a:tabLst>
              </a:pPr>
              <a:endParaRPr lang="en-GB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30200" indent="-330200">
                <a:lnSpc>
                  <a:spcPct val="90000"/>
                </a:lnSpc>
                <a:spcBef>
                  <a:spcPts val="400"/>
                </a:spcBef>
                <a:buClr>
                  <a:srgbClr val="0099CC"/>
                </a:buClr>
                <a:buSzPct val="80000"/>
                <a:buFont typeface="Wingdings" pitchFamily="2" charset="2"/>
                <a:buNone/>
                <a:tabLst>
                  <a:tab pos="330200" algn="l"/>
                  <a:tab pos="787400" algn="l"/>
                  <a:tab pos="1244600" algn="l"/>
                  <a:tab pos="1701800" algn="l"/>
                  <a:tab pos="2159000" algn="l"/>
                  <a:tab pos="2616200" algn="l"/>
                  <a:tab pos="3073400" algn="l"/>
                  <a:tab pos="3530600" algn="l"/>
                  <a:tab pos="3987800" algn="l"/>
                  <a:tab pos="4445000" algn="l"/>
                  <a:tab pos="4902200" algn="l"/>
                  <a:tab pos="5359400" algn="l"/>
                  <a:tab pos="5816600" algn="l"/>
                  <a:tab pos="6273800" algn="l"/>
                  <a:tab pos="6731000" algn="l"/>
                  <a:tab pos="7188200" algn="l"/>
                  <a:tab pos="7645400" algn="l"/>
                  <a:tab pos="8102600" algn="l"/>
                  <a:tab pos="8559800" algn="l"/>
                  <a:tab pos="9017000" algn="l"/>
                  <a:tab pos="94742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	Once they arrive, do the regular Jacobi relaxation</a:t>
              </a:r>
            </a:p>
            <a:p>
              <a:pPr marL="330200" indent="-330200">
                <a:lnSpc>
                  <a:spcPct val="90000"/>
                </a:lnSpc>
                <a:spcBef>
                  <a:spcPts val="400"/>
                </a:spcBef>
                <a:buClr>
                  <a:srgbClr val="0099CC"/>
                </a:buClr>
                <a:buSzPct val="80000"/>
                <a:buFont typeface="Wingdings" pitchFamily="2" charset="2"/>
                <a:buNone/>
                <a:tabLst>
                  <a:tab pos="330200" algn="l"/>
                  <a:tab pos="787400" algn="l"/>
                  <a:tab pos="1244600" algn="l"/>
                  <a:tab pos="1701800" algn="l"/>
                  <a:tab pos="2159000" algn="l"/>
                  <a:tab pos="2616200" algn="l"/>
                  <a:tab pos="3073400" algn="l"/>
                  <a:tab pos="3530600" algn="l"/>
                  <a:tab pos="3987800" algn="l"/>
                  <a:tab pos="4445000" algn="l"/>
                  <a:tab pos="4902200" algn="l"/>
                  <a:tab pos="5359400" algn="l"/>
                  <a:tab pos="5816600" algn="l"/>
                  <a:tab pos="6273800" algn="l"/>
                  <a:tab pos="6731000" algn="l"/>
                  <a:tab pos="7188200" algn="l"/>
                  <a:tab pos="7645400" algn="l"/>
                  <a:tab pos="8102600" algn="l"/>
                  <a:tab pos="8559800" algn="l"/>
                  <a:tab pos="9017000" algn="l"/>
                  <a:tab pos="9474200" algn="l"/>
                </a:tabLst>
              </a:pPr>
              <a:endParaRPr lang="en-GB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30200" indent="-330200">
                <a:lnSpc>
                  <a:spcPct val="90000"/>
                </a:lnSpc>
                <a:spcBef>
                  <a:spcPts val="400"/>
                </a:spcBef>
                <a:buClr>
                  <a:srgbClr val="0099CC"/>
                </a:buClr>
                <a:buSzPct val="80000"/>
                <a:buFont typeface="Wingdings" pitchFamily="2" charset="2"/>
                <a:buNone/>
                <a:tabLst>
                  <a:tab pos="330200" algn="l"/>
                  <a:tab pos="787400" algn="l"/>
                  <a:tab pos="1244600" algn="l"/>
                  <a:tab pos="1701800" algn="l"/>
                  <a:tab pos="2159000" algn="l"/>
                  <a:tab pos="2616200" algn="l"/>
                  <a:tab pos="3073400" algn="l"/>
                  <a:tab pos="3530600" algn="l"/>
                  <a:tab pos="3987800" algn="l"/>
                  <a:tab pos="4445000" algn="l"/>
                  <a:tab pos="4902200" algn="l"/>
                  <a:tab pos="5359400" algn="l"/>
                  <a:tab pos="5816600" algn="l"/>
                  <a:tab pos="6273800" algn="l"/>
                  <a:tab pos="6731000" algn="l"/>
                  <a:tab pos="7188200" algn="l"/>
                  <a:tab pos="7645400" algn="l"/>
                  <a:tab pos="8102600" algn="l"/>
                  <a:tab pos="8559800" algn="l"/>
                  <a:tab pos="9017000" algn="l"/>
                  <a:tab pos="94742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	Calculate maximum error, do a reduction to compute</a:t>
              </a:r>
            </a:p>
            <a:p>
              <a:pPr marL="330200" indent="-330200">
                <a:lnSpc>
                  <a:spcPct val="90000"/>
                </a:lnSpc>
                <a:spcBef>
                  <a:spcPts val="400"/>
                </a:spcBef>
                <a:buClr>
                  <a:srgbClr val="0099CC"/>
                </a:buClr>
                <a:buSzPct val="80000"/>
                <a:buFont typeface="Wingdings" pitchFamily="2" charset="2"/>
                <a:buNone/>
                <a:tabLst>
                  <a:tab pos="330200" algn="l"/>
                  <a:tab pos="787400" algn="l"/>
                  <a:tab pos="1244600" algn="l"/>
                  <a:tab pos="1701800" algn="l"/>
                  <a:tab pos="2159000" algn="l"/>
                  <a:tab pos="2616200" algn="l"/>
                  <a:tab pos="3073400" algn="l"/>
                  <a:tab pos="3530600" algn="l"/>
                  <a:tab pos="3987800" algn="l"/>
                  <a:tab pos="4445000" algn="l"/>
                  <a:tab pos="4902200" algn="l"/>
                  <a:tab pos="5359400" algn="l"/>
                  <a:tab pos="5816600" algn="l"/>
                  <a:tab pos="6273800" algn="l"/>
                  <a:tab pos="6731000" algn="l"/>
                  <a:tab pos="7188200" algn="l"/>
                  <a:tab pos="7645400" algn="l"/>
                  <a:tab pos="8102600" algn="l"/>
                  <a:tab pos="8559800" algn="l"/>
                  <a:tab pos="9017000" algn="l"/>
                  <a:tab pos="94742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	  global maximum error</a:t>
              </a:r>
            </a:p>
            <a:p>
              <a:pPr marL="330200" indent="-330200">
                <a:lnSpc>
                  <a:spcPct val="90000"/>
                </a:lnSpc>
                <a:spcBef>
                  <a:spcPts val="400"/>
                </a:spcBef>
                <a:buClr>
                  <a:srgbClr val="0099CC"/>
                </a:buClr>
                <a:buSzPct val="80000"/>
                <a:buFont typeface="Wingdings" pitchFamily="2" charset="2"/>
                <a:buNone/>
                <a:tabLst>
                  <a:tab pos="330200" algn="l"/>
                  <a:tab pos="787400" algn="l"/>
                  <a:tab pos="1244600" algn="l"/>
                  <a:tab pos="1701800" algn="l"/>
                  <a:tab pos="2159000" algn="l"/>
                  <a:tab pos="2616200" algn="l"/>
                  <a:tab pos="3073400" algn="l"/>
                  <a:tab pos="3530600" algn="l"/>
                  <a:tab pos="3987800" algn="l"/>
                  <a:tab pos="4445000" algn="l"/>
                  <a:tab pos="4902200" algn="l"/>
                  <a:tab pos="5359400" algn="l"/>
                  <a:tab pos="5816600" algn="l"/>
                  <a:tab pos="6273800" algn="l"/>
                  <a:tab pos="6731000" algn="l"/>
                  <a:tab pos="7188200" algn="l"/>
                  <a:tab pos="7645400" algn="l"/>
                  <a:tab pos="8102600" algn="l"/>
                  <a:tab pos="8559800" algn="l"/>
                  <a:tab pos="9017000" algn="l"/>
                  <a:tab pos="9474200" algn="l"/>
                </a:tabLst>
              </a:pPr>
              <a:endParaRPr lang="en-GB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30200" indent="-330200">
                <a:lnSpc>
                  <a:spcPct val="90000"/>
                </a:lnSpc>
                <a:spcBef>
                  <a:spcPts val="400"/>
                </a:spcBef>
                <a:buClr>
                  <a:srgbClr val="0099CC"/>
                </a:buClr>
                <a:buSzPct val="80000"/>
                <a:buFont typeface="Wingdings" pitchFamily="2" charset="2"/>
                <a:buNone/>
                <a:tabLst>
                  <a:tab pos="330200" algn="l"/>
                  <a:tab pos="787400" algn="l"/>
                  <a:tab pos="1244600" algn="l"/>
                  <a:tab pos="1701800" algn="l"/>
                  <a:tab pos="2159000" algn="l"/>
                  <a:tab pos="2616200" algn="l"/>
                  <a:tab pos="3073400" algn="l"/>
                  <a:tab pos="3530600" algn="l"/>
                  <a:tab pos="3987800" algn="l"/>
                  <a:tab pos="4445000" algn="l"/>
                  <a:tab pos="4902200" algn="l"/>
                  <a:tab pos="5359400" algn="l"/>
                  <a:tab pos="5816600" algn="l"/>
                  <a:tab pos="6273800" algn="l"/>
                  <a:tab pos="6731000" algn="l"/>
                  <a:tab pos="7188200" algn="l"/>
                  <a:tab pos="7645400" algn="l"/>
                  <a:tab pos="8102600" algn="l"/>
                  <a:tab pos="8559800" algn="l"/>
                  <a:tab pos="9017000" algn="l"/>
                  <a:tab pos="9474200" algn="l"/>
                </a:tabLst>
              </a:pPr>
              <a:r>
                <a:rPr lang="en-GB" sz="1600" b="1" dirty="0">
                  <a:solidFill>
                    <a:srgbClr val="FF0000"/>
                  </a:solidFill>
                  <a:latin typeface="Courier New" pitchFamily="49" charset="0"/>
                </a:rPr>
                <a:t>	If </a:t>
              </a:r>
              <a:r>
                <a:rPr lang="en-GB" sz="1600" b="1" dirty="0" err="1">
                  <a:solidFill>
                    <a:srgbClr val="FF0000"/>
                  </a:solidFill>
                  <a:latin typeface="Courier New" pitchFamily="49" charset="0"/>
                </a:rPr>
                <a:t>timestep</a:t>
              </a:r>
              <a:r>
                <a:rPr lang="en-GB" sz="1600" b="1" dirty="0">
                  <a:solidFill>
                    <a:srgbClr val="FF0000"/>
                  </a:solidFill>
                  <a:latin typeface="Courier New" pitchFamily="49" charset="0"/>
                </a:rPr>
                <a:t> is a multiple of 64, load balance the</a:t>
              </a:r>
            </a:p>
            <a:p>
              <a:pPr marL="330200" indent="-330200">
                <a:lnSpc>
                  <a:spcPct val="90000"/>
                </a:lnSpc>
                <a:spcBef>
                  <a:spcPts val="400"/>
                </a:spcBef>
                <a:buClr>
                  <a:srgbClr val="0099CC"/>
                </a:buClr>
                <a:buSzPct val="80000"/>
                <a:buFont typeface="Wingdings" pitchFamily="2" charset="2"/>
                <a:buNone/>
                <a:tabLst>
                  <a:tab pos="330200" algn="l"/>
                  <a:tab pos="787400" algn="l"/>
                  <a:tab pos="1244600" algn="l"/>
                  <a:tab pos="1701800" algn="l"/>
                  <a:tab pos="2159000" algn="l"/>
                  <a:tab pos="2616200" algn="l"/>
                  <a:tab pos="3073400" algn="l"/>
                  <a:tab pos="3530600" algn="l"/>
                  <a:tab pos="3987800" algn="l"/>
                  <a:tab pos="4445000" algn="l"/>
                  <a:tab pos="4902200" algn="l"/>
                  <a:tab pos="5359400" algn="l"/>
                  <a:tab pos="5816600" algn="l"/>
                  <a:tab pos="6273800" algn="l"/>
                  <a:tab pos="6731000" algn="l"/>
                  <a:tab pos="7188200" algn="l"/>
                  <a:tab pos="7645400" algn="l"/>
                  <a:tab pos="8102600" algn="l"/>
                  <a:tab pos="8559800" algn="l"/>
                  <a:tab pos="9017000" algn="l"/>
                  <a:tab pos="9474200" algn="l"/>
                </a:tabLst>
              </a:pPr>
              <a:r>
                <a:rPr lang="en-GB" sz="1600" b="1" dirty="0">
                  <a:solidFill>
                    <a:srgbClr val="FF0000"/>
                  </a:solidFill>
                  <a:latin typeface="Courier New" pitchFamily="49" charset="0"/>
                </a:rPr>
                <a:t>	  computation. Then restart the loop.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52600" y="6324600"/>
            <a:ext cx="6248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Example is at: charm/tests/charm++/</a:t>
            </a:r>
            <a:r>
              <a:rPr lang="en-US" dirty="0" err="1" smtClean="0"/>
              <a:t>loadbalancing</a:t>
            </a:r>
            <a:r>
              <a:rPr lang="en-US" dirty="0" smtClean="0"/>
              <a:t>/jacobi2D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73163" y="338138"/>
            <a:ext cx="7772400" cy="13827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 smtClean="0"/>
              <a:t>Load Balancing in Jacobi2D (cont.)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600200"/>
            <a:ext cx="7237413" cy="1552575"/>
            <a:chOff x="720" y="1200"/>
            <a:chExt cx="4559" cy="978"/>
          </a:xfrm>
        </p:grpSpPr>
        <p:sp>
          <p:nvSpPr>
            <p:cNvPr id="176138" name="AutoShape 3"/>
            <p:cNvSpPr>
              <a:spLocks noChangeArrowheads="1"/>
            </p:cNvSpPr>
            <p:nvPr/>
          </p:nvSpPr>
          <p:spPr bwMode="auto">
            <a:xfrm>
              <a:off x="720" y="1200"/>
              <a:ext cx="4560" cy="979"/>
            </a:xfrm>
            <a:prstGeom prst="roundRect">
              <a:avLst>
                <a:gd name="adj" fmla="val 102"/>
              </a:avLst>
            </a:prstGeom>
            <a:solidFill>
              <a:srgbClr val="00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76139" name="Text Box 4"/>
            <p:cNvSpPr txBox="1">
              <a:spLocks noChangeArrowheads="1"/>
            </p:cNvSpPr>
            <p:nvPr/>
          </p:nvSpPr>
          <p:spPr bwMode="auto">
            <a:xfrm>
              <a:off x="720" y="1200"/>
              <a:ext cx="4560" cy="9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JacobiChunk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::</a:t>
              </a:r>
              <a:r>
                <a:rPr lang="en-GB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JacobiChunk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(void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spcBef>
                  <a:spcPts val="1000"/>
                </a:spcBef>
                <a:buClr>
                  <a:srgbClr val="000000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     //Initialize other parameters</a:t>
              </a:r>
            </a:p>
            <a:p>
              <a:pPr>
                <a:spcBef>
                  <a:spcPts val="1125"/>
                </a:spcBef>
                <a:buClr>
                  <a:srgbClr val="000000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     </a:t>
              </a:r>
              <a:r>
                <a:rPr lang="en-GB" sz="1600" b="1" dirty="0" err="1">
                  <a:solidFill>
                    <a:srgbClr val="000000"/>
                  </a:solidFill>
                  <a:latin typeface="Courier New" pitchFamily="49" charset="0"/>
                </a:rPr>
                <a:t>usesAtSync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=</a:t>
              </a:r>
              <a:r>
                <a:rPr lang="en-GB" sz="1600" b="1" dirty="0" err="1">
                  <a:solidFill>
                    <a:srgbClr val="000000"/>
                  </a:solidFill>
                  <a:latin typeface="Courier New" pitchFamily="49" charset="0"/>
                </a:rPr>
                <a:t>CmiTrue</a:t>
              </a:r>
              <a:r>
                <a:rPr lang="en-GB" sz="18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spcBef>
                  <a:spcPts val="1125"/>
                </a:spcBef>
                <a:buClr>
                  <a:srgbClr val="000000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57200" y="2819400"/>
            <a:ext cx="7924800" cy="1828800"/>
            <a:chOff x="384" y="1680"/>
            <a:chExt cx="4992" cy="1152"/>
          </a:xfrm>
        </p:grpSpPr>
        <p:sp>
          <p:nvSpPr>
            <p:cNvPr id="176136" name="AutoShape 6"/>
            <p:cNvSpPr>
              <a:spLocks noChangeArrowheads="1"/>
            </p:cNvSpPr>
            <p:nvPr/>
          </p:nvSpPr>
          <p:spPr bwMode="auto">
            <a:xfrm>
              <a:off x="384" y="1680"/>
              <a:ext cx="4992" cy="1152"/>
            </a:xfrm>
            <a:prstGeom prst="roundRect">
              <a:avLst>
                <a:gd name="adj" fmla="val 46"/>
              </a:avLst>
            </a:prstGeom>
            <a:solidFill>
              <a:srgbClr val="00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76137" name="Text Box 7"/>
            <p:cNvSpPr txBox="1">
              <a:spLocks noChangeArrowheads="1"/>
            </p:cNvSpPr>
            <p:nvPr/>
          </p:nvSpPr>
          <p:spPr bwMode="auto">
            <a:xfrm>
              <a:off x="384" y="1680"/>
              <a:ext cx="4992" cy="11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Void </a:t>
              </a:r>
              <a:r>
                <a:rPr lang="en-GB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JacobiChunk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::refine(void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){</a:t>
              </a:r>
            </a:p>
            <a:p>
              <a:pPr>
                <a:spcBef>
                  <a:spcPts val="1000"/>
                </a:spcBef>
                <a:buClr>
                  <a:srgbClr val="000000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  // do all the </a:t>
              </a:r>
              <a:r>
                <a:rPr lang="en-GB" sz="1600" b="1" dirty="0" err="1">
                  <a:solidFill>
                    <a:srgbClr val="000000"/>
                  </a:solidFill>
                  <a:latin typeface="Courier New" pitchFamily="49" charset="0"/>
                </a:rPr>
                <a:t>jacobi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 computation  </a:t>
              </a:r>
              <a:endParaRPr lang="en-GB" sz="16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spcBef>
                  <a:spcPts val="1000"/>
                </a:spcBef>
                <a:buClr>
                  <a:srgbClr val="000000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 ....</a:t>
              </a:r>
              <a:endParaRPr lang="en-GB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spcBef>
                  <a:spcPts val="1000"/>
                </a:spcBef>
                <a:buClr>
                  <a:srgbClr val="000000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 contribute(</a:t>
              </a:r>
              <a:r>
                <a:rPr lang="en-GB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sizeof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(float),&amp;</a:t>
              </a:r>
              <a:r>
                <a:rPr lang="en-GB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maxDelta</a:t>
              </a:r>
              <a:r>
                <a:rPr lang="en-GB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,CkReduction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::</a:t>
              </a:r>
              <a:r>
                <a:rPr lang="en-GB" sz="1600" b="1" dirty="0" err="1">
                  <a:solidFill>
                    <a:srgbClr val="000000"/>
                  </a:solidFill>
                  <a:latin typeface="Courier New" pitchFamily="49" charset="0"/>
                </a:rPr>
                <a:t>max_float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spcBef>
                  <a:spcPts val="1000"/>
                </a:spcBef>
                <a:buClr>
                  <a:srgbClr val="000000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1219200" y="3886200"/>
            <a:ext cx="7924800" cy="2362200"/>
            <a:chOff x="384" y="1680"/>
            <a:chExt cx="4992" cy="1999"/>
          </a:xfrm>
        </p:grpSpPr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384" y="1680"/>
              <a:ext cx="4992" cy="1999"/>
            </a:xfrm>
            <a:prstGeom prst="roundRect">
              <a:avLst>
                <a:gd name="adj" fmla="val 46"/>
              </a:avLst>
            </a:prstGeom>
            <a:solidFill>
              <a:srgbClr val="00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384" y="1680"/>
              <a:ext cx="4992" cy="15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Void </a:t>
              </a:r>
              <a:r>
                <a:rPr lang="en-GB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JacobiChunk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::refine(void){</a:t>
              </a:r>
              <a:endParaRPr lang="en-GB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spcBef>
                  <a:spcPts val="1000"/>
                </a:spcBef>
                <a:buClr>
                  <a:srgbClr val="000000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GB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numIters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++;</a:t>
              </a:r>
              <a:endParaRPr lang="en-GB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spcBef>
                  <a:spcPts val="1000"/>
                </a:spcBef>
                <a:buClr>
                  <a:srgbClr val="000000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if(numIters%10==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5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    </a:t>
              </a:r>
              <a:r>
                <a:rPr lang="en-GB" sz="1600" b="1" dirty="0" err="1">
                  <a:solidFill>
                    <a:srgbClr val="000000"/>
                  </a:solidFill>
                  <a:latin typeface="Courier New" pitchFamily="49" charset="0"/>
                </a:rPr>
                <a:t>AtSync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();</a:t>
              </a:r>
            </a:p>
            <a:p>
              <a:pPr>
                <a:spcBef>
                  <a:spcPts val="1000"/>
                </a:spcBef>
                <a:buClr>
                  <a:srgbClr val="000000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else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   </a:t>
              </a:r>
              <a:r>
                <a:rPr lang="en-GB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thisProxy.startNextIter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();</a:t>
              </a:r>
              <a:endParaRPr lang="en-GB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spcBef>
                  <a:spcPts val="1000"/>
                </a:spcBef>
                <a:buClr>
                  <a:srgbClr val="000000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  <a:endParaRPr lang="en-GB" sz="16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066800" y="5562602"/>
            <a:ext cx="7848601" cy="1095376"/>
            <a:chOff x="528" y="3264"/>
            <a:chExt cx="4944" cy="690"/>
          </a:xfrm>
        </p:grpSpPr>
        <p:sp>
          <p:nvSpPr>
            <p:cNvPr id="176134" name="AutoShape 9"/>
            <p:cNvSpPr>
              <a:spLocks noChangeArrowheads="1"/>
            </p:cNvSpPr>
            <p:nvPr/>
          </p:nvSpPr>
          <p:spPr bwMode="auto">
            <a:xfrm>
              <a:off x="528" y="3264"/>
              <a:ext cx="4944" cy="690"/>
            </a:xfrm>
            <a:prstGeom prst="roundRect">
              <a:avLst>
                <a:gd name="adj" fmla="val 144"/>
              </a:avLst>
            </a:prstGeom>
            <a:solidFill>
              <a:srgbClr val="00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76135" name="Text Box 10"/>
            <p:cNvSpPr txBox="1">
              <a:spLocks noChangeArrowheads="1"/>
            </p:cNvSpPr>
            <p:nvPr/>
          </p:nvSpPr>
          <p:spPr bwMode="auto">
            <a:xfrm>
              <a:off x="528" y="3264"/>
              <a:ext cx="4944" cy="6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void </a:t>
              </a:r>
              <a:r>
                <a:rPr lang="en-GB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JacobiChunk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::</a:t>
              </a:r>
              <a:r>
                <a:rPr lang="en-GB" sz="1600" b="1" dirty="0" err="1">
                  <a:solidFill>
                    <a:srgbClr val="000000"/>
                  </a:solidFill>
                  <a:latin typeface="Courier New" pitchFamily="49" charset="0"/>
                </a:rPr>
                <a:t>ResumeFromSync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(void){</a:t>
              </a:r>
            </a:p>
            <a:p>
              <a:pPr>
                <a:spcBef>
                  <a:spcPts val="1000"/>
                </a:spcBef>
                <a:buClr>
                  <a:srgbClr val="000000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GB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startNextIter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();</a:t>
              </a:r>
              <a:endParaRPr lang="en-GB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spcBef>
                  <a:spcPts val="1000"/>
                </a:spcBef>
                <a:buClr>
                  <a:srgbClr val="000000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/>
              <a:t>Processor Utilization: After Load Balance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838200"/>
            <a:ext cx="8150225" cy="3121025"/>
            <a:chOff x="0" y="528"/>
            <a:chExt cx="5134" cy="1966"/>
          </a:xfrm>
        </p:grpSpPr>
        <p:sp>
          <p:nvSpPr>
            <p:cNvPr id="178183" name="AutoShape 3"/>
            <p:cNvSpPr>
              <a:spLocks noChangeArrowheads="1"/>
            </p:cNvSpPr>
            <p:nvPr/>
          </p:nvSpPr>
          <p:spPr bwMode="auto">
            <a:xfrm>
              <a:off x="0" y="528"/>
              <a:ext cx="5135" cy="1967"/>
            </a:xfrm>
            <a:prstGeom prst="roundRect">
              <a:avLst>
                <a:gd name="adj" fmla="val 46"/>
              </a:avLst>
            </a:prstGeom>
            <a:solidFill>
              <a:srgbClr val="CC99FF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pic>
          <p:nvPicPr>
            <p:cNvPr id="1781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" y="635"/>
              <a:ext cx="4761" cy="17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295400" y="3733800"/>
            <a:ext cx="7769225" cy="3121025"/>
            <a:chOff x="816" y="2352"/>
            <a:chExt cx="4894" cy="1966"/>
          </a:xfrm>
        </p:grpSpPr>
        <p:sp>
          <p:nvSpPr>
            <p:cNvPr id="178181" name="AutoShape 6"/>
            <p:cNvSpPr>
              <a:spLocks noChangeArrowheads="1"/>
            </p:cNvSpPr>
            <p:nvPr/>
          </p:nvSpPr>
          <p:spPr bwMode="auto">
            <a:xfrm>
              <a:off x="816" y="2352"/>
              <a:ext cx="4895" cy="1967"/>
            </a:xfrm>
            <a:prstGeom prst="roundRect">
              <a:avLst>
                <a:gd name="adj" fmla="val 46"/>
              </a:avLst>
            </a:prstGeom>
            <a:solidFill>
              <a:srgbClr val="FFCCFF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pic>
          <p:nvPicPr>
            <p:cNvPr id="178182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6" y="2472"/>
              <a:ext cx="4536" cy="174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Processor Utilization: After Load Balance</a:t>
            </a:r>
            <a:endParaRPr lang="en-US" sz="32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76BC-9F1C-43CC-9AEF-03D739BBBF62}" type="datetime4">
              <a:rPr lang="en-US" smtClean="0"/>
              <a:pPr/>
              <a:t>November 30, 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befo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371600"/>
            <a:ext cx="4133850" cy="2895600"/>
          </a:xfrm>
          <a:prstGeom prst="rect">
            <a:avLst/>
          </a:prstGeom>
        </p:spPr>
      </p:pic>
      <p:pic>
        <p:nvPicPr>
          <p:cNvPr id="7" name="Picture 6" descr="af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3810000"/>
            <a:ext cx="4095750" cy="2867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105400"/>
            <a:ext cx="352833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dirty="0" smtClean="0"/>
              <a:t>x6 chunks running on 4 processors</a:t>
            </a:r>
          </a:p>
          <a:p>
            <a:r>
              <a:rPr lang="en-US" dirty="0" smtClean="0"/>
              <a:t>Each chunk is a 64x64 array</a:t>
            </a:r>
          </a:p>
          <a:p>
            <a:r>
              <a:rPr lang="en-US" dirty="0" smtClean="0"/>
              <a:t>Artificial load imbalance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"/>
          <p:cNvSpPr>
            <a:spLocks noGrp="1" noChangeArrowheads="1"/>
          </p:cNvSpPr>
          <p:nvPr>
            <p:ph type="title"/>
          </p:nvPr>
        </p:nvSpPr>
        <p:spPr>
          <a:xfrm>
            <a:off x="198438" y="-152400"/>
            <a:ext cx="8793162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smtClean="0"/>
              <a:t>Timelines: Before and After Load Balancing</a:t>
            </a:r>
          </a:p>
        </p:txBody>
      </p:sp>
      <p:sp>
        <p:nvSpPr>
          <p:cNvPr id="180228" name="AutoShape 5"/>
          <p:cNvSpPr>
            <a:spLocks noChangeArrowheads="1"/>
          </p:cNvSpPr>
          <p:nvPr/>
        </p:nvSpPr>
        <p:spPr bwMode="auto">
          <a:xfrm>
            <a:off x="762000" y="3352800"/>
            <a:ext cx="8382000" cy="3505200"/>
          </a:xfrm>
          <a:prstGeom prst="roundRect">
            <a:avLst>
              <a:gd name="adj" fmla="val 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7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pic>
        <p:nvPicPr>
          <p:cNvPr id="12" name="Picture 11" descr="before-timel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95400"/>
            <a:ext cx="9144000" cy="2037722"/>
          </a:xfrm>
          <a:prstGeom prst="rect">
            <a:avLst/>
          </a:prstGeom>
        </p:spPr>
      </p:pic>
      <p:pic>
        <p:nvPicPr>
          <p:cNvPr id="13" name="Picture 12" descr="after-timeli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810000"/>
            <a:ext cx="9144000" cy="20352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"/>
          <p:cNvSpPr>
            <a:spLocks noGrp="1" noChangeArrowheads="1"/>
          </p:cNvSpPr>
          <p:nvPr>
            <p:ph type="title"/>
          </p:nvPr>
        </p:nvSpPr>
        <p:spPr>
          <a:xfrm>
            <a:off x="198438" y="-152400"/>
            <a:ext cx="8793162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smtClean="0"/>
              <a:t>Timelines: Before and After Load Balancing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990600"/>
            <a:ext cx="8226425" cy="3730625"/>
            <a:chOff x="96" y="624"/>
            <a:chExt cx="5182" cy="2350"/>
          </a:xfrm>
        </p:grpSpPr>
        <p:sp>
          <p:nvSpPr>
            <p:cNvPr id="180234" name="AutoShape 3"/>
            <p:cNvSpPr>
              <a:spLocks noChangeArrowheads="1"/>
            </p:cNvSpPr>
            <p:nvPr/>
          </p:nvSpPr>
          <p:spPr bwMode="auto">
            <a:xfrm>
              <a:off x="96" y="624"/>
              <a:ext cx="5183" cy="2351"/>
            </a:xfrm>
            <a:prstGeom prst="roundRect">
              <a:avLst>
                <a:gd name="adj" fmla="val 42"/>
              </a:avLst>
            </a:pr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pic>
          <p:nvPicPr>
            <p:cNvPr id="18023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" y="768"/>
              <a:ext cx="4936" cy="21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80228" name="AutoShape 5"/>
          <p:cNvSpPr>
            <a:spLocks noChangeArrowheads="1"/>
          </p:cNvSpPr>
          <p:nvPr/>
        </p:nvSpPr>
        <p:spPr bwMode="auto">
          <a:xfrm>
            <a:off x="762000" y="3352800"/>
            <a:ext cx="8382000" cy="3505200"/>
          </a:xfrm>
          <a:prstGeom prst="roundRect">
            <a:avLst>
              <a:gd name="adj" fmla="val 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7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38200" y="3505200"/>
            <a:ext cx="8302625" cy="3502025"/>
            <a:chOff x="528" y="2208"/>
            <a:chExt cx="5230" cy="2206"/>
          </a:xfrm>
        </p:grpSpPr>
        <p:sp>
          <p:nvSpPr>
            <p:cNvPr id="180230" name="AutoShape 7"/>
            <p:cNvSpPr>
              <a:spLocks noChangeArrowheads="1"/>
            </p:cNvSpPr>
            <p:nvPr/>
          </p:nvSpPr>
          <p:spPr bwMode="auto">
            <a:xfrm>
              <a:off x="528" y="2459"/>
              <a:ext cx="5231" cy="1905"/>
            </a:xfrm>
            <a:prstGeom prst="roundRect">
              <a:avLst>
                <a:gd name="adj" fmla="val 5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80231" name="AutoShape 8"/>
            <p:cNvSpPr>
              <a:spLocks noChangeArrowheads="1"/>
            </p:cNvSpPr>
            <p:nvPr/>
          </p:nvSpPr>
          <p:spPr bwMode="auto">
            <a:xfrm>
              <a:off x="576" y="2409"/>
              <a:ext cx="5039" cy="2006"/>
            </a:xfrm>
            <a:prstGeom prst="roundRect">
              <a:avLst>
                <a:gd name="adj" fmla="val 4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80232" name="AutoShape 9"/>
            <p:cNvSpPr>
              <a:spLocks noChangeArrowheads="1"/>
            </p:cNvSpPr>
            <p:nvPr/>
          </p:nvSpPr>
          <p:spPr bwMode="auto">
            <a:xfrm>
              <a:off x="576" y="2208"/>
              <a:ext cx="5135" cy="2005"/>
            </a:xfrm>
            <a:prstGeom prst="roundRect">
              <a:avLst>
                <a:gd name="adj" fmla="val 46"/>
              </a:avLst>
            </a:pr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pic>
          <p:nvPicPr>
            <p:cNvPr id="180233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0" y="2359"/>
              <a:ext cx="4895" cy="17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Same idea, with MPI </a:t>
            </a:r>
            <a:r>
              <a:rPr lang="en-US" dirty="0" err="1" smtClean="0"/>
              <a:t>extention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MPI_Migrate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Migrate stack data:</a:t>
            </a:r>
          </a:p>
          <a:p>
            <a:pPr lvl="1"/>
            <a:r>
              <a:rPr lang="en-US" dirty="0" err="1" smtClean="0"/>
              <a:t>Isomalloc</a:t>
            </a:r>
            <a:endParaRPr lang="en-US" dirty="0" smtClean="0"/>
          </a:p>
          <a:p>
            <a:r>
              <a:rPr lang="en-US" dirty="0" smtClean="0"/>
              <a:t>Migrate heap data</a:t>
            </a:r>
          </a:p>
          <a:p>
            <a:pPr lvl="1"/>
            <a:r>
              <a:rPr lang="en-US" dirty="0" err="1" smtClean="0"/>
              <a:t>Isomalloc</a:t>
            </a:r>
            <a:r>
              <a:rPr lang="en-US" dirty="0" smtClean="0"/>
              <a:t>, or</a:t>
            </a:r>
          </a:p>
          <a:p>
            <a:pPr lvl="1"/>
            <a:r>
              <a:rPr lang="en-US" dirty="0" err="1" smtClean="0"/>
              <a:t>MPI_Register</a:t>
            </a:r>
            <a:r>
              <a:rPr lang="en-US" dirty="0" smtClean="0"/>
              <a:t>(void </a:t>
            </a:r>
            <a:r>
              <a:rPr lang="en-US" dirty="0" smtClean="0"/>
              <a:t>*, </a:t>
            </a:r>
            <a:r>
              <a:rPr lang="en-US" dirty="0" err="1" smtClean="0"/>
              <a:t>MPI_PupFn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Example at: charm/examples/</a:t>
            </a:r>
            <a:r>
              <a:rPr lang="en-US" dirty="0" err="1" smtClean="0"/>
              <a:t>ampi</a:t>
            </a:r>
            <a:r>
              <a:rPr lang="en-US" dirty="0" smtClean="0"/>
              <a:t>/Cjacobi3D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9770-6EAA-427B-8738-0BE2670FF48F}" type="datetime4">
              <a:rPr lang="en-US" smtClean="0"/>
              <a:pPr/>
              <a:t>November 30, 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Load Balancing</a:t>
            </a:r>
          </a:p>
        </p:txBody>
      </p:sp>
      <p:sp>
        <p:nvSpPr>
          <p:cNvPr id="155651" name="Rectangle 2"/>
          <p:cNvSpPr>
            <a:spLocks noGrp="1" noChangeArrowheads="1"/>
          </p:cNvSpPr>
          <p:nvPr>
            <p:ph idx="1"/>
          </p:nvPr>
        </p:nvSpPr>
        <p:spPr>
          <a:xfrm>
            <a:off x="1163638" y="1495425"/>
            <a:ext cx="7772400" cy="49053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Goal: </a:t>
            </a:r>
            <a:r>
              <a:rPr lang="en-GB" b="1" dirty="0" smtClean="0"/>
              <a:t>higher processor utilization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Object migration allows us to move the work load among processors easily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Measurement-based Load </a:t>
            </a:r>
            <a:r>
              <a:rPr lang="en-GB" dirty="0" smtClean="0"/>
              <a:t>Balancing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Principle of </a:t>
            </a:r>
            <a:r>
              <a:rPr lang="en-GB" dirty="0" smtClean="0"/>
              <a:t>Persistence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Application independent</a:t>
            </a:r>
            <a:endParaRPr lang="en-GB" dirty="0" smtClean="0"/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Two </a:t>
            </a:r>
            <a:r>
              <a:rPr lang="en-GB" dirty="0" smtClean="0"/>
              <a:t>major approaches </a:t>
            </a:r>
            <a:r>
              <a:rPr lang="en-GB" dirty="0" smtClean="0"/>
              <a:t>to distributing work:</a:t>
            </a:r>
          </a:p>
          <a:p>
            <a:pPr lvl="1" eaLnBrk="1" hangingPunct="1">
              <a:lnSpc>
                <a:spcPct val="100000"/>
              </a:lnSpc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Centralized</a:t>
            </a:r>
          </a:p>
          <a:p>
            <a:pPr lvl="1" eaLnBrk="1" hangingPunct="1">
              <a:lnSpc>
                <a:spcPct val="100000"/>
              </a:lnSpc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Distributed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Migration</a:t>
            </a:r>
          </a:p>
        </p:txBody>
      </p:sp>
      <p:sp>
        <p:nvSpPr>
          <p:cNvPr id="157699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Array objects can </a:t>
            </a:r>
            <a:r>
              <a:rPr lang="en-GB" b="1" smtClean="0"/>
              <a:t>migrate</a:t>
            </a:r>
            <a:r>
              <a:rPr lang="en-GB" smtClean="0"/>
              <a:t> from one processor to another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mtClean="0"/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Migration creates a new object on the destination processor while destroying the original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mtClean="0"/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Need a way of </a:t>
            </a:r>
            <a:r>
              <a:rPr lang="en-GB" b="1" smtClean="0"/>
              <a:t>packing</a:t>
            </a:r>
            <a:r>
              <a:rPr lang="en-GB" smtClean="0"/>
              <a:t> an object into a message, then </a:t>
            </a:r>
            <a:r>
              <a:rPr lang="en-GB" b="1" smtClean="0"/>
              <a:t>unpacking</a:t>
            </a:r>
            <a:r>
              <a:rPr lang="en-GB" smtClean="0"/>
              <a:t> it on the receiving processor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0812" cy="1143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PUP framework</a:t>
            </a:r>
            <a:endParaRPr lang="en-GB" dirty="0" smtClean="0"/>
          </a:p>
        </p:txBody>
      </p:sp>
      <p:sp>
        <p:nvSpPr>
          <p:cNvPr id="15974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0813" cy="4602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smtClean="0"/>
              <a:t>PUP is a framework for packing and unpacking migratable objects into messages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smtClean="0"/>
              <a:t>To migrate, must implement pack/unpack or </a:t>
            </a:r>
            <a:r>
              <a:rPr lang="en-GB" sz="2800" i="1" smtClean="0">
                <a:solidFill>
                  <a:srgbClr val="FF0066"/>
                </a:solidFill>
              </a:rPr>
              <a:t>pup</a:t>
            </a:r>
            <a:r>
              <a:rPr lang="en-GB" sz="2800" smtClean="0"/>
              <a:t> method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smtClean="0"/>
              <a:t>Pup method combines 3 functions 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Data structure traversal : compute message size, in bytes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Pack : write object into message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Unpack : read object out of message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Writing a PUP Method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0" y="914400"/>
            <a:ext cx="7620001" cy="5465763"/>
            <a:chOff x="480" y="576"/>
            <a:chExt cx="4800" cy="3443"/>
          </a:xfrm>
        </p:grpSpPr>
        <p:sp>
          <p:nvSpPr>
            <p:cNvPr id="161796" name="AutoShape 3"/>
            <p:cNvSpPr>
              <a:spLocks noChangeArrowheads="1"/>
            </p:cNvSpPr>
            <p:nvPr/>
          </p:nvSpPr>
          <p:spPr bwMode="auto">
            <a:xfrm>
              <a:off x="480" y="576"/>
              <a:ext cx="4800" cy="3443"/>
            </a:xfrm>
            <a:prstGeom prst="roundRect">
              <a:avLst>
                <a:gd name="adj" fmla="val 28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sp>
          <p:nvSpPr>
            <p:cNvPr id="161797" name="Text Box 4"/>
            <p:cNvSpPr txBox="1">
              <a:spLocks noChangeArrowheads="1"/>
            </p:cNvSpPr>
            <p:nvPr/>
          </p:nvSpPr>
          <p:spPr bwMode="auto">
            <a:xfrm>
              <a:off x="480" y="576"/>
              <a:ext cx="4800" cy="30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93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93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Class </a:t>
              </a:r>
              <a:r>
                <a:rPr lang="en-GB" sz="1600" b="1" dirty="0" err="1">
                  <a:solidFill>
                    <a:srgbClr val="000000"/>
                  </a:solidFill>
                  <a:latin typeface="Courier New" pitchFamily="49" charset="0"/>
                </a:rPr>
                <a:t>ShowPup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 {</a:t>
              </a:r>
            </a:p>
            <a:p>
              <a: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   double a;	   </a:t>
              </a:r>
              <a:r>
                <a:rPr lang="en-GB" sz="1600" b="1" dirty="0" err="1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 x;</a:t>
              </a:r>
            </a:p>
            <a:p>
              <a: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   char y;	   unsigned long z;</a:t>
              </a:r>
            </a:p>
            <a:p>
              <a: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   float q[3];    </a:t>
              </a:r>
              <a:r>
                <a:rPr lang="en-GB" sz="1600" b="1" dirty="0" err="1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 *r; 	// heap allocated memory 	</a:t>
              </a:r>
            </a:p>
            <a:p>
              <a: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public:</a:t>
              </a:r>
            </a:p>
            <a:p>
              <a: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FF0000"/>
                  </a:solidFill>
                  <a:latin typeface="Courier New" pitchFamily="49" charset="0"/>
                </a:rPr>
                <a:t>    void pup(PUP::</a:t>
              </a:r>
              <a:r>
                <a:rPr lang="en-GB" sz="1600" b="1" dirty="0" err="1">
                  <a:solidFill>
                    <a:srgbClr val="FF0000"/>
                  </a:solidFill>
                  <a:latin typeface="Courier New" pitchFamily="49" charset="0"/>
                </a:rPr>
                <a:t>er</a:t>
              </a:r>
              <a:r>
                <a:rPr lang="en-GB" sz="1600" b="1" dirty="0">
                  <a:solidFill>
                    <a:srgbClr val="FF0000"/>
                  </a:solidFill>
                  <a:latin typeface="Courier New" pitchFamily="49" charset="0"/>
                </a:rPr>
                <a:t> &amp;p)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 {</a:t>
              </a:r>
            </a:p>
            <a:p>
              <a: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 if 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GB" sz="1600" b="1" dirty="0" err="1">
                  <a:solidFill>
                    <a:srgbClr val="FF0000"/>
                  </a:solidFill>
                  <a:latin typeface="Courier New" pitchFamily="49" charset="0"/>
                </a:rPr>
                <a:t>p.isUnpacking</a:t>
              </a:r>
              <a:r>
                <a:rPr lang="en-GB" sz="1600" b="1" dirty="0">
                  <a:solidFill>
                    <a:srgbClr val="FF0000"/>
                  </a:solidFill>
                  <a:latin typeface="Courier New" pitchFamily="49" charset="0"/>
                </a:rPr>
                <a:t>()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r>
                <a:rPr lang="ar-SA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‏</a:t>
              </a:r>
              <a:endParaRPr lang="en-GB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	    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   r 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= new </a:t>
              </a:r>
              <a:r>
                <a:rPr lang="en-GB" sz="1600" b="1" dirty="0" err="1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[ARRAY_SIZE];</a:t>
              </a:r>
            </a:p>
            <a:p>
              <a: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     p 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| a; p |x; </a:t>
              </a:r>
              <a:r>
                <a:rPr lang="en-GB" sz="1600" b="1" dirty="0" err="1">
                  <a:solidFill>
                    <a:srgbClr val="000000"/>
                  </a:solidFill>
                  <a:latin typeface="Courier New" pitchFamily="49" charset="0"/>
                </a:rPr>
                <a:t>p|y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     // 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you can use | operator</a:t>
              </a:r>
            </a:p>
            <a:p>
              <a: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     p(z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); p(q, 3)		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 // 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or ()</a:t>
              </a:r>
              <a:r>
                <a:rPr lang="ar-SA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‏</a:t>
              </a:r>
              <a:endParaRPr lang="en-GB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GB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     p(</a:t>
              </a:r>
              <a:r>
                <a:rPr lang="en-GB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r,ARRAY_SIZE</a:t>
              </a: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    }</a:t>
              </a:r>
            </a:p>
            <a:p>
              <a:pPr>
                <a:lnSpc>
                  <a:spcPct val="90000"/>
                </a:lnSpc>
                <a:spcBef>
                  <a:spcPts val="1000"/>
                </a:spcBef>
                <a:buClr>
                  <a:srgbClr val="000000"/>
                </a:buClr>
                <a:buSzPct val="100000"/>
                <a:buFont typeface="Arial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  <a:latin typeface="Courier New" pitchFamily="49" charset="0"/>
                </a:rPr>
                <a:t>};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Balancing Strategies</a:t>
            </a:r>
          </a:p>
        </p:txBody>
      </p:sp>
      <p:sp>
        <p:nvSpPr>
          <p:cNvPr id="33798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Classified by when it is done:</a:t>
            </a:r>
          </a:p>
          <a:p>
            <a:pPr lvl="1"/>
            <a:r>
              <a:rPr lang="en-US" sz="2000" dirty="0" smtClean="0"/>
              <a:t>Initially</a:t>
            </a:r>
          </a:p>
          <a:p>
            <a:pPr lvl="1"/>
            <a:r>
              <a:rPr lang="en-US" sz="2000" dirty="0" smtClean="0"/>
              <a:t>Dynamic: Periodically</a:t>
            </a:r>
          </a:p>
          <a:p>
            <a:pPr lvl="1"/>
            <a:r>
              <a:rPr lang="en-US" sz="2000" dirty="0" smtClean="0"/>
              <a:t>Dynamic: Continuously</a:t>
            </a:r>
          </a:p>
          <a:p>
            <a:r>
              <a:rPr lang="en-US" sz="2400" dirty="0" smtClean="0"/>
              <a:t>Classified by whether decisions are taken with global information</a:t>
            </a:r>
          </a:p>
          <a:p>
            <a:pPr lvl="1"/>
            <a:r>
              <a:rPr lang="en-US" sz="2000" dirty="0" smtClean="0"/>
              <a:t>Fully centralized</a:t>
            </a:r>
          </a:p>
          <a:p>
            <a:pPr lvl="2"/>
            <a:r>
              <a:rPr lang="en-US" dirty="0" smtClean="0"/>
              <a:t>Quite good a choice when load balancing period is high</a:t>
            </a:r>
          </a:p>
          <a:p>
            <a:pPr lvl="1"/>
            <a:r>
              <a:rPr lang="en-US" sz="2000" dirty="0" smtClean="0"/>
              <a:t>Fully distributed</a:t>
            </a:r>
          </a:p>
          <a:p>
            <a:pPr lvl="2"/>
            <a:r>
              <a:rPr lang="en-US" dirty="0" smtClean="0"/>
              <a:t>Each processor knows only about a constant number of neighbors</a:t>
            </a:r>
          </a:p>
          <a:p>
            <a:pPr lvl="2"/>
            <a:r>
              <a:rPr lang="en-US" dirty="0" smtClean="0"/>
              <a:t>Extreme case: totally local decision (send work to a random destination processor, with some probability).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i="1" u="sng" dirty="0" smtClean="0"/>
              <a:t>aggregated</a:t>
            </a:r>
            <a:r>
              <a:rPr lang="en-US" sz="2000" dirty="0" smtClean="0"/>
              <a:t> global  information, and </a:t>
            </a:r>
            <a:r>
              <a:rPr lang="en-US" sz="2000" i="1" u="sng" dirty="0" smtClean="0"/>
              <a:t>detailed</a:t>
            </a:r>
            <a:r>
              <a:rPr lang="en-US" sz="2000" dirty="0" smtClean="0"/>
              <a:t> neighborhood info.</a:t>
            </a:r>
            <a:endParaRPr lang="en-US" dirty="0" smtClean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1981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August 5th, 2009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Charm++ and AMPI: Session II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8288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26E5F718-E3A8-4FBB-9F3E-D6D77B2BB1D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0812" cy="1143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The Principle of Persistence </a:t>
            </a:r>
          </a:p>
        </p:txBody>
      </p:sp>
      <p:sp>
        <p:nvSpPr>
          <p:cNvPr id="163843" name="Rectangle 2"/>
          <p:cNvSpPr>
            <a:spLocks noGrp="1" noChangeArrowheads="1"/>
          </p:cNvSpPr>
          <p:nvPr>
            <p:ph idx="1"/>
          </p:nvPr>
        </p:nvSpPr>
        <p:spPr>
          <a:xfrm>
            <a:off x="1173163" y="1981200"/>
            <a:ext cx="7770812" cy="41148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Big Idea: the past predicts the future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Patterns of communication and computation remain nearly constant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mtClean="0"/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By measuring these patterns we can improve our load balancing techniques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Load Balancing Steps</a:t>
            </a:r>
          </a:p>
        </p:txBody>
      </p:sp>
      <p:sp>
        <p:nvSpPr>
          <p:cNvPr id="39940" name="Line 3"/>
          <p:cNvSpPr>
            <a:spLocks noChangeShapeType="1"/>
          </p:cNvSpPr>
          <p:nvPr/>
        </p:nvSpPr>
        <p:spPr bwMode="auto">
          <a:xfrm>
            <a:off x="762000" y="3581400"/>
            <a:ext cx="77724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1066800" y="3429000"/>
            <a:ext cx="7391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1524000" y="3048000"/>
            <a:ext cx="381000" cy="381000"/>
          </a:xfrm>
          <a:prstGeom prst="rect">
            <a:avLst/>
          </a:prstGeom>
          <a:solidFill>
            <a:srgbClr val="FAFEAE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1905000" y="3048000"/>
            <a:ext cx="3048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2209800" y="3200400"/>
            <a:ext cx="838200" cy="2286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3048000" y="3048000"/>
            <a:ext cx="3048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3352800" y="3200400"/>
            <a:ext cx="457200" cy="2286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3810000" y="3048000"/>
            <a:ext cx="2057400" cy="381000"/>
          </a:xfrm>
          <a:prstGeom prst="rect">
            <a:avLst/>
          </a:prstGeom>
          <a:solidFill>
            <a:srgbClr val="FAFEAE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48" name="Text Box 11"/>
          <p:cNvSpPr txBox="1">
            <a:spLocks noChangeArrowheads="1"/>
          </p:cNvSpPr>
          <p:nvPr/>
        </p:nvSpPr>
        <p:spPr bwMode="auto">
          <a:xfrm>
            <a:off x="228600" y="1447800"/>
            <a:ext cx="2057400" cy="830997"/>
          </a:xfrm>
          <a:prstGeom prst="rect">
            <a:avLst/>
          </a:prstGeom>
          <a:solidFill>
            <a:srgbClr val="FAFEA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alibri" pitchFamily="34" charset="0"/>
                <a:cs typeface="Arial" pitchFamily="34" charset="0"/>
              </a:rPr>
              <a:t>Regular Timesteps</a:t>
            </a:r>
          </a:p>
        </p:txBody>
      </p:sp>
      <p:sp>
        <p:nvSpPr>
          <p:cNvPr id="39949" name="Text Box 12"/>
          <p:cNvSpPr txBox="1">
            <a:spLocks noChangeArrowheads="1"/>
          </p:cNvSpPr>
          <p:nvPr/>
        </p:nvSpPr>
        <p:spPr bwMode="auto">
          <a:xfrm>
            <a:off x="609600" y="4191000"/>
            <a:ext cx="1981200" cy="830997"/>
          </a:xfrm>
          <a:prstGeom prst="rect">
            <a:avLst/>
          </a:prstGeom>
          <a:solidFill>
            <a:srgbClr val="D85E4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alibri" pitchFamily="34" charset="0"/>
                <a:cs typeface="Arial" pitchFamily="34" charset="0"/>
              </a:rPr>
              <a:t>Instrumented Timesteps</a:t>
            </a:r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2438400" y="1447800"/>
            <a:ext cx="2667000" cy="830997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itchFamily="34" charset="0"/>
                <a:cs typeface="Arial" pitchFamily="34" charset="0"/>
              </a:rPr>
              <a:t>Detailed, aggressive Load Balancing</a:t>
            </a:r>
          </a:p>
        </p:txBody>
      </p:sp>
      <p:sp>
        <p:nvSpPr>
          <p:cNvPr id="39951" name="Text Box 14"/>
          <p:cNvSpPr txBox="1">
            <a:spLocks noChangeArrowheads="1"/>
          </p:cNvSpPr>
          <p:nvPr/>
        </p:nvSpPr>
        <p:spPr bwMode="auto">
          <a:xfrm>
            <a:off x="3657600" y="4267200"/>
            <a:ext cx="2514600" cy="83099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66"/>
                </a:solidFill>
                <a:latin typeface="Calibri" pitchFamily="34" charset="0"/>
                <a:cs typeface="Arial" pitchFamily="34" charset="0"/>
              </a:rPr>
              <a:t>Refinement Load Balancing</a:t>
            </a:r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>
            <a:off x="16764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>
            <a:off x="1828800" y="2286000"/>
            <a:ext cx="2895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 flipV="1">
            <a:off x="1981200" y="3429000"/>
            <a:ext cx="76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 flipV="1">
            <a:off x="2209800" y="3429000"/>
            <a:ext cx="9906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39956" name="Line 19"/>
          <p:cNvSpPr>
            <a:spLocks noChangeShapeType="1"/>
          </p:cNvSpPr>
          <p:nvPr/>
        </p:nvSpPr>
        <p:spPr bwMode="auto">
          <a:xfrm flipH="1" flipV="1">
            <a:off x="3581400" y="3429000"/>
            <a:ext cx="7620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39957" name="Line 20"/>
          <p:cNvSpPr>
            <a:spLocks noChangeShapeType="1"/>
          </p:cNvSpPr>
          <p:nvPr/>
        </p:nvSpPr>
        <p:spPr bwMode="auto">
          <a:xfrm flipH="1">
            <a:off x="2514600" y="2286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39958" name="Rectangle 21"/>
          <p:cNvSpPr>
            <a:spLocks noChangeArrowheads="1"/>
          </p:cNvSpPr>
          <p:nvPr/>
        </p:nvSpPr>
        <p:spPr bwMode="auto">
          <a:xfrm>
            <a:off x="5867400" y="3048000"/>
            <a:ext cx="304800" cy="38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59" name="Rectangle 22"/>
          <p:cNvSpPr>
            <a:spLocks noChangeArrowheads="1"/>
          </p:cNvSpPr>
          <p:nvPr/>
        </p:nvSpPr>
        <p:spPr bwMode="auto">
          <a:xfrm>
            <a:off x="6172200" y="3200400"/>
            <a:ext cx="457200" cy="2286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60" name="Rectangle 23"/>
          <p:cNvSpPr>
            <a:spLocks noChangeArrowheads="1"/>
          </p:cNvSpPr>
          <p:nvPr/>
        </p:nvSpPr>
        <p:spPr bwMode="auto">
          <a:xfrm>
            <a:off x="6629400" y="3048000"/>
            <a:ext cx="2057400" cy="381000"/>
          </a:xfrm>
          <a:prstGeom prst="rect">
            <a:avLst/>
          </a:prstGeom>
          <a:solidFill>
            <a:srgbClr val="FAFEAE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961" name="Line 24"/>
          <p:cNvSpPr>
            <a:spLocks noChangeShapeType="1"/>
          </p:cNvSpPr>
          <p:nvPr/>
        </p:nvSpPr>
        <p:spPr bwMode="auto">
          <a:xfrm flipV="1">
            <a:off x="5181600" y="3429000"/>
            <a:ext cx="1219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39962" name="Line 25"/>
          <p:cNvSpPr>
            <a:spLocks noChangeShapeType="1"/>
          </p:cNvSpPr>
          <p:nvPr/>
        </p:nvSpPr>
        <p:spPr bwMode="auto">
          <a:xfrm>
            <a:off x="6477000" y="36576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39963" name="Text Box 26"/>
          <p:cNvSpPr txBox="1">
            <a:spLocks noChangeArrowheads="1"/>
          </p:cNvSpPr>
          <p:nvPr/>
        </p:nvSpPr>
        <p:spPr bwMode="auto">
          <a:xfrm>
            <a:off x="7010400" y="3657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1981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August 5th, 2009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Charm++ and AMPI: Session II</a:t>
            </a:r>
            <a:endParaRPr lang="en-US" dirty="0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8288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26E5F718-E3A8-4FBB-9F3E-D6D77B2BB1D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Centralized Load Balancing</a:t>
            </a:r>
          </a:p>
        </p:txBody>
      </p:sp>
      <p:sp>
        <p:nvSpPr>
          <p:cNvPr id="165891" name="Rectangle 2"/>
          <p:cNvSpPr>
            <a:spLocks noGrp="1" noChangeArrowheads="1"/>
          </p:cNvSpPr>
          <p:nvPr>
            <p:ph idx="1"/>
          </p:nvPr>
        </p:nvSpPr>
        <p:spPr>
          <a:xfrm>
            <a:off x="1173163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Uses information about activity on all processors to make load balancing decisions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Advantage: </a:t>
            </a:r>
            <a:r>
              <a:rPr lang="en-GB" sz="2800" b="1" dirty="0" smtClean="0"/>
              <a:t>Global information</a:t>
            </a:r>
            <a:r>
              <a:rPr lang="en-GB" sz="2800" dirty="0" smtClean="0"/>
              <a:t> gives higher quality balancing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Disadvantage: Higher </a:t>
            </a:r>
            <a:r>
              <a:rPr lang="en-GB" sz="2800" b="1" dirty="0" smtClean="0"/>
              <a:t>communication costs </a:t>
            </a:r>
            <a:r>
              <a:rPr lang="en-GB" sz="2800" dirty="0" smtClean="0"/>
              <a:t>and</a:t>
            </a:r>
            <a:r>
              <a:rPr lang="en-GB" sz="2800" b="1" dirty="0" smtClean="0"/>
              <a:t> latency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Algorithms: Greedy, Refine, Recursive </a:t>
            </a:r>
            <a:r>
              <a:rPr lang="en-GB" sz="2800" dirty="0" smtClean="0"/>
              <a:t>Bisection (ORB), </a:t>
            </a:r>
            <a:r>
              <a:rPr lang="en-GB" sz="2800" dirty="0" err="1" smtClean="0"/>
              <a:t>Metis</a:t>
            </a:r>
            <a:endParaRPr lang="en-GB" sz="2800" dirty="0" smtClean="0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737</Words>
  <Application>Microsoft Office PowerPoint</Application>
  <PresentationFormat>On-screen Show (4:3)</PresentationFormat>
  <Paragraphs>183</Paragraphs>
  <Slides>19</Slides>
  <Notes>15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Load Balancing</vt:lpstr>
      <vt:lpstr>Load Balancing</vt:lpstr>
      <vt:lpstr>Migration</vt:lpstr>
      <vt:lpstr>PUP framework</vt:lpstr>
      <vt:lpstr>Writing a PUP Method</vt:lpstr>
      <vt:lpstr>Load Balancing Strategies</vt:lpstr>
      <vt:lpstr>The Principle of Persistence </vt:lpstr>
      <vt:lpstr>Load Balancing Steps</vt:lpstr>
      <vt:lpstr>Centralized Load Balancing</vt:lpstr>
      <vt:lpstr>Neighborhood Load Balancing</vt:lpstr>
      <vt:lpstr>When to Re-balance Load?</vt:lpstr>
      <vt:lpstr>Using a Load Balancer</vt:lpstr>
      <vt:lpstr>Load Balancing in Jacobi2D</vt:lpstr>
      <vt:lpstr>Load Balancing in Jacobi2D (cont.)</vt:lpstr>
      <vt:lpstr>Processor Utilization: After Load Balance</vt:lpstr>
      <vt:lpstr>Processor Utilization: After Load Balance</vt:lpstr>
      <vt:lpstr>Timelines: Before and After Load Balancing</vt:lpstr>
      <vt:lpstr>Timelines: Before and After Load Balancing</vt:lpstr>
      <vt:lpstr>AMPI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bhatele</dc:creator>
  <cp:lastModifiedBy> </cp:lastModifiedBy>
  <cp:revision>35</cp:revision>
  <dcterms:created xsi:type="dcterms:W3CDTF">2006-08-16T00:00:00Z</dcterms:created>
  <dcterms:modified xsi:type="dcterms:W3CDTF">2009-11-30T07:16:45Z</dcterms:modified>
</cp:coreProperties>
</file>