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Default Extension="xls" ContentType="application/vnd.ms-exce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Default Extension="tiff" ContentType="image/tiff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712" r:id="rId1"/>
  </p:sldMasterIdLst>
  <p:notesMasterIdLst>
    <p:notesMasterId r:id="rId22"/>
  </p:notesMasterIdLst>
  <p:sldIdLst>
    <p:sldId id="256" r:id="rId2"/>
    <p:sldId id="784" r:id="rId3"/>
    <p:sldId id="771" r:id="rId4"/>
    <p:sldId id="772" r:id="rId5"/>
    <p:sldId id="727" r:id="rId6"/>
    <p:sldId id="723" r:id="rId7"/>
    <p:sldId id="724" r:id="rId8"/>
    <p:sldId id="725" r:id="rId9"/>
    <p:sldId id="785" r:id="rId10"/>
    <p:sldId id="566" r:id="rId11"/>
    <p:sldId id="654" r:id="rId12"/>
    <p:sldId id="730" r:id="rId13"/>
    <p:sldId id="731" r:id="rId14"/>
    <p:sldId id="732" r:id="rId15"/>
    <p:sldId id="728" r:id="rId16"/>
    <p:sldId id="758" r:id="rId17"/>
    <p:sldId id="780" r:id="rId18"/>
    <p:sldId id="786" r:id="rId19"/>
    <p:sldId id="709" r:id="rId20"/>
    <p:sldId id="76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3333CC"/>
    <a:srgbClr val="D38EEE"/>
    <a:srgbClr val="D172D8"/>
    <a:srgbClr val="CCFFFF"/>
    <a:srgbClr val="FF6699"/>
    <a:srgbClr val="0000FF"/>
    <a:srgbClr val="008000"/>
    <a:srgbClr val="66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15640" autoAdjust="0"/>
    <p:restoredTop sz="94707" autoAdjust="0"/>
  </p:normalViewPr>
  <p:slideViewPr>
    <p:cSldViewPr>
      <p:cViewPr varScale="1">
        <p:scale>
          <a:sx n="114" d="100"/>
          <a:sy n="114" d="100"/>
        </p:scale>
        <p:origin x="-112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930D69-1BF7-4A0B-98DE-AD625637E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E5D1A-4FC1-4354-9793-0F833ABFA818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351AB-E6D7-4E62-9F12-44B2F474DBE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A8C4E6D-3224-4370-A914-83CC4C14CF52}" type="slidenum">
              <a:rPr lang="en-US" sz="1200"/>
              <a:pPr algn="r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9E51E-80BC-4077-9CB9-962365FBF59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99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4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1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79DB22-0A18-45D9-9727-B84D4DE38A13}" type="slidenum">
              <a:rPr lang="en-US" sz="1200"/>
              <a:pPr algn="r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E61EE-D30D-419B-B9F1-00B1D8A507F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DC992-710C-4E1D-BE58-1AA9C2006186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204780-4E19-4B01-AD4D-1A593EFDFF0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24676E-A60D-46F0-9EED-8EADDB4E355A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smtClean="0">
                <a:solidFill>
                  <a:srgbClr val="FF0000"/>
                </a:solidFill>
                <a:cs typeface="宋体"/>
              </a:rPr>
              <a:t>In traditional MPI paradigm. The number of partitions of both modules is typically equal to the number of processor P</a:t>
            </a:r>
          </a:p>
          <a:p>
            <a:pPr eaLnBrk="1" hangingPunct="1">
              <a:buFontTx/>
              <a:buChar char="•"/>
            </a:pPr>
            <a:r>
              <a:rPr lang="en-US" altLang="zh-CN" smtClean="0">
                <a:solidFill>
                  <a:srgbClr val="FF0000"/>
                </a:solidFill>
                <a:cs typeface="宋体"/>
              </a:rPr>
              <a:t>And although the i’th elements of fluid module and solid module are not connected geometrically in the simulation, they are glued together on the I’th processor.</a:t>
            </a:r>
          </a:p>
          <a:p>
            <a:pPr eaLnBrk="1" hangingPunct="1">
              <a:buFontTx/>
              <a:buChar char="•"/>
            </a:pPr>
            <a:r>
              <a:rPr lang="en-US" altLang="zh-CN" smtClean="0">
                <a:solidFill>
                  <a:srgbClr val="FF0000"/>
                </a:solidFill>
                <a:cs typeface="宋体"/>
              </a:rPr>
              <a:t>Under Charm++/AMPI framework, the two modules each get their own set of parallel objects. And the size of the arrays are not restricted or related.</a:t>
            </a:r>
          </a:p>
          <a:p>
            <a:pPr eaLnBrk="1" hangingPunct="1">
              <a:buFontTx/>
              <a:buChar char="•"/>
            </a:pPr>
            <a:r>
              <a:rPr lang="en-US" altLang="zh-CN" smtClean="0">
                <a:solidFill>
                  <a:srgbClr val="FF0000"/>
                </a:solidFill>
                <a:cs typeface="宋体"/>
              </a:rPr>
              <a:t>The benefit of this is performance optimizations and better modularity.</a:t>
            </a:r>
          </a:p>
          <a:p>
            <a:pPr eaLnBrk="1" hangingPunct="1">
              <a:buFontTx/>
              <a:buChar char="•"/>
            </a:pPr>
            <a:r>
              <a:rPr lang="en-US" altLang="zh-CN" smtClean="0">
                <a:solidFill>
                  <a:srgbClr val="FF0000"/>
                </a:solidFill>
                <a:cs typeface="宋体"/>
              </a:rPr>
              <a:t>Problem: due to the asynchronous method invocation, the flow of control is buried deep into the object code</a:t>
            </a: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BAA0-496C-4817-B8CB-96B2ADA62A6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tif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tif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tif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tif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tif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tiff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72200"/>
            <a:ext cx="313828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72200"/>
            <a:ext cx="3136900" cy="51435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5943600"/>
            <a:ext cx="2514600" cy="747713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F40E73-AF7D-4112-B57B-1CCA04E3AE27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Charm ++ AM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26F6C-4833-45D6-BBF3-9ED522A968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C:\Users\bhatele\AppData\Local\Temp\_TSFE1A.tmp\_TS16.tmp\ppl-logo-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9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3968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F40E73-AF7D-4112-B57B-1CCA04E3AE27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Charm ++ AM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26F6C-4833-45D6-BBF3-9ED522A968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C:\Users\bhatele\AppData\Local\Temp\_TSFE1A.tmp\_TS16.tmp\ppl-logo-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9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3968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458200" cy="5105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77000"/>
            <a:ext cx="1905000" cy="381000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9EF40E73-AF7D-4112-B57B-1CCA04E3AE27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Charm ++ AM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1676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6F6C-4833-45D6-BBF3-9ED522A968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 lIns="82945" rIns="82945"/>
          <a:lstStyle>
            <a:lvl1pPr>
              <a:defRPr/>
            </a:lvl1pPr>
          </a:lstStyle>
          <a:p>
            <a:pPr>
              <a:defRPr/>
            </a:pPr>
            <a:fld id="{9EF40E73-AF7D-4112-B57B-1CCA04E3AE27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 lIns="82945" rIns="82945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Charm ++ AM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6F6C-4833-45D6-BBF3-9ED522A968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6481" y="1604329"/>
            <a:ext cx="8226720" cy="2193351"/>
          </a:xfrm>
        </p:spPr>
        <p:txBody>
          <a:bodyPr lIns="82945" tIns="41473"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481" y="3935934"/>
            <a:ext cx="8226720" cy="2193350"/>
          </a:xfrm>
        </p:spPr>
        <p:txBody>
          <a:bodyPr lIns="82945" tIns="41473"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 lIns="82945" rIns="82945"/>
          <a:lstStyle>
            <a:lvl1pPr>
              <a:defRPr/>
            </a:lvl1pPr>
          </a:lstStyle>
          <a:p>
            <a:pPr>
              <a:defRPr/>
            </a:pPr>
            <a:fld id="{9EF40E73-AF7D-4112-B57B-1CCA04E3AE27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 lIns="82945" rIns="82945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Charm ++ AM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6F6C-4833-45D6-BBF3-9ED522A968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buSzPct val="75000"/>
              <a:buFont typeface="Wingdings 2" pitchFamily="18" charset="2"/>
              <a:buChar char=""/>
              <a:defRPr/>
            </a:lvl1pPr>
            <a:lvl2pPr>
              <a:buClr>
                <a:schemeClr val="accent4">
                  <a:lumMod val="50000"/>
                </a:schemeClr>
              </a:buClr>
              <a:buSzPct val="80000"/>
              <a:buFont typeface="Courier New" pitchFamily="49" charset="0"/>
              <a:buChar char="o"/>
              <a:defRPr/>
            </a:lvl2pPr>
            <a:lvl3pPr>
              <a:buClr>
                <a:schemeClr val="accent4">
                  <a:lumMod val="50000"/>
                </a:schemeClr>
              </a:buClr>
              <a:buSzPct val="75000"/>
              <a:buFont typeface="Wingdings 2" pitchFamily="18" charset="2"/>
              <a:buChar char="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1981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8EAEC5E-1097-4B1B-B073-E664FBC578FE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288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21768CB-679C-4847-A3DD-376A7C84602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 descr="C:\Users\bhatele\AppData\Local\Temp\_TSFE1A.tmp\_TS16.tmp\ppl-logo-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3968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0050AC-D629-4B7F-8FBC-9E2C784903D6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Charm ++ AM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E9558-9E56-4789-ABB3-2B990222C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C:\Users\bhatele\AppData\Local\Temp\_TSFE1A.tmp\_TS16.tmp\ppl-logo-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9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3968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1981200" cy="365125"/>
          </a:xfrm>
        </p:spPr>
        <p:txBody>
          <a:bodyPr/>
          <a:lstStyle/>
          <a:p>
            <a:pPr>
              <a:defRPr/>
            </a:pPr>
            <a:fld id="{42E349B8-7DB8-4C45-869D-E948D9E60A78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Charm ++ AM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905000" cy="365125"/>
          </a:xfrm>
        </p:spPr>
        <p:txBody>
          <a:bodyPr/>
          <a:lstStyle/>
          <a:p>
            <a:pPr>
              <a:defRPr/>
            </a:pPr>
            <a:fld id="{CC00CF90-0ECB-41FD-87C6-2F14F199D0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C:\Users\bhatele\AppData\Local\Temp\_TSFE1A.tmp\_TS16.tmp\ppl-logo-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0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3968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F40E73-AF7D-4112-B57B-1CCA04E3AE27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Charm ++ AM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26F6C-4833-45D6-BBF3-9ED522A968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 descr="C:\Users\bhatele\AppData\Local\Temp\_TSFE1A.tmp\_TS16.tmp\ppl-logo-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2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3968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A2403B-7747-4775-85E2-534445C8E682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Charm ++ AM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81983A-5500-4A9E-B494-0E6128AD33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C:\Users\bhatele\AppData\Local\Temp\_TSFE1A.tmp\_TS16.tmp\ppl-logo-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8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3968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6D1121-D263-4F3F-BC46-DA883124E6D0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Charm ++ AM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F977D-AFCC-4402-A6E3-CC8DAEF8C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C:\Users\bhatele\AppData\Local\Temp\_TSFE1A.tmp\_TS16.tmp\ppl-logo-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7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3968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B1E18-FEDC-4150-8DE6-8B4FE3EB32DC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Charm ++ AM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CA5D2-5AB5-4171-B167-2063513AE51C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C:\Users\bhatele\AppData\Local\Temp\_TSFE1A.tmp\_TS16.tmp\ppl-logo-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0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3968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58EE7D-D2FD-416B-9F2B-BD827C68E641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Charm ++ AM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661F90-7798-47AE-AC8F-5CE03A7588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C:\Users\bhatele\AppData\Local\Temp\_TSFE1A.tmp\_TS16.tmp\ppl-logo-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F40E73-AF7D-4112-B57B-1CCA04E3AE27}" type="datetime1">
              <a:rPr lang="en-US" smtClean="0"/>
              <a:pPr>
                <a:defRPr/>
              </a:pPr>
              <a:t>11/30/09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Charm ++ AM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D26F6C-4833-45D6-BBF3-9ED522A968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harm.cs.uiuc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xcel_97_-_2004_Worksheet1.xls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914400" indent="-914400" eaLnBrk="1" hangingPunct="1"/>
            <a:r>
              <a:rPr lang="en-US" b="1" dirty="0" smtClean="0"/>
              <a:t>Programming with Charm+</a:t>
            </a:r>
            <a:r>
              <a:rPr lang="en-US" b="1" dirty="0" smtClean="0"/>
              <a:t>+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pPr eaLnBrk="1" hangingPunct="1"/>
            <a:r>
              <a:rPr lang="en-US" sz="9600" dirty="0" smtClean="0">
                <a:solidFill>
                  <a:schemeClr val="tx1"/>
                </a:solidFill>
              </a:rPr>
              <a:t/>
            </a:r>
            <a:r>
              <a:rPr lang="en-US" sz="9600" dirty="0" err="1" smtClean="0">
                <a:solidFill>
                  <a:schemeClr val="tx1"/>
                </a:solidFill>
              </a:rPr>
              <a:t>Laxmikant</a:t>
            </a:r>
            <a:r>
              <a:rPr lang="en-US" sz="9600" dirty="0" smtClean="0">
                <a:solidFill>
                  <a:schemeClr val="tx1"/>
                </a:solidFill>
              </a:rPr>
              <a:t> Kale, Jonathan </a:t>
            </a:r>
            <a:r>
              <a:rPr lang="en-US" sz="9600" dirty="0" err="1" smtClean="0">
                <a:solidFill>
                  <a:schemeClr val="tx1"/>
                </a:solidFill>
              </a:rPr>
              <a:t>Lifflander</a:t>
            </a:r>
            <a:endParaRPr lang="en-US" sz="96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5600" dirty="0" smtClean="0">
                <a:solidFill>
                  <a:schemeClr val="tx1"/>
                </a:solidFill>
                <a:hlinkClick r:id="rId3"/>
              </a:rPr>
              <a:t>http://charm.cs.uiuc.edu</a:t>
            </a:r>
            <a:endParaRPr lang="en-US" sz="56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5600" dirty="0" smtClean="0">
                <a:solidFill>
                  <a:schemeClr val="tx1"/>
                </a:solidFill>
              </a:rPr>
              <a:t>Parallel Programming Laboratory</a:t>
            </a:r>
          </a:p>
          <a:p>
            <a:pPr eaLnBrk="1" hangingPunct="1"/>
            <a:r>
              <a:rPr lang="en-US" sz="5600" dirty="0" smtClean="0">
                <a:solidFill>
                  <a:schemeClr val="tx1"/>
                </a:solidFill>
              </a:rPr>
              <a:t>Department of Computer Science</a:t>
            </a:r>
          </a:p>
          <a:p>
            <a:pPr eaLnBrk="1" hangingPunct="1"/>
            <a:r>
              <a:rPr lang="en-US" sz="5600" dirty="0" smtClean="0">
                <a:solidFill>
                  <a:schemeClr val="tx1"/>
                </a:solidFill>
              </a:rPr>
              <a:t>University of Illinois at Urbana Champaign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Parallel Decomposition and Processors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MPI-style encourages</a:t>
            </a:r>
          </a:p>
          <a:p>
            <a:pPr lvl="1" eaLnBrk="1" hangingPunct="1"/>
            <a:r>
              <a:rPr lang="en-US" smtClean="0"/>
              <a:t>Decomposition into P pieces, where P is the number of physical processors available</a:t>
            </a:r>
          </a:p>
          <a:p>
            <a:pPr lvl="1" eaLnBrk="1" hangingPunct="1"/>
            <a:r>
              <a:rPr lang="en-US" smtClean="0"/>
              <a:t>If your natural decomposition is a cube, then the number of processors must be a cube</a:t>
            </a:r>
          </a:p>
          <a:p>
            <a:pPr lvl="1" eaLnBrk="1" hangingPunct="1"/>
            <a:r>
              <a:rPr lang="en-US" smtClean="0"/>
              <a:t>…</a:t>
            </a:r>
          </a:p>
          <a:p>
            <a:pPr eaLnBrk="1" hangingPunct="1"/>
            <a:r>
              <a:rPr lang="en-US" smtClean="0"/>
              <a:t>Charm++/AMPI style “virtual processors”</a:t>
            </a:r>
          </a:p>
          <a:p>
            <a:pPr lvl="1" eaLnBrk="1" hangingPunct="1"/>
            <a:r>
              <a:rPr lang="en-US" smtClean="0"/>
              <a:t>Decompose into natural objects of the application</a:t>
            </a:r>
          </a:p>
          <a:p>
            <a:pPr lvl="1" eaLnBrk="1" hangingPunct="1"/>
            <a:r>
              <a:rPr lang="en-US" smtClean="0"/>
              <a:t>Let the runtime map them to processors</a:t>
            </a:r>
          </a:p>
          <a:p>
            <a:pPr lvl="1" eaLnBrk="1" hangingPunct="1"/>
            <a:r>
              <a:rPr lang="en-US" smtClean="0"/>
              <a:t>Decouple decomposition from load balancing</a:t>
            </a:r>
          </a:p>
        </p:txBody>
      </p:sp>
      <p:sp>
        <p:nvSpPr>
          <p:cNvPr id="26629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E8C4C18-A1E7-4C52-9B27-F872BCFB697B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148F2D-6B68-48A7-9DCD-AFB65A0D4AD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Decomposition independent of </a:t>
            </a:r>
            <a:r>
              <a:rPr lang="en-US" dirty="0" err="1" smtClean="0"/>
              <a:t>numCores</a:t>
            </a:r>
            <a:endParaRPr lang="en-US" dirty="0" smtClean="0"/>
          </a:p>
        </p:txBody>
      </p:sp>
      <p:sp>
        <p:nvSpPr>
          <p:cNvPr id="27658" name="Date Placeholder 3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57136C1-CED9-4C8A-84EC-3E55486B8FFF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DEB52D-2965-4BA4-8357-C31713BD4C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04800" y="15240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75000"/>
              <a:buFont typeface="Wingdings 2" pitchFamily="18" charset="2"/>
              <a:buChar char=""/>
            </a:pPr>
            <a:r>
              <a:rPr lang="en-US" dirty="0">
                <a:latin typeface="+mn-lt"/>
              </a:rPr>
              <a:t>Rocket simulation example under traditional MPI vs. Charm++/AMPI framework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80000"/>
              <a:buFont typeface="Courier New" pitchFamily="49" charset="0"/>
              <a:buChar char="o"/>
            </a:pPr>
            <a:r>
              <a:rPr lang="en-US" dirty="0" smtClean="0">
                <a:latin typeface="+mn-lt"/>
              </a:rPr>
              <a:t>Benefit</a:t>
            </a:r>
            <a:r>
              <a:rPr lang="en-US" dirty="0">
                <a:latin typeface="+mn-lt"/>
              </a:rPr>
              <a:t>: load balance, communication </a:t>
            </a:r>
            <a:r>
              <a:rPr lang="en-US" dirty="0" smtClean="0">
                <a:latin typeface="+mn-lt"/>
              </a:rPr>
              <a:t>optimizations, modularity</a:t>
            </a:r>
            <a:endParaRPr lang="en-US" dirty="0">
              <a:latin typeface="+mn-lt"/>
            </a:endParaRPr>
          </a:p>
        </p:txBody>
      </p:sp>
      <p:grpSp>
        <p:nvGrpSpPr>
          <p:cNvPr id="27656" name="Group 4"/>
          <p:cNvGrpSpPr>
            <a:grpSpLocks/>
          </p:cNvGrpSpPr>
          <p:nvPr/>
        </p:nvGrpSpPr>
        <p:grpSpPr bwMode="auto">
          <a:xfrm>
            <a:off x="533400" y="2438400"/>
            <a:ext cx="4948238" cy="1192213"/>
            <a:chOff x="1008" y="1392"/>
            <a:chExt cx="2784" cy="574"/>
          </a:xfrm>
        </p:grpSpPr>
        <p:grpSp>
          <p:nvGrpSpPr>
            <p:cNvPr id="27671" name="Group 5"/>
            <p:cNvGrpSpPr>
              <a:grpSpLocks/>
            </p:cNvGrpSpPr>
            <p:nvPr/>
          </p:nvGrpSpPr>
          <p:grpSpPr bwMode="auto">
            <a:xfrm>
              <a:off x="1008" y="1392"/>
              <a:ext cx="480" cy="384"/>
              <a:chOff x="1008" y="1392"/>
              <a:chExt cx="480" cy="384"/>
            </a:xfrm>
          </p:grpSpPr>
          <p:sp>
            <p:nvSpPr>
              <p:cNvPr id="27681" name="Rectangle 6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27682" name="Rectangle 7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Fluid</a:t>
                </a:r>
              </a:p>
            </p:txBody>
          </p:sp>
        </p:grpSp>
        <p:grpSp>
          <p:nvGrpSpPr>
            <p:cNvPr id="27672" name="Group 8"/>
            <p:cNvGrpSpPr>
              <a:grpSpLocks/>
            </p:cNvGrpSpPr>
            <p:nvPr/>
          </p:nvGrpSpPr>
          <p:grpSpPr bwMode="auto">
            <a:xfrm>
              <a:off x="1824" y="1392"/>
              <a:ext cx="480" cy="384"/>
              <a:chOff x="1008" y="1392"/>
              <a:chExt cx="480" cy="384"/>
            </a:xfrm>
          </p:grpSpPr>
          <p:sp>
            <p:nvSpPr>
              <p:cNvPr id="27679" name="Rectangle 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27680" name="Rectangle 10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Fluid</a:t>
                </a:r>
              </a:p>
            </p:txBody>
          </p:sp>
        </p:grpSp>
        <p:grpSp>
          <p:nvGrpSpPr>
            <p:cNvPr id="27673" name="Group 11"/>
            <p:cNvGrpSpPr>
              <a:grpSpLocks/>
            </p:cNvGrpSpPr>
            <p:nvPr/>
          </p:nvGrpSpPr>
          <p:grpSpPr bwMode="auto">
            <a:xfrm>
              <a:off x="3312" y="1392"/>
              <a:ext cx="480" cy="384"/>
              <a:chOff x="1008" y="1392"/>
              <a:chExt cx="480" cy="384"/>
            </a:xfrm>
          </p:grpSpPr>
          <p:sp>
            <p:nvSpPr>
              <p:cNvPr id="27677" name="Rectangle 1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27678" name="Rectangle 13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Fluid</a:t>
                </a:r>
              </a:p>
            </p:txBody>
          </p:sp>
        </p:grpSp>
        <p:sp>
          <p:nvSpPr>
            <p:cNvPr id="27674" name="Text Box 14"/>
            <p:cNvSpPr txBox="1">
              <a:spLocks noChangeArrowheads="1"/>
            </p:cNvSpPr>
            <p:nvPr/>
          </p:nvSpPr>
          <p:spPr bwMode="auto">
            <a:xfrm>
              <a:off x="2534" y="1440"/>
              <a:ext cx="634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latin typeface="Arial" pitchFamily="34" charset="0"/>
                </a:rPr>
                <a:t>.  .  .</a:t>
              </a:r>
            </a:p>
          </p:txBody>
        </p:sp>
        <p:sp>
          <p:nvSpPr>
            <p:cNvPr id="27675" name="Text Box 15"/>
            <p:cNvSpPr txBox="1">
              <a:spLocks noChangeArrowheads="1"/>
            </p:cNvSpPr>
            <p:nvPr/>
          </p:nvSpPr>
          <p:spPr bwMode="auto">
            <a:xfrm>
              <a:off x="1094" y="1751"/>
              <a:ext cx="10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sz="1800">
                <a:latin typeface="Arial" pitchFamily="34" charset="0"/>
              </a:endParaRPr>
            </a:p>
          </p:txBody>
        </p:sp>
        <p:sp>
          <p:nvSpPr>
            <p:cNvPr id="27676" name="Text Box 16"/>
            <p:cNvSpPr txBox="1">
              <a:spLocks noChangeArrowheads="1"/>
            </p:cNvSpPr>
            <p:nvPr/>
          </p:nvSpPr>
          <p:spPr bwMode="auto">
            <a:xfrm>
              <a:off x="1169" y="1804"/>
              <a:ext cx="24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" pitchFamily="34" charset="0"/>
                </a:rPr>
                <a:t>1                       2                                            P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09600" y="3810000"/>
            <a:ext cx="5562600" cy="1422400"/>
            <a:chOff x="960" y="2688"/>
            <a:chExt cx="3130" cy="743"/>
          </a:xfrm>
        </p:grpSpPr>
        <p:sp>
          <p:nvSpPr>
            <p:cNvPr id="27661" name="Rectangle 18"/>
            <p:cNvSpPr>
              <a:spLocks noChangeArrowheads="1"/>
            </p:cNvSpPr>
            <p:nvPr/>
          </p:nvSpPr>
          <p:spPr bwMode="auto">
            <a:xfrm>
              <a:off x="96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Solid</a:t>
              </a:r>
              <a:r>
                <a:rPr lang="en-US" sz="18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27662" name="Rectangle 19"/>
            <p:cNvSpPr>
              <a:spLocks noChangeArrowheads="1"/>
            </p:cNvSpPr>
            <p:nvPr/>
          </p:nvSpPr>
          <p:spPr bwMode="auto">
            <a:xfrm>
              <a:off x="1104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Fluid</a:t>
              </a:r>
              <a:r>
                <a:rPr lang="en-US" sz="18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27663" name="Rectangle 20"/>
            <p:cNvSpPr>
              <a:spLocks noChangeArrowheads="1"/>
            </p:cNvSpPr>
            <p:nvPr/>
          </p:nvSpPr>
          <p:spPr bwMode="auto">
            <a:xfrm>
              <a:off x="168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Solid</a:t>
              </a:r>
              <a:r>
                <a:rPr lang="en-US" sz="18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27664" name="Rectangle 21"/>
            <p:cNvSpPr>
              <a:spLocks noChangeArrowheads="1"/>
            </p:cNvSpPr>
            <p:nvPr/>
          </p:nvSpPr>
          <p:spPr bwMode="auto">
            <a:xfrm>
              <a:off x="1920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Fluid</a:t>
              </a:r>
              <a:r>
                <a:rPr lang="en-US" sz="18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27665" name="Rectangle 22"/>
            <p:cNvSpPr>
              <a:spLocks noChangeArrowheads="1"/>
            </p:cNvSpPr>
            <p:nvPr/>
          </p:nvSpPr>
          <p:spPr bwMode="auto">
            <a:xfrm>
              <a:off x="361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Solid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27666" name="Rectangle 23"/>
            <p:cNvSpPr>
              <a:spLocks noChangeArrowheads="1"/>
            </p:cNvSpPr>
            <p:nvPr/>
          </p:nvSpPr>
          <p:spPr bwMode="auto">
            <a:xfrm>
              <a:off x="3322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Fluid</a:t>
              </a:r>
              <a:r>
                <a:rPr lang="en-US" sz="1800" baseline="-25000">
                  <a:latin typeface="Arial" pitchFamily="34" charset="0"/>
                </a:rPr>
                <a:t>m</a:t>
              </a:r>
            </a:p>
          </p:txBody>
        </p:sp>
        <p:sp>
          <p:nvSpPr>
            <p:cNvPr id="27667" name="Text Box 24"/>
            <p:cNvSpPr txBox="1">
              <a:spLocks noChangeArrowheads="1"/>
            </p:cNvSpPr>
            <p:nvPr/>
          </p:nvSpPr>
          <p:spPr bwMode="auto">
            <a:xfrm>
              <a:off x="2630" y="3024"/>
              <a:ext cx="6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latin typeface="Arial" pitchFamily="34" charset="0"/>
                </a:rPr>
                <a:t>.  .  .</a:t>
              </a:r>
            </a:p>
          </p:txBody>
        </p:sp>
        <p:sp>
          <p:nvSpPr>
            <p:cNvPr id="27668" name="Text Box 25"/>
            <p:cNvSpPr txBox="1">
              <a:spLocks noChangeArrowheads="1"/>
            </p:cNvSpPr>
            <p:nvPr/>
          </p:nvSpPr>
          <p:spPr bwMode="auto">
            <a:xfrm>
              <a:off x="1190" y="3239"/>
              <a:ext cx="1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sz="1800">
                <a:latin typeface="Arial" pitchFamily="34" charset="0"/>
              </a:endParaRPr>
            </a:p>
          </p:txBody>
        </p:sp>
        <p:sp>
          <p:nvSpPr>
            <p:cNvPr id="27669" name="Rectangle 26"/>
            <p:cNvSpPr>
              <a:spLocks noChangeArrowheads="1"/>
            </p:cNvSpPr>
            <p:nvPr/>
          </p:nvSpPr>
          <p:spPr bwMode="auto">
            <a:xfrm>
              <a:off x="240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Solid</a:t>
              </a:r>
              <a:r>
                <a:rPr lang="en-US" sz="18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27670" name="Text Box 27"/>
            <p:cNvSpPr txBox="1">
              <a:spLocks noChangeArrowheads="1"/>
            </p:cNvSpPr>
            <p:nvPr/>
          </p:nvSpPr>
          <p:spPr bwMode="auto">
            <a:xfrm>
              <a:off x="3034" y="2688"/>
              <a:ext cx="56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latin typeface="Arial" pitchFamily="34" charset="0"/>
                </a:rPr>
                <a:t>.  .  .</a:t>
              </a:r>
            </a:p>
          </p:txBody>
        </p:sp>
      </p:grpSp>
      <p:pic>
        <p:nvPicPr>
          <p:cNvPr id="27660" name="Picture 5" descr="frm_3_v_s_30000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20574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505200" y="38862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505200" y="3200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505200" y="2057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505200" y="26670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703" name="Date Placeholder 3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0E8C221-5306-4A73-9394-5A519907590E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2867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905000" cy="365125"/>
          </a:xfrm>
          <a:noFill/>
        </p:spPr>
        <p:txBody>
          <a:bodyPr/>
          <a:lstStyle/>
          <a:p>
            <a:fld id="{C51CE1E1-5141-44CA-BAD7-CE87FA0861F7}" type="slidenum">
              <a:rPr lang="en-US" smtClean="0">
                <a:ea typeface="ＭＳ Ｐゴシック"/>
                <a:cs typeface="ＭＳ Ｐゴシック"/>
              </a:rPr>
              <a:pPr/>
              <a:t>12</a:t>
            </a:fld>
            <a:endParaRPr lang="en-US" dirty="0" smtClean="0">
              <a:ea typeface="ＭＳ Ｐゴシック"/>
              <a:cs typeface="ＭＳ Ｐゴシック"/>
            </a:endParaRPr>
          </a:p>
        </p:txBody>
      </p:sp>
      <p:pic>
        <p:nvPicPr>
          <p:cNvPr id="28680" name="Picture 4" descr="parallelCompSiamPiec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25384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Box 5"/>
          <p:cNvSpPr txBox="1">
            <a:spLocks noChangeArrowheads="1"/>
          </p:cNvSpPr>
          <p:nvPr/>
        </p:nvSpPr>
        <p:spPr bwMode="auto">
          <a:xfrm>
            <a:off x="1600200" y="1066800"/>
            <a:ext cx="6172200" cy="4619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Parallel Composition: A1; (B || C ); A2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2971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2200" y="3048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9800" y="3200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9800" y="3429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43200" y="3200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90800" y="3276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14600" y="3429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38400" y="3581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38400" y="42672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09800" y="47244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44958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14600" y="47244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86000" y="43434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667000" y="44958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90800" y="43434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362200" y="45720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362200" y="48006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209800" y="42672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0" y="44196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667000" y="46482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702" name="TextBox 49"/>
          <p:cNvSpPr txBox="1">
            <a:spLocks noChangeArrowheads="1"/>
          </p:cNvSpPr>
          <p:nvPr/>
        </p:nvSpPr>
        <p:spPr bwMode="auto">
          <a:xfrm>
            <a:off x="990600" y="5105400"/>
            <a:ext cx="5334000" cy="1323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Recall: Different modules, written in different languages/paradigms, can overlap in time and on processors, without programmer having to worry about this explicitly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4.16281E-7 C 0.00591 -0.02035 0.01181 -0.04048 0.02587 -0.07563 C 0.03994 -0.11078 0.06424 -0.18872 0.08386 -0.21046 C 0.10348 -0.2322 0.12327 -0.21901 0.14306 -0.2056 " pathEditMode="relative" ptsTypes="aa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0509 C 0.00139 -0.06042 0.01528 -0.11551 0.03681 -0.1382 C 0.05833 -0.16111 0.08767 -0.15208 0.11701 -0.1430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03032 C 0.02552 -0.03842 0.03021 -0.04629 0.05174 -0.05509 C 0.07326 -0.06389 0.1309 -0.0824 0.15035 -0.08287 C 0.16979 -0.08333 0.16615 -0.06227 0.16892 -0.05833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-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8 -0.05111 C 0.02778 -0.08857 0.04028 -0.12604 0.04497 -0.1531 C 0.04966 -0.18016 0.04445 -0.18293 0.04375 -0.21392 C 0.04306 -0.24491 0.0323 -0.31337 0.04115 -0.33904 C 0.05 -0.36471 0.08577 -0.36656 0.0967 -0.36864 C 0.10764 -0.37072 0.10504 -0.35499 0.1066 -0.35222 " pathEditMode="relative" ptsTypes="aa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5989 C 0.01597 -0.0784 0.03021 -0.0969 0.05729 -0.1043 C 0.08438 -0.1117 0.14583 -0.10083 0.16458 -0.1043 C 0.18333 -0.10777 0.17639 -0.11679 0.16962 -0.12557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56 C 0.02552 0.01505 0.04688 0.02454 0.06719 0.02685 C 0.0875 0.02917 0.11111 0.01435 0.12639 0.01875 C 0.14167 0.02315 0.15 0.03819 0.15851 0.0532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3.33333E-6 C 0.01442 0.02731 0.02883 0.05463 0.04428 0.07222 C 0.05973 0.08981 0.0724 0.09768 0.09324 0.10555 C 0.11407 0.11342 0.15504 0.11505 0.1698 0.11944 C 0.18455 0.12384 0.18334 0.12778 0.1823 0.13194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0.00625 C 0.04705 0.00787 0.05677 0.00973 0.07135 0.00973 C 0.08594 0.00973 0.10642 0.00556 0.125 0.00556 C 0.14358 0.00556 0.17413 0.00695 0.18281 0.00903 C 0.19149 0.01111 0.1842 0.01482 0.17708 0.0187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1111 C 0.0066 -0.01528 0.00973 -0.01922 0.01615 -0.02153 C 0.02257 -0.02384 0.02414 -0.02431 0.04271 -0.025 C 0.06129 -0.0257 0.10903 -0.0257 0.12761 -0.0257 C 0.14618 -0.0257 0.15035 -0.0257 0.15469 -0.0257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66667E-6 C 0.00503 -0.00694 0.01007 -0.01365 0.02083 -0.02708 C 0.0316 -0.0405 0.04444 -0.06851 0.06406 -0.08055 C 0.08368 -0.09259 0.12326 -0.08819 0.13802 -0.09861 C 0.15278 -0.10902 0.1526 -0.12615 0.1526 -0.14305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5 0.00347 C 0.03907 0.01157 0.06459 0.01967 0.08646 0.02638 C 0.10834 0.0331 0.125 0.03379 0.14532 0.04375 C 0.16563 0.0537 0.19792 0.07754 0.20886 0.08611 C 0.2198 0.09467 0.21528 0.0949 0.21094 0.09513 " pathEditMode="relative" ptsTypes="aa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00649 C 0.03298 -0.0007 0.04514 0.00532 0.06198 -0.01135 C 0.07882 -0.02801 0.10607 -0.08565 0.12239 -0.10649 C 0.13871 -0.12732 0.14566 -0.1338 0.16041 -0.13635 C 0.17517 -0.13889 0.2033 -0.12917 0.21146 -0.12176 C 0.21961 -0.11436 0.20972 -0.0963 0.20937 -0.09121 " pathEditMode="relative" rAng="0" ptsTypes="aaaa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-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C 0.0132 -0.00186 0.02657 -0.00348 0.0547 -0.00209 C 0.08282 -0.0007 0.13786 0.00509 0.16876 0.00833 C 0.19966 0.01157 0.22223 0.00648 0.24011 0.01736 C 0.25799 0.02824 0.26668 0.05092 0.27553 0.07361 " pathEditMode="relative" ptsTypes="aaa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2.22222E-6 C 0.04496 -0.00417 0.0901 -0.0081 0.11927 -0.00764 C 0.14843 -0.00717 0.15642 0.00556 0.17552 0.00347 C 0.19461 0.00139 0.22187 -0.01204 0.23385 -0.02014 C 0.24583 -0.02824 0.24652 -0.03704 0.24739 -0.04583 " pathEditMode="relative" ptsTypes="aaa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417 C 0.00573 -0.01296 0.00746 -0.03009 0.01146 -0.04444 C 0.01545 -0.0588 0.00521 -0.07176 0.02812 -0.08264 C 0.05104 -0.09352 0.12326 -0.09861 0.14896 -0.10972 C 0.17465 -0.12083 0.17864 -0.13542 0.18281 -0.15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-7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C -4.16667E-6 0.0044 -4.16667E-6 0.00903 0.01459 0.01459 C 0.02917 0.02014 0.06875 0.06459 0.0875 0.03403 C 0.10625 0.00347 0.11129 -0.1125 0.12709 -0.16875 C 0.14289 -0.225 0.17448 -0.27477 0.18282 -0.30347 C 0.19115 -0.33217 0.17796 -0.33426 0.17709 -0.34028 " pathEditMode="relative" ptsTypes="aaaa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5.55556E-6 C 0.00782 -0.0155 0.01563 -0.03078 0.04584 -0.05347 C 0.07605 -0.07615 0.14758 -0.11203 0.18074 -0.13541 C 0.2139 -0.15879 0.24862 -0.1787 0.2448 -0.19374 C 0.24098 -0.20879 0.17535 -0.21666 0.15782 -0.22569 C 0.14028 -0.23472 0.13994 -0.24143 0.13959 -0.24791 " pathEditMode="relative" ptsTypes="aaaa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4 0.00416 0.03681 0.00833 0.06094 0.00833 C 0.08507 0.00833 0.12674 0.0074 0.14531 0 C 0.16389 -0.00741 0.16267 -0.0051 0.1724 -0.03612 C 0.18212 -0.06713 0.19288 -0.12662 0.20365 -0.18612 " pathEditMode="relative" ptsTypes="aaaaA">
                                      <p:cBhvr>
                                        <p:cTn id="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C -0.01371 -0.01481 -0.02726 -0.0294 -0.03021 -0.08611 C -0.03316 -0.14282 -0.04566 -0.28773 -0.01823 -0.34097 C 0.0092 -0.39421 0.09132 -0.40301 0.1349 -0.40625 C 0.17847 -0.40949 0.22517 -0.36759 0.24323 -0.35972 " pathEditMode="relative" ptsTypes="aaa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902 C 0.04253 0.01157 0.08212 0.01435 0.10833 0.00625 C 0.13455 -0.00186 0.13594 0.00995 0.16042 -0.03959 C 0.1849 -0.08912 0.23906 -0.24908 0.25469 -0.29098 " pathEditMode="relative" ptsTypes="aaaA"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C 0.00729 -0.01528 0.01475 -0.03032 0.02968 -0.04097 C 0.04461 -0.05162 0.0559 -0.05856 0.08906 -0.06319 C 0.12222 -0.06782 0.20486 -0.06157 0.22864 -0.06944 C 0.25243 -0.07731 0.24236 -0.09398 0.23229 -0.11041 " pathEditMode="relative" ptsTypes="aaa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18519E-6 C 0.1276 0.00695 0.25538 0.01413 0.30208 -0.02939 C 0.34878 -0.07291 0.28524 -0.22291 0.28073 -0.26064 C 0.27621 -0.29837 0.27534 -0.27684 0.27448 -0.25532 " pathEditMode="relative" ptsTypes="aaaA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C 0.0224 -0.00879 0.04496 -0.01736 0.08854 -0.0412 C 0.13212 -0.06504 0.23142 -0.11828 0.26163 -0.14375 C 0.29184 -0.16921 0.28055 -0.18148 0.26927 -0.19352 " pathEditMode="relative" ptsTypes="aaaA">
                                      <p:cBhvr>
                                        <p:cTn id="50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4" grpId="1" animBg="1"/>
      <p:bldP spid="15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7" name="Date Placeholder 3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71E54D6-559F-4E24-8DC9-7AC1A121496B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905000" cy="365125"/>
          </a:xfrm>
          <a:noFill/>
        </p:spPr>
        <p:txBody>
          <a:bodyPr/>
          <a:lstStyle/>
          <a:p>
            <a:fld id="{0619CF63-8C89-47C9-8FC0-BF71968244AC}" type="slidenum">
              <a:rPr lang="en-US" smtClean="0">
                <a:ea typeface="ＭＳ Ｐゴシック"/>
                <a:cs typeface="ＭＳ Ｐゴシック"/>
              </a:rPr>
              <a:pPr/>
              <a:t>13</a:t>
            </a:fld>
            <a:endParaRPr lang="en-US" dirty="0" smtClean="0">
              <a:ea typeface="ＭＳ Ｐゴシック"/>
              <a:cs typeface="ＭＳ Ｐゴシック"/>
            </a:endParaRPr>
          </a:p>
        </p:txBody>
      </p:sp>
      <p:pic>
        <p:nvPicPr>
          <p:cNvPr id="29700" name="Picture 4" descr="parallelCompSiamPiec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25384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505200" y="38862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200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2057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670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00600" y="2286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4400" y="2819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286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600" y="2286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00" y="2819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5800" y="2286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67200" y="2286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819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14800" y="2819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57600" y="33528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81400" y="40386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86200" y="40386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91000" y="40386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9600" y="33528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76800" y="33528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33528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76800" y="40386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29200" y="33528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0" y="40386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191000" y="33528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86200" y="33528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726" name="TextBox 31"/>
          <p:cNvSpPr txBox="1">
            <a:spLocks noChangeArrowheads="1"/>
          </p:cNvSpPr>
          <p:nvPr/>
        </p:nvSpPr>
        <p:spPr bwMode="auto">
          <a:xfrm>
            <a:off x="1371600" y="685800"/>
            <a:ext cx="4648200" cy="10779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Without message-driven execution (and virtualization), you get either: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Space-division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1" name="Date Placeholder 3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79BC668-D875-42CA-8E99-8BDE4669FC32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905000" cy="365125"/>
          </a:xfrm>
          <a:noFill/>
        </p:spPr>
        <p:txBody>
          <a:bodyPr/>
          <a:lstStyle/>
          <a:p>
            <a:fld id="{12A09CD4-082D-4DFB-95B5-44890465B55B}" type="slidenum">
              <a:rPr lang="en-US" smtClean="0">
                <a:ea typeface="ＭＳ Ｐゴシック"/>
                <a:cs typeface="ＭＳ Ｐゴシック"/>
              </a:rPr>
              <a:pPr/>
              <a:t>14</a:t>
            </a:fld>
            <a:endParaRPr lang="en-US" dirty="0" smtClean="0">
              <a:ea typeface="ＭＳ Ｐゴシック"/>
              <a:cs typeface="ＭＳ Ｐゴシック"/>
            </a:endParaRPr>
          </a:p>
        </p:txBody>
      </p:sp>
      <p:pic>
        <p:nvPicPr>
          <p:cNvPr id="30724" name="Picture 4" descr="parallelCompSiamPiec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25384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505200" y="38862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200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2057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670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2819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352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286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600" y="22860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3528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57600" y="4038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4038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819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14800" y="28194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24400" y="28194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53000" y="28194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3000" y="22860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43400" y="40386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9600" y="33528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5800" y="22860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33528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76800" y="40386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95800" y="28194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0" y="40386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33528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24400" y="2286000"/>
            <a:ext cx="762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50" name="TextBox 31"/>
          <p:cNvSpPr txBox="1">
            <a:spLocks noChangeArrowheads="1"/>
          </p:cNvSpPr>
          <p:nvPr/>
        </p:nvSpPr>
        <p:spPr bwMode="auto">
          <a:xfrm>
            <a:off x="1371600" y="1219200"/>
            <a:ext cx="3200400" cy="4619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OR: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ＭＳ Ｐゴシック"/>
                <a:cs typeface="ＭＳ Ｐゴシック"/>
              </a:rPr>
              <a:t>Sequentialization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Parallelization using Charm++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1747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9ECADC5-2A65-4581-B46B-8D4FB5321944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317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8F82DE-1CC1-46C2-A792-695E582AC9E4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3175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7800"/>
            <a:ext cx="7467600" cy="3635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" name="Rounded Rectangle 9"/>
          <p:cNvSpPr/>
          <p:nvPr/>
        </p:nvSpPr>
        <p:spPr>
          <a:xfrm>
            <a:off x="3124200" y="2819400"/>
            <a:ext cx="2057400" cy="9144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656" name="TextBox 10"/>
          <p:cNvSpPr txBox="1">
            <a:spLocks noChangeArrowheads="1"/>
          </p:cNvSpPr>
          <p:nvPr/>
        </p:nvSpPr>
        <p:spPr bwMode="auto">
          <a:xfrm>
            <a:off x="533400" y="5181600"/>
            <a:ext cx="7467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latin typeface="+mj-lt"/>
              </a:rPr>
              <a:t>Bhatele, A., Kumar, S., Mei, C., Phillips, J. C., Zheng, G. &amp; Kale, L. V. 2008 </a:t>
            </a:r>
            <a:r>
              <a:rPr lang="en-US" sz="1400" b="1" dirty="0">
                <a:latin typeface="+mj-lt"/>
              </a:rPr>
              <a:t>Overcoming Scaling Challenges in Biomolecular Simulations across Multiple Platforms</a:t>
            </a:r>
            <a:r>
              <a:rPr lang="en-US" sz="1400" dirty="0">
                <a:latin typeface="+mj-lt"/>
              </a:rPr>
              <a:t>. In </a:t>
            </a:r>
            <a:r>
              <a:rPr lang="en-US" sz="1400" i="1" dirty="0">
                <a:latin typeface="+mj-lt"/>
              </a:rPr>
              <a:t>Proceedings of IEEE International Parallel and Distributed Processing Symposium</a:t>
            </a:r>
            <a:r>
              <a:rPr lang="en-US" sz="1400" dirty="0">
                <a:latin typeface="+mj-lt"/>
              </a:rPr>
              <a:t>, Miami, FL, USA, April 2008.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Performance of NAMD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1026" name="Content Placeholder 3"/>
          <p:cNvGraphicFramePr>
            <a:graphicFrameLocks noGrp="1"/>
          </p:cNvGraphicFramePr>
          <p:nvPr>
            <p:ph idx="1"/>
          </p:nvPr>
        </p:nvGraphicFramePr>
        <p:xfrm>
          <a:off x="557213" y="1744663"/>
          <a:ext cx="8029575" cy="4238625"/>
        </p:xfrm>
        <a:graphic>
          <a:graphicData uri="http://schemas.openxmlformats.org/presentationml/2006/ole">
            <p:oleObj spid="_x0000_s1026" name="Worksheet" r:id="rId3" imgW="10718800" imgH="5664200" progId="Excel.Sheet.8">
              <p:embed/>
            </p:oleObj>
          </a:graphicData>
        </a:graphic>
      </p:graphicFrame>
      <p:sp>
        <p:nvSpPr>
          <p:cNvPr id="1031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8/5/2009</a:t>
            </a:r>
          </a:p>
        </p:txBody>
      </p:sp>
      <p:sp>
        <p:nvSpPr>
          <p:cNvPr id="103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7C4A7-AC23-49D0-8A35-0A6AEF8CC82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28" name="TextBox 4"/>
          <p:cNvSpPr txBox="1">
            <a:spLocks noChangeArrowheads="1"/>
          </p:cNvSpPr>
          <p:nvPr/>
        </p:nvSpPr>
        <p:spPr bwMode="auto">
          <a:xfrm>
            <a:off x="3429000" y="6019800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No. of cores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553998" cy="304800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Time (ms per step)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1981200"/>
            <a:ext cx="3505200" cy="461963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STMV:  ~1 million atoms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990600"/>
            <a:ext cx="3733800" cy="9233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Blue Gene results based on work on DCMF many-to-many pattern by  Sameer Kumar, IBM Research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0" y="2438400"/>
            <a:ext cx="3505200" cy="461963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ApoA1:  ~92K atoms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Message-driven execution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78486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Adaptively and automatically overlaps communication and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Also, You can predict data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You can peak ahead at the Queue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Can use to scale memory wall: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/>
              <a:t>Prefetching</a:t>
            </a:r>
            <a:r>
              <a:rPr lang="en-US" sz="2000" dirty="0" smtClean="0"/>
              <a:t> of needed data: 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into scratch pad memories, for 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Automatic Out-of-core execution </a:t>
            </a:r>
          </a:p>
        </p:txBody>
      </p:sp>
      <p:sp>
        <p:nvSpPr>
          <p:cNvPr id="3277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22AA31A-393C-4AF1-BC68-36C50ED6646B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0E68A4-7DC6-43F3-AB87-63791982A58D}" type="slidenum">
              <a:rPr lang="en-US" smtClean="0"/>
              <a:pPr/>
              <a:t>17</a:t>
            </a:fld>
            <a:endParaRPr lang="en-US" smtClean="0"/>
          </a:p>
        </p:txBody>
      </p:sp>
      <p:grpSp>
        <p:nvGrpSpPr>
          <p:cNvPr id="32775" name="Group 4"/>
          <p:cNvGrpSpPr>
            <a:grpSpLocks/>
          </p:cNvGrpSpPr>
          <p:nvPr/>
        </p:nvGrpSpPr>
        <p:grpSpPr bwMode="auto">
          <a:xfrm>
            <a:off x="1600200" y="4419600"/>
            <a:ext cx="5562600" cy="2209800"/>
            <a:chOff x="624" y="1344"/>
            <a:chExt cx="4224" cy="2496"/>
          </a:xfrm>
        </p:grpSpPr>
        <p:sp>
          <p:nvSpPr>
            <p:cNvPr id="32776" name="Rectangle 5"/>
            <p:cNvSpPr>
              <a:spLocks noChangeArrowheads="1"/>
            </p:cNvSpPr>
            <p:nvPr/>
          </p:nvSpPr>
          <p:spPr bwMode="auto">
            <a:xfrm>
              <a:off x="624" y="1344"/>
              <a:ext cx="1728" cy="244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Rectangle 6"/>
            <p:cNvSpPr>
              <a:spLocks noChangeArrowheads="1"/>
            </p:cNvSpPr>
            <p:nvPr/>
          </p:nvSpPr>
          <p:spPr bwMode="auto">
            <a:xfrm>
              <a:off x="3120" y="1392"/>
              <a:ext cx="1728" cy="244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Oval 7"/>
            <p:cNvSpPr>
              <a:spLocks noChangeArrowheads="1"/>
            </p:cNvSpPr>
            <p:nvPr/>
          </p:nvSpPr>
          <p:spPr bwMode="auto">
            <a:xfrm>
              <a:off x="1008" y="3024"/>
              <a:ext cx="1104" cy="336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Scheduler</a:t>
              </a:r>
            </a:p>
          </p:txBody>
        </p:sp>
        <p:sp>
          <p:nvSpPr>
            <p:cNvPr id="32779" name="Oval 8"/>
            <p:cNvSpPr>
              <a:spLocks noChangeArrowheads="1"/>
            </p:cNvSpPr>
            <p:nvPr/>
          </p:nvSpPr>
          <p:spPr bwMode="auto">
            <a:xfrm>
              <a:off x="3360" y="2976"/>
              <a:ext cx="1152" cy="384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Scheduler</a:t>
              </a:r>
            </a:p>
          </p:txBody>
        </p:sp>
        <p:sp>
          <p:nvSpPr>
            <p:cNvPr id="32780" name="Rectangle 9"/>
            <p:cNvSpPr>
              <a:spLocks noChangeArrowheads="1"/>
            </p:cNvSpPr>
            <p:nvPr/>
          </p:nvSpPr>
          <p:spPr bwMode="auto">
            <a:xfrm>
              <a:off x="864" y="3552"/>
              <a:ext cx="1344" cy="240"/>
            </a:xfrm>
            <a:prstGeom prst="rect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Message Q</a:t>
              </a:r>
            </a:p>
          </p:txBody>
        </p:sp>
        <p:sp>
          <p:nvSpPr>
            <p:cNvPr id="32781" name="Rectangle 10"/>
            <p:cNvSpPr>
              <a:spLocks noChangeArrowheads="1"/>
            </p:cNvSpPr>
            <p:nvPr/>
          </p:nvSpPr>
          <p:spPr bwMode="auto">
            <a:xfrm>
              <a:off x="3312" y="3504"/>
              <a:ext cx="1344" cy="240"/>
            </a:xfrm>
            <a:prstGeom prst="rect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Message Q</a:t>
              </a:r>
            </a:p>
          </p:txBody>
        </p:sp>
        <p:sp>
          <p:nvSpPr>
            <p:cNvPr id="32782" name="Rectangle 11"/>
            <p:cNvSpPr>
              <a:spLocks noChangeArrowheads="1"/>
            </p:cNvSpPr>
            <p:nvPr/>
          </p:nvSpPr>
          <p:spPr bwMode="auto">
            <a:xfrm>
              <a:off x="720" y="1632"/>
              <a:ext cx="240" cy="240"/>
            </a:xfrm>
            <a:prstGeom prst="rect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Rectangle 12"/>
            <p:cNvSpPr>
              <a:spLocks noChangeArrowheads="1"/>
            </p:cNvSpPr>
            <p:nvPr/>
          </p:nvSpPr>
          <p:spPr bwMode="auto">
            <a:xfrm>
              <a:off x="1248" y="2160"/>
              <a:ext cx="240" cy="240"/>
            </a:xfrm>
            <a:prstGeom prst="rect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Rectangle 13"/>
            <p:cNvSpPr>
              <a:spLocks noChangeArrowheads="1"/>
            </p:cNvSpPr>
            <p:nvPr/>
          </p:nvSpPr>
          <p:spPr bwMode="auto">
            <a:xfrm>
              <a:off x="3696" y="1728"/>
              <a:ext cx="240" cy="240"/>
            </a:xfrm>
            <a:prstGeom prst="rect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Rectangle 14"/>
            <p:cNvSpPr>
              <a:spLocks noChangeArrowheads="1"/>
            </p:cNvSpPr>
            <p:nvPr/>
          </p:nvSpPr>
          <p:spPr bwMode="auto">
            <a:xfrm>
              <a:off x="1536" y="1536"/>
              <a:ext cx="240" cy="240"/>
            </a:xfrm>
            <a:prstGeom prst="rect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Rectangle 15"/>
            <p:cNvSpPr>
              <a:spLocks noChangeArrowheads="1"/>
            </p:cNvSpPr>
            <p:nvPr/>
          </p:nvSpPr>
          <p:spPr bwMode="auto">
            <a:xfrm>
              <a:off x="1968" y="2208"/>
              <a:ext cx="240" cy="240"/>
            </a:xfrm>
            <a:prstGeom prst="rect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16"/>
            <p:cNvSpPr>
              <a:spLocks noChangeArrowheads="1"/>
            </p:cNvSpPr>
            <p:nvPr/>
          </p:nvSpPr>
          <p:spPr bwMode="auto">
            <a:xfrm>
              <a:off x="1872" y="1632"/>
              <a:ext cx="240" cy="240"/>
            </a:xfrm>
            <a:prstGeom prst="rect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Rectangle 17"/>
            <p:cNvSpPr>
              <a:spLocks noChangeArrowheads="1"/>
            </p:cNvSpPr>
            <p:nvPr/>
          </p:nvSpPr>
          <p:spPr bwMode="auto">
            <a:xfrm>
              <a:off x="1152" y="1776"/>
              <a:ext cx="240" cy="240"/>
            </a:xfrm>
            <a:prstGeom prst="rect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Rectangle 18"/>
            <p:cNvSpPr>
              <a:spLocks noChangeArrowheads="1"/>
            </p:cNvSpPr>
            <p:nvPr/>
          </p:nvSpPr>
          <p:spPr bwMode="auto">
            <a:xfrm>
              <a:off x="4512" y="2016"/>
              <a:ext cx="240" cy="240"/>
            </a:xfrm>
            <a:prstGeom prst="rect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Rectangle 19"/>
            <p:cNvSpPr>
              <a:spLocks noChangeArrowheads="1"/>
            </p:cNvSpPr>
            <p:nvPr/>
          </p:nvSpPr>
          <p:spPr bwMode="auto">
            <a:xfrm>
              <a:off x="4320" y="1632"/>
              <a:ext cx="240" cy="240"/>
            </a:xfrm>
            <a:prstGeom prst="rect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Rectangle 20"/>
            <p:cNvSpPr>
              <a:spLocks noChangeArrowheads="1"/>
            </p:cNvSpPr>
            <p:nvPr/>
          </p:nvSpPr>
          <p:spPr bwMode="auto">
            <a:xfrm>
              <a:off x="3408" y="1536"/>
              <a:ext cx="240" cy="240"/>
            </a:xfrm>
            <a:prstGeom prst="rect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Rectangle 21"/>
            <p:cNvSpPr>
              <a:spLocks noChangeArrowheads="1"/>
            </p:cNvSpPr>
            <p:nvPr/>
          </p:nvSpPr>
          <p:spPr bwMode="auto">
            <a:xfrm>
              <a:off x="3312" y="2112"/>
              <a:ext cx="240" cy="240"/>
            </a:xfrm>
            <a:prstGeom prst="rect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Line 22"/>
            <p:cNvSpPr>
              <a:spLocks noChangeShapeType="1"/>
            </p:cNvSpPr>
            <p:nvPr/>
          </p:nvSpPr>
          <p:spPr bwMode="auto">
            <a:xfrm flipV="1">
              <a:off x="1488" y="3360"/>
              <a:ext cx="0" cy="192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Line 23"/>
            <p:cNvSpPr>
              <a:spLocks noChangeShapeType="1"/>
            </p:cNvSpPr>
            <p:nvPr/>
          </p:nvSpPr>
          <p:spPr bwMode="auto">
            <a:xfrm flipV="1">
              <a:off x="1488" y="1872"/>
              <a:ext cx="528" cy="115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Dynamic Load Balancing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Measurement based load balancers:</a:t>
            </a:r>
          </a:p>
          <a:p>
            <a:pPr lvl="1">
              <a:spcBef>
                <a:spcPct val="50000"/>
              </a:spcBef>
            </a:pPr>
            <a:r>
              <a:rPr lang="en-US" b="1" u="sng" dirty="0" smtClean="0"/>
              <a:t>Principle of persistence: </a:t>
            </a:r>
            <a:r>
              <a:rPr lang="en-US" dirty="0" smtClean="0"/>
              <a:t>In many CSE applications, computational loads and communication patterns tend to persist, even in dynamic computations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So, recent past is a good predictor of near future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Charm++ provides a suite of load-balancers: </a:t>
            </a:r>
          </a:p>
          <a:p>
            <a:pPr lvl="2">
              <a:spcBef>
                <a:spcPct val="50000"/>
              </a:spcBef>
            </a:pPr>
            <a:r>
              <a:rPr lang="en-US" dirty="0" smtClean="0"/>
              <a:t>periodic measurement and migration of objects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Seed balancers (for task-parallelism)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Useful for divide-and-conquer and state-space-search applications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Seeds for charm++ objects moved around until they take root</a:t>
            </a:r>
          </a:p>
          <a:p>
            <a:endParaRPr lang="en-US" dirty="0" smtClean="0"/>
          </a:p>
        </p:txBody>
      </p:sp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CB44562-F321-4F05-A357-6B97C0F6E242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D6014C-2659-46D7-8F4E-6C71357C29C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Tolerance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4">
                  <a:lumMod val="50000"/>
                </a:schemeClr>
              </a:buClr>
              <a:buSzPct val="75000"/>
              <a:buFont typeface="Wingdings 2" pitchFamily="18" charset="2"/>
              <a:buChar char=""/>
            </a:pPr>
            <a:r>
              <a:rPr lang="en-US" dirty="0" smtClean="0"/>
              <a:t>Automatic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>
              <a:buClr>
                <a:schemeClr val="accent4">
                  <a:lumMod val="50000"/>
                </a:schemeClr>
              </a:buClr>
              <a:buSzPct val="80000"/>
              <a:buFont typeface="Courier New" pitchFamily="49" charset="0"/>
              <a:buChar char="o"/>
            </a:pPr>
            <a:r>
              <a:rPr lang="en-US" sz="2000" dirty="0" smtClean="0"/>
              <a:t>Migrate objects to disk</a:t>
            </a:r>
          </a:p>
          <a:p>
            <a:pPr lvl="1">
              <a:buClr>
                <a:schemeClr val="accent4">
                  <a:lumMod val="50000"/>
                </a:schemeClr>
              </a:buClr>
              <a:buSzPct val="80000"/>
              <a:buFont typeface="Courier New" pitchFamily="49" charset="0"/>
              <a:buChar char="o"/>
            </a:pPr>
            <a:r>
              <a:rPr lang="en-US" sz="2000" dirty="0" smtClean="0"/>
              <a:t>In-memory </a:t>
            </a:r>
            <a:r>
              <a:rPr lang="en-US" sz="2000" dirty="0" err="1" smtClean="0"/>
              <a:t>checkpointing</a:t>
            </a:r>
            <a:r>
              <a:rPr lang="en-US" sz="2000" dirty="0" smtClean="0"/>
              <a:t> as an option</a:t>
            </a:r>
          </a:p>
          <a:p>
            <a:pPr lvl="1">
              <a:buClr>
                <a:schemeClr val="accent4">
                  <a:lumMod val="50000"/>
                </a:schemeClr>
              </a:buClr>
              <a:buSzPct val="80000"/>
              <a:buFont typeface="Courier New" pitchFamily="49" charset="0"/>
              <a:buChar char="o"/>
            </a:pPr>
            <a:r>
              <a:rPr lang="en-US" sz="2000" dirty="0" smtClean="0"/>
              <a:t>Automatic fault detection and restart</a:t>
            </a:r>
          </a:p>
          <a:p>
            <a:pPr>
              <a:buClr>
                <a:schemeClr val="accent4">
                  <a:lumMod val="50000"/>
                </a:schemeClr>
              </a:buClr>
              <a:buSzPct val="75000"/>
              <a:buFont typeface="Wingdings 2" pitchFamily="18" charset="2"/>
              <a:buChar char=""/>
            </a:pPr>
            <a:r>
              <a:rPr lang="en-US" dirty="0" smtClean="0"/>
              <a:t>“Impending Fault” Response</a:t>
            </a:r>
          </a:p>
          <a:p>
            <a:pPr lvl="1">
              <a:buClr>
                <a:schemeClr val="accent4">
                  <a:lumMod val="50000"/>
                </a:schemeClr>
              </a:buClr>
              <a:buSzPct val="80000"/>
              <a:buFont typeface="Courier New" pitchFamily="49" charset="0"/>
              <a:buChar char="o"/>
            </a:pPr>
            <a:r>
              <a:rPr lang="en-US" sz="2000" dirty="0" smtClean="0"/>
              <a:t>Migrate objects to other processors</a:t>
            </a:r>
          </a:p>
          <a:p>
            <a:pPr lvl="1">
              <a:buClr>
                <a:schemeClr val="accent4">
                  <a:lumMod val="50000"/>
                </a:schemeClr>
              </a:buClr>
              <a:buSzPct val="80000"/>
              <a:buFont typeface="Courier New" pitchFamily="49" charset="0"/>
              <a:buChar char="o"/>
            </a:pPr>
            <a:r>
              <a:rPr lang="en-US" sz="2000" dirty="0" smtClean="0"/>
              <a:t>Adjust processor-level parallel data structures</a:t>
            </a:r>
          </a:p>
        </p:txBody>
      </p:sp>
      <p:sp>
        <p:nvSpPr>
          <p:cNvPr id="34823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4">
                  <a:lumMod val="50000"/>
                </a:schemeClr>
              </a:buClr>
              <a:buSzPct val="75000"/>
              <a:buFont typeface="Wingdings 2" pitchFamily="18" charset="2"/>
              <a:buChar char=""/>
            </a:pPr>
            <a:r>
              <a:rPr lang="en-US" dirty="0" smtClean="0"/>
              <a:t>Experimental feature:</a:t>
            </a:r>
          </a:p>
          <a:p>
            <a:pPr lvl="1">
              <a:buClr>
                <a:schemeClr val="accent4">
                  <a:lumMod val="50000"/>
                </a:schemeClr>
              </a:buClr>
              <a:buSzPct val="80000"/>
              <a:buFont typeface="Courier New" pitchFamily="49" charset="0"/>
              <a:buChar char="o"/>
            </a:pPr>
            <a:r>
              <a:rPr lang="en-US" dirty="0" smtClean="0"/>
              <a:t>Scalable fault tolerance</a:t>
            </a:r>
          </a:p>
          <a:p>
            <a:pPr lvl="1">
              <a:buClr>
                <a:schemeClr val="accent4">
                  <a:lumMod val="50000"/>
                </a:schemeClr>
              </a:buClr>
              <a:buSzPct val="80000"/>
              <a:buFont typeface="Courier New" pitchFamily="49" charset="0"/>
              <a:buChar char="o"/>
            </a:pPr>
            <a:r>
              <a:rPr lang="en-US" sz="2000" dirty="0" smtClean="0"/>
              <a:t>When a processor out of 100,000 fails, all 99,999 shouldn’t have to run back to their checkpoints!</a:t>
            </a:r>
          </a:p>
          <a:p>
            <a:pPr lvl="1">
              <a:buClr>
                <a:schemeClr val="accent4">
                  <a:lumMod val="50000"/>
                </a:schemeClr>
              </a:buClr>
              <a:buSzPct val="80000"/>
              <a:buFont typeface="Courier New" pitchFamily="49" charset="0"/>
              <a:buChar char="o"/>
            </a:pPr>
            <a:r>
              <a:rPr lang="en-US" sz="2000" dirty="0" smtClean="0"/>
              <a:t>Sender-side message logging</a:t>
            </a:r>
          </a:p>
          <a:p>
            <a:pPr lvl="1">
              <a:buClr>
                <a:schemeClr val="accent4">
                  <a:lumMod val="50000"/>
                </a:schemeClr>
              </a:buClr>
              <a:buSzPct val="80000"/>
              <a:buFont typeface="Courier New" pitchFamily="49" charset="0"/>
              <a:buChar char="o"/>
            </a:pPr>
            <a:r>
              <a:rPr lang="en-US" sz="2000" dirty="0" smtClean="0"/>
              <a:t>Latency tolerance helps mitigate costs</a:t>
            </a:r>
          </a:p>
          <a:p>
            <a:pPr lvl="1">
              <a:buClr>
                <a:schemeClr val="accent4">
                  <a:lumMod val="50000"/>
                </a:schemeClr>
              </a:buClr>
              <a:buSzPct val="80000"/>
              <a:buFont typeface="Courier New" pitchFamily="49" charset="0"/>
              <a:buChar char="o"/>
            </a:pPr>
            <a:r>
              <a:rPr lang="en-US" sz="2000" dirty="0" smtClean="0"/>
              <a:t>Restart can be speeded up by spreading out objects from failed processor</a:t>
            </a:r>
          </a:p>
        </p:txBody>
      </p:sp>
      <p:sp>
        <p:nvSpPr>
          <p:cNvPr id="34818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7FAE235-7916-4E8F-94F6-152F868A96E9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8749D-398B-44C5-B01B-71698EDF928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Motivation, Concepts and Benefits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Before we plunge into the details of programming, let us examine</a:t>
            </a:r>
          </a:p>
          <a:p>
            <a:pPr lvl="1"/>
            <a:r>
              <a:rPr lang="en-US" dirty="0" smtClean="0"/>
              <a:t>Why we developed Charm++</a:t>
            </a:r>
          </a:p>
          <a:p>
            <a:pPr lvl="1"/>
            <a:r>
              <a:rPr lang="en-US" dirty="0" smtClean="0"/>
              <a:t>What are some of the central ideas</a:t>
            </a:r>
          </a:p>
          <a:p>
            <a:pPr lvl="1"/>
            <a:r>
              <a:rPr lang="en-US" dirty="0" smtClean="0"/>
              <a:t>What benefits you get by using Charm++ </a:t>
            </a:r>
          </a:p>
          <a:p>
            <a:pPr lvl="2"/>
            <a:r>
              <a:rPr lang="en-US" dirty="0" smtClean="0"/>
              <a:t>And so, in what contexts is it especially useful</a:t>
            </a:r>
          </a:p>
          <a:p>
            <a:r>
              <a:rPr lang="en-US" dirty="0" smtClean="0"/>
              <a:t>Specifically:</a:t>
            </a:r>
          </a:p>
          <a:p>
            <a:pPr lvl="1"/>
            <a:r>
              <a:rPr lang="en-US" dirty="0" smtClean="0"/>
              <a:t>What is object-based over-decomposition</a:t>
            </a:r>
          </a:p>
          <a:p>
            <a:pPr lvl="2"/>
            <a:r>
              <a:rPr lang="en-US" dirty="0" smtClean="0"/>
              <a:t>A bit of a look under the hood: how is it implemented</a:t>
            </a:r>
          </a:p>
          <a:p>
            <a:pPr lvl="1"/>
            <a:r>
              <a:rPr lang="en-US" dirty="0" smtClean="0"/>
              <a:t>How Charm++ and AMPI embody this idea</a:t>
            </a:r>
          </a:p>
          <a:p>
            <a:pPr lvl="1"/>
            <a:r>
              <a:rPr lang="en-US" dirty="0" smtClean="0"/>
              <a:t>Capabilities of the system: what it automates, supports, ..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CB2F0F0-6835-4B36-9FEA-20A781C8566B}" type="datetime1">
              <a:rPr lang="en-US" smtClean="0"/>
              <a:pPr/>
              <a:t>11/30/09</a:t>
            </a:fld>
            <a:endParaRPr lang="en-US" dirty="0" smtClean="0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9E09E9-3FE4-4A8A-B674-46DF16C8EB7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tune performance for a future machine?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example, Blue Waters will arrive in 2011</a:t>
            </a:r>
          </a:p>
          <a:p>
            <a:pPr lvl="1"/>
            <a:r>
              <a:rPr lang="en-US" smtClean="0"/>
              <a:t>But need to prepare applications for it stating now</a:t>
            </a:r>
          </a:p>
          <a:p>
            <a:r>
              <a:rPr lang="en-US" smtClean="0"/>
              <a:t>Even for extant machines:</a:t>
            </a:r>
          </a:p>
          <a:p>
            <a:pPr lvl="1"/>
            <a:r>
              <a:rPr lang="en-US" smtClean="0"/>
              <a:t>Full size machine may not be available as often as needed for tuning runs</a:t>
            </a:r>
          </a:p>
          <a:p>
            <a:r>
              <a:rPr lang="en-US" smtClean="0"/>
              <a:t>Our Approach: BigSim</a:t>
            </a:r>
          </a:p>
          <a:p>
            <a:pPr lvl="1"/>
            <a:r>
              <a:rPr lang="en-US" smtClean="0"/>
              <a:t>Full scale Emulation, leveraging virtualization</a:t>
            </a:r>
          </a:p>
          <a:p>
            <a:pPr lvl="1"/>
            <a:r>
              <a:rPr lang="en-US" smtClean="0"/>
              <a:t>Trace driven Simulation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EFEBBB9-C612-4C63-9602-B28DEE4938C9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8A0E65-1EF4-4855-8BE5-2344F22DB56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Summarizing the State of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err="1" smtClean="0"/>
              <a:t>Petascale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Very powerful parallel computers are being built</a:t>
            </a:r>
          </a:p>
          <a:p>
            <a:pPr lvl="1" eaLnBrk="1" hangingPunct="1"/>
            <a:r>
              <a:rPr lang="en-US" dirty="0" smtClean="0"/>
              <a:t>Application domains exist that need that kind of power</a:t>
            </a:r>
          </a:p>
          <a:p>
            <a:pPr eaLnBrk="1" hangingPunct="1"/>
            <a:r>
              <a:rPr lang="en-US" dirty="0" smtClean="0"/>
              <a:t>New generation of applications</a:t>
            </a:r>
          </a:p>
          <a:p>
            <a:pPr lvl="1" eaLnBrk="1" hangingPunct="1"/>
            <a:r>
              <a:rPr lang="en-US" dirty="0" smtClean="0"/>
              <a:t>Use sophisticated algorithms</a:t>
            </a:r>
          </a:p>
          <a:p>
            <a:pPr lvl="1" eaLnBrk="1" hangingPunct="1"/>
            <a:r>
              <a:rPr lang="en-US" dirty="0" smtClean="0"/>
              <a:t>Dynamic adaptive refinements</a:t>
            </a:r>
          </a:p>
          <a:p>
            <a:pPr lvl="1" eaLnBrk="1" hangingPunct="1"/>
            <a:r>
              <a:rPr lang="en-US" dirty="0" smtClean="0"/>
              <a:t>Multi-scale, multi-physics</a:t>
            </a:r>
          </a:p>
          <a:p>
            <a:pPr eaLnBrk="1" hangingPunct="1"/>
            <a:r>
              <a:rPr lang="en-US" dirty="0" smtClean="0"/>
              <a:t>Challenge: </a:t>
            </a:r>
          </a:p>
          <a:p>
            <a:pPr lvl="1" eaLnBrk="1" hangingPunct="1"/>
            <a:r>
              <a:rPr lang="en-US" dirty="0" smtClean="0"/>
              <a:t>Parallel programming is more complex than sequential</a:t>
            </a:r>
          </a:p>
          <a:p>
            <a:pPr lvl="1" eaLnBrk="1" hangingPunct="1"/>
            <a:r>
              <a:rPr lang="en-US" dirty="0" smtClean="0"/>
              <a:t>Difficulty in achieving performance that scales to </a:t>
            </a:r>
            <a:r>
              <a:rPr lang="en-US" dirty="0" err="1" smtClean="0"/>
              <a:t>PetaFLOP</a:t>
            </a:r>
            <a:r>
              <a:rPr lang="en-US" dirty="0" smtClean="0"/>
              <a:t>/S and beyond</a:t>
            </a:r>
          </a:p>
          <a:p>
            <a:pPr lvl="1" eaLnBrk="1" hangingPunct="1"/>
            <a:r>
              <a:rPr lang="en-US" dirty="0" smtClean="0"/>
              <a:t>Difficulty in getting correct behavior from programs </a:t>
            </a:r>
          </a:p>
        </p:txBody>
      </p:sp>
      <p:sp>
        <p:nvSpPr>
          <p:cNvPr id="19463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D9CF1C5-76D5-4822-9366-B71326AA404A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FA2E77-AAAF-4C64-B57E-C43072F2E49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61" name="Date Placeholder 3"/>
          <p:cNvSpPr txBox="1">
            <a:spLocks noGrp="1"/>
          </p:cNvSpPr>
          <p:nvPr/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99FF33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Guiding Principles Behind Charm++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No magic</a:t>
            </a:r>
          </a:p>
          <a:p>
            <a:pPr lvl="1" eaLnBrk="1" hangingPunct="1"/>
            <a:r>
              <a:rPr lang="en-US" dirty="0" smtClean="0"/>
              <a:t>Parallelizing compilers have achieved close to technical perfection, but are not enough</a:t>
            </a:r>
          </a:p>
          <a:p>
            <a:pPr lvl="1" eaLnBrk="1" hangingPunct="1"/>
            <a:r>
              <a:rPr lang="en-US" dirty="0" smtClean="0"/>
              <a:t>Sequential programs obscure too much information</a:t>
            </a:r>
          </a:p>
          <a:p>
            <a:pPr eaLnBrk="1" hangingPunct="1"/>
            <a:r>
              <a:rPr lang="en-US" dirty="0" smtClean="0"/>
              <a:t>Seek an optimal division of labor between the system and the programmer</a:t>
            </a:r>
          </a:p>
          <a:p>
            <a:pPr eaLnBrk="1" hangingPunct="1"/>
            <a:r>
              <a:rPr lang="en-US" dirty="0" smtClean="0"/>
              <a:t>Design abstractions based solidly on use-cases</a:t>
            </a:r>
          </a:p>
          <a:p>
            <a:pPr lvl="1" eaLnBrk="1" hangingPunct="1"/>
            <a:r>
              <a:rPr lang="en-US" dirty="0" smtClean="0"/>
              <a:t>Application-oriented yet computer-science centered approach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0487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E1C9687-9A5A-4C71-BB62-8DAFB0E6839C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4DD5F3-A737-4AB4-AD91-88815DF838F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Charm ++ and CSE 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09BAF3-1622-4636-A4B1-CE6A4537E4B7}" type="datetime1"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11/30/09</a:t>
            </a:fld>
            <a:endParaRPr lang="en-US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6D452C-EE3A-4EE5-A8F7-1C01851E8659}" type="slidenum">
              <a:rPr lang="en-US" smtClean="0">
                <a:ea typeface="ＭＳ Ｐゴシック"/>
                <a:cs typeface="ＭＳ Ｐゴシック"/>
              </a:rPr>
              <a:pPr/>
              <a:t>5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pic>
        <p:nvPicPr>
          <p:cNvPr id="5" name="Picture 18" descr="E:\kunzman\ParallelProgrammingCharm_a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70834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38200" y="3124200"/>
            <a:ext cx="7620000" cy="711200"/>
          </a:xfrm>
          <a:prstGeom prst="rect">
            <a:avLst/>
          </a:prstGeom>
          <a:solidFill>
            <a:srgbClr val="FFFF99"/>
          </a:solidFill>
          <a:ln w="9525">
            <a:solidFill>
              <a:srgbClr val="8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</a:rPr>
              <a:t>Enabling CS technology of parallel objects and intelligent runtime systems has led to several CSE collaborative applications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590800" y="2362200"/>
            <a:ext cx="1600200" cy="5191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</a:rPr>
              <a:t>Synergy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5715000" y="1066800"/>
            <a:ext cx="3200400" cy="1158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</a:rPr>
              <a:t>Well-known Biophysics molecular simulations App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</a:rPr>
              <a:t>Gordon Bell Award, 2002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04800" y="4800600"/>
            <a:ext cx="2057400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</a:rPr>
              <a:t>Computational Astronomy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4800" y="1676400"/>
            <a:ext cx="20574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Calibri" pitchFamily="34" charset="0"/>
              </a:rPr>
              <a:t>Nano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</a:rPr>
              <a:t>-Materials..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65 -0.02543 C 0.09931 -0.01595 0.14514 -0.0067 0.16823 0.01087 C 0.19115 0.02845 0.19584 0.0451 0.19202 0.0791 C 0.18837 0.11356 0.1783 0.18733 0.14549 0.21601 C 0.11285 0.24492 0.04202 0.26157 -0.00416 0.25209 C -0.05034 0.2426 -0.11684 0.19936 -0.13142 0.16027 C -0.14583 0.12142 -0.11302 0.0488 -0.09114 0.01804 C -0.06909 -0.01295 -0.0052 0.0044 0.0007 -0.02543 C 0.00677 -0.05504 -0.04548 -0.13783 -0.05468 -0.16026 " pathEditMode="relative" rAng="0" ptsTypes="aaaa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based over-decomposition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 </a:t>
            </a:r>
          </a:p>
          <a:p>
            <a:pPr lvl="1"/>
            <a:r>
              <a:rPr lang="en-US" dirty="0" smtClean="0"/>
              <a:t>the programmer decompose computation into objects</a:t>
            </a:r>
          </a:p>
          <a:p>
            <a:pPr lvl="2"/>
            <a:r>
              <a:rPr lang="en-US" dirty="0" smtClean="0"/>
              <a:t>Work units, data-units, composites</a:t>
            </a:r>
          </a:p>
          <a:p>
            <a:pPr lvl="1"/>
            <a:r>
              <a:rPr lang="en-US" dirty="0" smtClean="0"/>
              <a:t>Let an intelligent runtime system assign objects to processors</a:t>
            </a:r>
          </a:p>
          <a:p>
            <a:pPr lvl="1"/>
            <a:r>
              <a:rPr lang="en-US" dirty="0" smtClean="0"/>
              <a:t>RTS can change this assignment (mapping) during execution</a:t>
            </a:r>
          </a:p>
          <a:p>
            <a:r>
              <a:rPr lang="en-US" dirty="0" smtClean="0"/>
              <a:t>Locality of data references is a critical attribute for performance </a:t>
            </a:r>
          </a:p>
          <a:p>
            <a:r>
              <a:rPr lang="en-US" dirty="0" smtClean="0"/>
              <a:t>A parallel object can access only its own data</a:t>
            </a:r>
          </a:p>
          <a:p>
            <a:pPr lvl="1"/>
            <a:r>
              <a:rPr lang="en-US" dirty="0" smtClean="0"/>
              <a:t>Asynchronous method invocation for accessing other’s data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6B1CD97-FB9A-448A-A4BD-95BB84BEFCA5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0E96A3-2FF5-4AA4-A5A2-117D1D73672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Object-based over-decomposition: Charm++</a:t>
            </a:r>
          </a:p>
        </p:txBody>
      </p:sp>
      <p:sp>
        <p:nvSpPr>
          <p:cNvPr id="23555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E6D5B7F-9F38-4478-8ABF-6EC7F67BDD72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931904-8A32-4314-8A43-14DDCBBED30B}" type="slidenum">
              <a:rPr lang="en-US" smtClean="0"/>
              <a:pPr/>
              <a:t>7</a:t>
            </a:fld>
            <a:endParaRPr lang="en-US" smtClean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28600" y="2971800"/>
            <a:ext cx="2694859" cy="3346785"/>
            <a:chOff x="138" y="2505"/>
            <a:chExt cx="876" cy="1277"/>
          </a:xfrm>
        </p:grpSpPr>
        <p:grpSp>
          <p:nvGrpSpPr>
            <p:cNvPr id="23582" name="Group 3"/>
            <p:cNvGrpSpPr>
              <a:grpSpLocks/>
            </p:cNvGrpSpPr>
            <p:nvPr/>
          </p:nvGrpSpPr>
          <p:grpSpPr bwMode="auto">
            <a:xfrm>
              <a:off x="138" y="2505"/>
              <a:ext cx="876" cy="677"/>
              <a:chOff x="576" y="1056"/>
              <a:chExt cx="1728" cy="1344"/>
            </a:xfrm>
          </p:grpSpPr>
          <p:sp>
            <p:nvSpPr>
              <p:cNvPr id="23585" name="Rectangle 4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Rectangle 5"/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Rectangle 6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288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Rectangle 7"/>
              <p:cNvSpPr>
                <a:spLocks noChangeArrowheads="1"/>
              </p:cNvSpPr>
              <p:nvPr/>
            </p:nvSpPr>
            <p:spPr bwMode="auto">
              <a:xfrm>
                <a:off x="2016" y="1632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Rectangle 8"/>
              <p:cNvSpPr>
                <a:spLocks noChangeArrowheads="1"/>
              </p:cNvSpPr>
              <p:nvPr/>
            </p:nvSpPr>
            <p:spPr bwMode="auto">
              <a:xfrm>
                <a:off x="576" y="2064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Rectangle 9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Rectangle 10"/>
              <p:cNvSpPr>
                <a:spLocks noChangeArrowheads="1"/>
              </p:cNvSpPr>
              <p:nvPr/>
            </p:nvSpPr>
            <p:spPr bwMode="auto">
              <a:xfrm>
                <a:off x="1008" y="1056"/>
                <a:ext cx="288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Rectangle 11"/>
              <p:cNvSpPr>
                <a:spLocks noChangeArrowheads="1"/>
              </p:cNvSpPr>
              <p:nvPr/>
            </p:nvSpPr>
            <p:spPr bwMode="auto">
              <a:xfrm>
                <a:off x="1680" y="211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Line 12"/>
              <p:cNvSpPr>
                <a:spLocks noChangeShapeType="1"/>
              </p:cNvSpPr>
              <p:nvPr/>
            </p:nvSpPr>
            <p:spPr bwMode="auto">
              <a:xfrm>
                <a:off x="864" y="1536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Line 13"/>
              <p:cNvSpPr>
                <a:spLocks noChangeShapeType="1"/>
              </p:cNvSpPr>
              <p:nvPr/>
            </p:nvSpPr>
            <p:spPr bwMode="auto">
              <a:xfrm flipV="1">
                <a:off x="864" y="1776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Line 14"/>
              <p:cNvSpPr>
                <a:spLocks noChangeShapeType="1"/>
              </p:cNvSpPr>
              <p:nvPr/>
            </p:nvSpPr>
            <p:spPr bwMode="auto">
              <a:xfrm flipV="1">
                <a:off x="1440" y="1776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15"/>
              <p:cNvSpPr>
                <a:spLocks noChangeShapeType="1"/>
              </p:cNvSpPr>
              <p:nvPr/>
            </p:nvSpPr>
            <p:spPr bwMode="auto">
              <a:xfrm flipH="1" flipV="1">
                <a:off x="1296" y="124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Line 16"/>
              <p:cNvSpPr>
                <a:spLocks noChangeShapeType="1"/>
              </p:cNvSpPr>
              <p:nvPr/>
            </p:nvSpPr>
            <p:spPr bwMode="auto">
              <a:xfrm>
                <a:off x="1296" y="1152"/>
                <a:ext cx="48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Line 17"/>
              <p:cNvSpPr>
                <a:spLocks noChangeShapeType="1"/>
              </p:cNvSpPr>
              <p:nvPr/>
            </p:nvSpPr>
            <p:spPr bwMode="auto">
              <a:xfrm>
                <a:off x="1632" y="168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Line 18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3" name="Text Box 19"/>
            <p:cNvSpPr txBox="1">
              <a:spLocks noChangeArrowheads="1"/>
            </p:cNvSpPr>
            <p:nvPr/>
          </p:nvSpPr>
          <p:spPr bwMode="auto">
            <a:xfrm>
              <a:off x="268" y="3629"/>
              <a:ext cx="43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 dirty="0">
                  <a:latin typeface="+mn-lt"/>
                </a:rPr>
                <a:t>User View</a:t>
              </a:r>
            </a:p>
          </p:txBody>
        </p:sp>
        <p:sp>
          <p:nvSpPr>
            <p:cNvPr id="23584" name="AutoShape 20"/>
            <p:cNvSpPr>
              <a:spLocks noChangeArrowheads="1"/>
            </p:cNvSpPr>
            <p:nvPr/>
          </p:nvSpPr>
          <p:spPr bwMode="auto">
            <a:xfrm>
              <a:off x="467" y="3251"/>
              <a:ext cx="97" cy="218"/>
            </a:xfrm>
            <a:prstGeom prst="upArrow">
              <a:avLst>
                <a:gd name="adj1" fmla="val 50000"/>
                <a:gd name="adj2" fmla="val 561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3048000" y="2743200"/>
            <a:ext cx="5023008" cy="3554413"/>
            <a:chOff x="1293" y="2371"/>
            <a:chExt cx="1633" cy="1356"/>
          </a:xfrm>
        </p:grpSpPr>
        <p:sp>
          <p:nvSpPr>
            <p:cNvPr id="23561" name="Text Box 22"/>
            <p:cNvSpPr txBox="1">
              <a:spLocks noChangeArrowheads="1"/>
            </p:cNvSpPr>
            <p:nvPr/>
          </p:nvSpPr>
          <p:spPr bwMode="auto">
            <a:xfrm>
              <a:off x="1590" y="2371"/>
              <a:ext cx="9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 dirty="0">
                  <a:latin typeface="+mn-lt"/>
                </a:rPr>
                <a:t>System implementation</a:t>
              </a:r>
            </a:p>
          </p:txBody>
        </p:sp>
        <p:sp>
          <p:nvSpPr>
            <p:cNvPr id="23562" name="AutoShape 23"/>
            <p:cNvSpPr>
              <a:spLocks noChangeArrowheads="1"/>
            </p:cNvSpPr>
            <p:nvPr/>
          </p:nvSpPr>
          <p:spPr bwMode="auto">
            <a:xfrm>
              <a:off x="2016" y="2640"/>
              <a:ext cx="97" cy="256"/>
            </a:xfrm>
            <a:prstGeom prst="downArrow">
              <a:avLst>
                <a:gd name="adj1" fmla="val 50000"/>
                <a:gd name="adj2" fmla="val 6597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63" name="Group 24"/>
            <p:cNvGrpSpPr>
              <a:grpSpLocks/>
            </p:cNvGrpSpPr>
            <p:nvPr/>
          </p:nvGrpSpPr>
          <p:grpSpPr bwMode="auto">
            <a:xfrm>
              <a:off x="1293" y="2952"/>
              <a:ext cx="1633" cy="775"/>
              <a:chOff x="2422" y="2121"/>
              <a:chExt cx="3226" cy="1538"/>
            </a:xfrm>
          </p:grpSpPr>
          <p:sp>
            <p:nvSpPr>
              <p:cNvPr id="23564" name="Rectangle 25"/>
              <p:cNvSpPr>
                <a:spLocks noChangeArrowheads="1"/>
              </p:cNvSpPr>
              <p:nvPr/>
            </p:nvSpPr>
            <p:spPr bwMode="auto">
              <a:xfrm>
                <a:off x="2422" y="2122"/>
                <a:ext cx="960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5" name="Rectangle 26"/>
              <p:cNvSpPr>
                <a:spLocks noChangeArrowheads="1"/>
              </p:cNvSpPr>
              <p:nvPr/>
            </p:nvSpPr>
            <p:spPr bwMode="auto">
              <a:xfrm>
                <a:off x="3513" y="2121"/>
                <a:ext cx="960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6" name="Rectangle 27"/>
              <p:cNvSpPr>
                <a:spLocks noChangeArrowheads="1"/>
              </p:cNvSpPr>
              <p:nvPr/>
            </p:nvSpPr>
            <p:spPr bwMode="auto">
              <a:xfrm>
                <a:off x="4688" y="2123"/>
                <a:ext cx="960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Rectangle 28"/>
              <p:cNvSpPr>
                <a:spLocks noChangeArrowheads="1"/>
              </p:cNvSpPr>
              <p:nvPr/>
            </p:nvSpPr>
            <p:spPr bwMode="auto">
              <a:xfrm>
                <a:off x="4091" y="2993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8" name="Rectangle 29"/>
              <p:cNvSpPr>
                <a:spLocks noChangeArrowheads="1"/>
              </p:cNvSpPr>
              <p:nvPr/>
            </p:nvSpPr>
            <p:spPr bwMode="auto">
              <a:xfrm>
                <a:off x="4802" y="3243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9" name="Rectangle 30"/>
              <p:cNvSpPr>
                <a:spLocks noChangeArrowheads="1"/>
              </p:cNvSpPr>
              <p:nvPr/>
            </p:nvSpPr>
            <p:spPr bwMode="auto">
              <a:xfrm>
                <a:off x="3652" y="3055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0" name="Rectangle 31"/>
              <p:cNvSpPr>
                <a:spLocks noChangeArrowheads="1"/>
              </p:cNvSpPr>
              <p:nvPr/>
            </p:nvSpPr>
            <p:spPr bwMode="auto">
              <a:xfrm>
                <a:off x="2828" y="3060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Rectangle 32"/>
              <p:cNvSpPr>
                <a:spLocks noChangeArrowheads="1"/>
              </p:cNvSpPr>
              <p:nvPr/>
            </p:nvSpPr>
            <p:spPr bwMode="auto">
              <a:xfrm>
                <a:off x="3621" y="2279"/>
                <a:ext cx="288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33"/>
              <p:cNvSpPr>
                <a:spLocks noChangeArrowheads="1"/>
              </p:cNvSpPr>
              <p:nvPr/>
            </p:nvSpPr>
            <p:spPr bwMode="auto">
              <a:xfrm>
                <a:off x="2488" y="2365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34"/>
              <p:cNvSpPr>
                <a:spLocks noChangeArrowheads="1"/>
              </p:cNvSpPr>
              <p:nvPr/>
            </p:nvSpPr>
            <p:spPr bwMode="auto">
              <a:xfrm>
                <a:off x="5270" y="2801"/>
                <a:ext cx="288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35"/>
              <p:cNvSpPr>
                <a:spLocks noChangeArrowheads="1"/>
              </p:cNvSpPr>
              <p:nvPr/>
            </p:nvSpPr>
            <p:spPr bwMode="auto">
              <a:xfrm>
                <a:off x="4826" y="243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Line 36"/>
              <p:cNvSpPr>
                <a:spLocks noChangeShapeType="1"/>
              </p:cNvSpPr>
              <p:nvPr/>
            </p:nvSpPr>
            <p:spPr bwMode="auto">
              <a:xfrm>
                <a:off x="2778" y="2490"/>
                <a:ext cx="871" cy="6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23576" name="Line 37"/>
              <p:cNvSpPr>
                <a:spLocks noChangeShapeType="1"/>
              </p:cNvSpPr>
              <p:nvPr/>
            </p:nvSpPr>
            <p:spPr bwMode="auto">
              <a:xfrm>
                <a:off x="3115" y="3189"/>
                <a:ext cx="534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23577" name="Line 38"/>
              <p:cNvSpPr>
                <a:spLocks noChangeShapeType="1"/>
              </p:cNvSpPr>
              <p:nvPr/>
            </p:nvSpPr>
            <p:spPr bwMode="auto">
              <a:xfrm>
                <a:off x="3920" y="2408"/>
                <a:ext cx="904" cy="1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23578" name="Line 39"/>
              <p:cNvSpPr>
                <a:spLocks noChangeShapeType="1"/>
              </p:cNvSpPr>
              <p:nvPr/>
            </p:nvSpPr>
            <p:spPr bwMode="auto">
              <a:xfrm flipH="1">
                <a:off x="4389" y="2720"/>
                <a:ext cx="583" cy="3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23579" name="Line 40"/>
              <p:cNvSpPr>
                <a:spLocks noChangeShapeType="1"/>
              </p:cNvSpPr>
              <p:nvPr/>
            </p:nvSpPr>
            <p:spPr bwMode="auto">
              <a:xfrm flipH="1">
                <a:off x="4381" y="2950"/>
                <a:ext cx="895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23580" name="Line 41"/>
              <p:cNvSpPr>
                <a:spLocks noChangeShapeType="1"/>
              </p:cNvSpPr>
              <p:nvPr/>
            </p:nvSpPr>
            <p:spPr bwMode="auto">
              <a:xfrm flipH="1" flipV="1">
                <a:off x="3781" y="2564"/>
                <a:ext cx="8" cy="4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23581" name="Line 42"/>
              <p:cNvSpPr>
                <a:spLocks noChangeShapeType="1"/>
              </p:cNvSpPr>
              <p:nvPr/>
            </p:nvSpPr>
            <p:spPr bwMode="auto">
              <a:xfrm>
                <a:off x="3945" y="3337"/>
                <a:ext cx="855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304800" y="1447800"/>
            <a:ext cx="76962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 Multiple “indexed collections” of C++ objects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 Indices can be multi-dimensional and/or sparse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 Programmer expresses communication between objects</a:t>
            </a:r>
          </a:p>
          <a:p>
            <a:pPr lvl="1">
              <a:buFont typeface="Times New Roman" pitchFamily="18" charset="0"/>
              <a:buChar char="–"/>
              <a:defRPr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 with no reference to processors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52400" y="32004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Object-based over-decomposition: AMPI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1828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Each MPI process is implemented as a user-level thread</a:t>
            </a:r>
          </a:p>
          <a:p>
            <a:pPr>
              <a:defRPr/>
            </a:pPr>
            <a:r>
              <a:rPr lang="en-US" sz="2800" dirty="0" smtClean="0"/>
              <a:t>Threads are light-weight and migratable!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&lt;1 microsecond context switch time, potentially &gt;100k threads per core</a:t>
            </a:r>
          </a:p>
          <a:p>
            <a:pPr>
              <a:defRPr/>
            </a:pPr>
            <a:r>
              <a:rPr lang="en-US" sz="2800" dirty="0" smtClean="0"/>
              <a:t>Each thread is embedded in a charm++ object (chare)</a:t>
            </a:r>
            <a:endParaRPr lang="en-US" sz="2800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379C02E-FAF7-458C-A679-760404DB100C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BCFADD-32C9-4A17-A4E7-AFDD7DDFBE0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128963" y="3513138"/>
            <a:ext cx="1522412" cy="19621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17525" y="3435350"/>
            <a:ext cx="1522413" cy="19621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06450" y="5281613"/>
            <a:ext cx="2359025" cy="831462"/>
            <a:chOff x="384" y="3168"/>
            <a:chExt cx="3120" cy="1036"/>
          </a:xfrm>
        </p:grpSpPr>
        <p:sp>
          <p:nvSpPr>
            <p:cNvPr id="24607" name="Text Box 8"/>
            <p:cNvSpPr txBox="1">
              <a:spLocks noChangeArrowheads="1"/>
            </p:cNvSpPr>
            <p:nvPr/>
          </p:nvSpPr>
          <p:spPr bwMode="auto">
            <a:xfrm>
              <a:off x="384" y="3744"/>
              <a:ext cx="2400" cy="460"/>
            </a:xfrm>
            <a:prstGeom prst="rect">
              <a:avLst/>
            </a:prstGeom>
            <a:solidFill>
              <a:srgbClr val="000080"/>
            </a:solidFill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rgbClr val="CCFF99"/>
                  </a:solidFill>
                  <a:latin typeface="+mn-lt"/>
                </a:rPr>
                <a:t>Real Processors</a:t>
              </a:r>
            </a:p>
          </p:txBody>
        </p:sp>
        <p:sp>
          <p:nvSpPr>
            <p:cNvPr id="24608" name="Line 9"/>
            <p:cNvSpPr>
              <a:spLocks noChangeShapeType="1"/>
            </p:cNvSpPr>
            <p:nvPr/>
          </p:nvSpPr>
          <p:spPr bwMode="auto">
            <a:xfrm flipH="1" flipV="1">
              <a:off x="1056" y="3312"/>
              <a:ext cx="384" cy="432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Line 10"/>
            <p:cNvSpPr>
              <a:spLocks noChangeShapeType="1"/>
            </p:cNvSpPr>
            <p:nvPr/>
          </p:nvSpPr>
          <p:spPr bwMode="auto">
            <a:xfrm flipV="1">
              <a:off x="2064" y="3168"/>
              <a:ext cx="1440" cy="57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881063" y="3665538"/>
            <a:ext cx="325437" cy="5778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2127250" y="3435350"/>
            <a:ext cx="925513" cy="5270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66FFFF"/>
                </a:solidFill>
                <a:latin typeface="+mn-lt"/>
              </a:rPr>
              <a:t>MPI processes</a:t>
            </a:r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 flipH="1">
            <a:off x="1787525" y="3551238"/>
            <a:ext cx="361950" cy="34607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 flipH="1">
            <a:off x="1714500" y="3781425"/>
            <a:ext cx="434975" cy="11557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2887663" y="3956050"/>
            <a:ext cx="385762" cy="903288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2973388" y="3471863"/>
            <a:ext cx="203200" cy="468312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Rectangle 17"/>
          <p:cNvSpPr>
            <a:spLocks noChangeArrowheads="1"/>
          </p:cNvSpPr>
          <p:nvPr/>
        </p:nvSpPr>
        <p:spPr bwMode="auto">
          <a:xfrm>
            <a:off x="1460500" y="3705225"/>
            <a:ext cx="327025" cy="576263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18"/>
          <p:cNvSpPr>
            <a:spLocks noChangeArrowheads="1"/>
          </p:cNvSpPr>
          <p:nvPr/>
        </p:nvSpPr>
        <p:spPr bwMode="auto">
          <a:xfrm>
            <a:off x="1387475" y="4513263"/>
            <a:ext cx="327025" cy="5778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4070350" y="3935413"/>
            <a:ext cx="327025" cy="5778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3273425" y="4589463"/>
            <a:ext cx="327025" cy="5778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3200400" y="3781425"/>
            <a:ext cx="327025" cy="5778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2"/>
          <p:cNvSpPr>
            <a:spLocks noChangeArrowheads="1"/>
          </p:cNvSpPr>
          <p:nvPr/>
        </p:nvSpPr>
        <p:spPr bwMode="auto">
          <a:xfrm>
            <a:off x="771525" y="4435475"/>
            <a:ext cx="327025" cy="5778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06450" y="3703638"/>
            <a:ext cx="3556000" cy="1425575"/>
            <a:chOff x="480" y="1056"/>
            <a:chExt cx="4704" cy="1776"/>
          </a:xfrm>
        </p:grpSpPr>
        <p:sp>
          <p:nvSpPr>
            <p:cNvPr id="24600" name="Freeform 24"/>
            <p:cNvSpPr>
              <a:spLocks/>
            </p:cNvSpPr>
            <p:nvPr/>
          </p:nvSpPr>
          <p:spPr bwMode="auto">
            <a:xfrm>
              <a:off x="4848" y="1392"/>
              <a:ext cx="336" cy="624"/>
            </a:xfrm>
            <a:custGeom>
              <a:avLst/>
              <a:gdLst>
                <a:gd name="T0" fmla="*/ 1936971288 w 48"/>
                <a:gd name="T1" fmla="*/ 0 h 336"/>
                <a:gd name="T2" fmla="*/ 0 w 48"/>
                <a:gd name="T3" fmla="*/ 25229 h 336"/>
                <a:gd name="T4" fmla="*/ 1936971288 w 48"/>
                <a:gd name="T5" fmla="*/ 37776 h 336"/>
                <a:gd name="T6" fmla="*/ 0 w 48"/>
                <a:gd name="T7" fmla="*/ 63093 h 336"/>
                <a:gd name="T8" fmla="*/ 1936971288 w 48"/>
                <a:gd name="T9" fmla="*/ 75729 h 336"/>
                <a:gd name="T10" fmla="*/ 0 w 48"/>
                <a:gd name="T11" fmla="*/ 88303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336"/>
                <a:gd name="T20" fmla="*/ 48 w 48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336">
                  <a:moveTo>
                    <a:pt x="48" y="0"/>
                  </a:moveTo>
                  <a:cubicBezTo>
                    <a:pt x="24" y="36"/>
                    <a:pt x="0" y="72"/>
                    <a:pt x="0" y="96"/>
                  </a:cubicBezTo>
                  <a:cubicBezTo>
                    <a:pt x="0" y="120"/>
                    <a:pt x="48" y="120"/>
                    <a:pt x="48" y="144"/>
                  </a:cubicBezTo>
                  <a:cubicBezTo>
                    <a:pt x="48" y="168"/>
                    <a:pt x="0" y="216"/>
                    <a:pt x="0" y="240"/>
                  </a:cubicBezTo>
                  <a:cubicBezTo>
                    <a:pt x="0" y="264"/>
                    <a:pt x="48" y="272"/>
                    <a:pt x="48" y="288"/>
                  </a:cubicBezTo>
                  <a:cubicBezTo>
                    <a:pt x="48" y="304"/>
                    <a:pt x="8" y="328"/>
                    <a:pt x="0" y="3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Freeform 25"/>
            <p:cNvSpPr>
              <a:spLocks/>
            </p:cNvSpPr>
            <p:nvPr/>
          </p:nvSpPr>
          <p:spPr bwMode="auto">
            <a:xfrm>
              <a:off x="624" y="1056"/>
              <a:ext cx="336" cy="624"/>
            </a:xfrm>
            <a:custGeom>
              <a:avLst/>
              <a:gdLst>
                <a:gd name="T0" fmla="*/ 1936971288 w 48"/>
                <a:gd name="T1" fmla="*/ 0 h 336"/>
                <a:gd name="T2" fmla="*/ 0 w 48"/>
                <a:gd name="T3" fmla="*/ 25229 h 336"/>
                <a:gd name="T4" fmla="*/ 1936971288 w 48"/>
                <a:gd name="T5" fmla="*/ 37776 h 336"/>
                <a:gd name="T6" fmla="*/ 0 w 48"/>
                <a:gd name="T7" fmla="*/ 63093 h 336"/>
                <a:gd name="T8" fmla="*/ 1936971288 w 48"/>
                <a:gd name="T9" fmla="*/ 75729 h 336"/>
                <a:gd name="T10" fmla="*/ 0 w 48"/>
                <a:gd name="T11" fmla="*/ 88303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336"/>
                <a:gd name="T20" fmla="*/ 48 w 48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336">
                  <a:moveTo>
                    <a:pt x="48" y="0"/>
                  </a:moveTo>
                  <a:cubicBezTo>
                    <a:pt x="24" y="36"/>
                    <a:pt x="0" y="72"/>
                    <a:pt x="0" y="96"/>
                  </a:cubicBezTo>
                  <a:cubicBezTo>
                    <a:pt x="0" y="120"/>
                    <a:pt x="48" y="120"/>
                    <a:pt x="48" y="144"/>
                  </a:cubicBezTo>
                  <a:cubicBezTo>
                    <a:pt x="48" y="168"/>
                    <a:pt x="0" y="216"/>
                    <a:pt x="0" y="240"/>
                  </a:cubicBezTo>
                  <a:cubicBezTo>
                    <a:pt x="0" y="264"/>
                    <a:pt x="48" y="272"/>
                    <a:pt x="48" y="288"/>
                  </a:cubicBezTo>
                  <a:cubicBezTo>
                    <a:pt x="48" y="304"/>
                    <a:pt x="8" y="328"/>
                    <a:pt x="0" y="3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Freeform 26"/>
            <p:cNvSpPr>
              <a:spLocks/>
            </p:cNvSpPr>
            <p:nvPr/>
          </p:nvSpPr>
          <p:spPr bwMode="auto">
            <a:xfrm>
              <a:off x="1392" y="1104"/>
              <a:ext cx="336" cy="624"/>
            </a:xfrm>
            <a:custGeom>
              <a:avLst/>
              <a:gdLst>
                <a:gd name="T0" fmla="*/ 1936971288 w 48"/>
                <a:gd name="T1" fmla="*/ 0 h 336"/>
                <a:gd name="T2" fmla="*/ 0 w 48"/>
                <a:gd name="T3" fmla="*/ 25229 h 336"/>
                <a:gd name="T4" fmla="*/ 1936971288 w 48"/>
                <a:gd name="T5" fmla="*/ 37776 h 336"/>
                <a:gd name="T6" fmla="*/ 0 w 48"/>
                <a:gd name="T7" fmla="*/ 63093 h 336"/>
                <a:gd name="T8" fmla="*/ 1936971288 w 48"/>
                <a:gd name="T9" fmla="*/ 75729 h 336"/>
                <a:gd name="T10" fmla="*/ 0 w 48"/>
                <a:gd name="T11" fmla="*/ 88303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336"/>
                <a:gd name="T20" fmla="*/ 48 w 48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336">
                  <a:moveTo>
                    <a:pt x="48" y="0"/>
                  </a:moveTo>
                  <a:cubicBezTo>
                    <a:pt x="24" y="36"/>
                    <a:pt x="0" y="72"/>
                    <a:pt x="0" y="96"/>
                  </a:cubicBezTo>
                  <a:cubicBezTo>
                    <a:pt x="0" y="120"/>
                    <a:pt x="48" y="120"/>
                    <a:pt x="48" y="144"/>
                  </a:cubicBezTo>
                  <a:cubicBezTo>
                    <a:pt x="48" y="168"/>
                    <a:pt x="0" y="216"/>
                    <a:pt x="0" y="240"/>
                  </a:cubicBezTo>
                  <a:cubicBezTo>
                    <a:pt x="0" y="264"/>
                    <a:pt x="48" y="272"/>
                    <a:pt x="48" y="288"/>
                  </a:cubicBezTo>
                  <a:cubicBezTo>
                    <a:pt x="48" y="304"/>
                    <a:pt x="8" y="328"/>
                    <a:pt x="0" y="3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Freeform 27"/>
            <p:cNvSpPr>
              <a:spLocks/>
            </p:cNvSpPr>
            <p:nvPr/>
          </p:nvSpPr>
          <p:spPr bwMode="auto">
            <a:xfrm>
              <a:off x="1296" y="2112"/>
              <a:ext cx="336" cy="624"/>
            </a:xfrm>
            <a:custGeom>
              <a:avLst/>
              <a:gdLst>
                <a:gd name="T0" fmla="*/ 1936971288 w 48"/>
                <a:gd name="T1" fmla="*/ 0 h 336"/>
                <a:gd name="T2" fmla="*/ 0 w 48"/>
                <a:gd name="T3" fmla="*/ 25229 h 336"/>
                <a:gd name="T4" fmla="*/ 1936971288 w 48"/>
                <a:gd name="T5" fmla="*/ 37776 h 336"/>
                <a:gd name="T6" fmla="*/ 0 w 48"/>
                <a:gd name="T7" fmla="*/ 63093 h 336"/>
                <a:gd name="T8" fmla="*/ 1936971288 w 48"/>
                <a:gd name="T9" fmla="*/ 75729 h 336"/>
                <a:gd name="T10" fmla="*/ 0 w 48"/>
                <a:gd name="T11" fmla="*/ 88303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336"/>
                <a:gd name="T20" fmla="*/ 48 w 48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336">
                  <a:moveTo>
                    <a:pt x="48" y="0"/>
                  </a:moveTo>
                  <a:cubicBezTo>
                    <a:pt x="24" y="36"/>
                    <a:pt x="0" y="72"/>
                    <a:pt x="0" y="96"/>
                  </a:cubicBezTo>
                  <a:cubicBezTo>
                    <a:pt x="0" y="120"/>
                    <a:pt x="48" y="120"/>
                    <a:pt x="48" y="144"/>
                  </a:cubicBezTo>
                  <a:cubicBezTo>
                    <a:pt x="48" y="168"/>
                    <a:pt x="0" y="216"/>
                    <a:pt x="0" y="240"/>
                  </a:cubicBezTo>
                  <a:cubicBezTo>
                    <a:pt x="0" y="264"/>
                    <a:pt x="48" y="272"/>
                    <a:pt x="48" y="288"/>
                  </a:cubicBezTo>
                  <a:cubicBezTo>
                    <a:pt x="48" y="304"/>
                    <a:pt x="8" y="328"/>
                    <a:pt x="0" y="3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792" y="2208"/>
              <a:ext cx="336" cy="624"/>
            </a:xfrm>
            <a:custGeom>
              <a:avLst/>
              <a:gdLst>
                <a:gd name="T0" fmla="*/ 1936971288 w 48"/>
                <a:gd name="T1" fmla="*/ 0 h 336"/>
                <a:gd name="T2" fmla="*/ 0 w 48"/>
                <a:gd name="T3" fmla="*/ 25229 h 336"/>
                <a:gd name="T4" fmla="*/ 1936971288 w 48"/>
                <a:gd name="T5" fmla="*/ 37776 h 336"/>
                <a:gd name="T6" fmla="*/ 0 w 48"/>
                <a:gd name="T7" fmla="*/ 63093 h 336"/>
                <a:gd name="T8" fmla="*/ 1936971288 w 48"/>
                <a:gd name="T9" fmla="*/ 75729 h 336"/>
                <a:gd name="T10" fmla="*/ 0 w 48"/>
                <a:gd name="T11" fmla="*/ 88303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336"/>
                <a:gd name="T20" fmla="*/ 48 w 48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336">
                  <a:moveTo>
                    <a:pt x="48" y="0"/>
                  </a:moveTo>
                  <a:cubicBezTo>
                    <a:pt x="24" y="36"/>
                    <a:pt x="0" y="72"/>
                    <a:pt x="0" y="96"/>
                  </a:cubicBezTo>
                  <a:cubicBezTo>
                    <a:pt x="0" y="120"/>
                    <a:pt x="48" y="120"/>
                    <a:pt x="48" y="144"/>
                  </a:cubicBezTo>
                  <a:cubicBezTo>
                    <a:pt x="48" y="168"/>
                    <a:pt x="0" y="216"/>
                    <a:pt x="0" y="240"/>
                  </a:cubicBezTo>
                  <a:cubicBezTo>
                    <a:pt x="0" y="264"/>
                    <a:pt x="48" y="272"/>
                    <a:pt x="48" y="288"/>
                  </a:cubicBezTo>
                  <a:cubicBezTo>
                    <a:pt x="48" y="304"/>
                    <a:pt x="8" y="328"/>
                    <a:pt x="0" y="3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3696" y="1200"/>
              <a:ext cx="336" cy="624"/>
            </a:xfrm>
            <a:custGeom>
              <a:avLst/>
              <a:gdLst>
                <a:gd name="T0" fmla="*/ 1936971288 w 48"/>
                <a:gd name="T1" fmla="*/ 0 h 336"/>
                <a:gd name="T2" fmla="*/ 0 w 48"/>
                <a:gd name="T3" fmla="*/ 25229 h 336"/>
                <a:gd name="T4" fmla="*/ 1936971288 w 48"/>
                <a:gd name="T5" fmla="*/ 37776 h 336"/>
                <a:gd name="T6" fmla="*/ 0 w 48"/>
                <a:gd name="T7" fmla="*/ 63093 h 336"/>
                <a:gd name="T8" fmla="*/ 1936971288 w 48"/>
                <a:gd name="T9" fmla="*/ 75729 h 336"/>
                <a:gd name="T10" fmla="*/ 0 w 48"/>
                <a:gd name="T11" fmla="*/ 88303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336"/>
                <a:gd name="T20" fmla="*/ 48 w 48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336">
                  <a:moveTo>
                    <a:pt x="48" y="0"/>
                  </a:moveTo>
                  <a:cubicBezTo>
                    <a:pt x="24" y="36"/>
                    <a:pt x="0" y="72"/>
                    <a:pt x="0" y="96"/>
                  </a:cubicBezTo>
                  <a:cubicBezTo>
                    <a:pt x="0" y="120"/>
                    <a:pt x="48" y="120"/>
                    <a:pt x="48" y="144"/>
                  </a:cubicBezTo>
                  <a:cubicBezTo>
                    <a:pt x="48" y="168"/>
                    <a:pt x="0" y="216"/>
                    <a:pt x="0" y="240"/>
                  </a:cubicBezTo>
                  <a:cubicBezTo>
                    <a:pt x="0" y="264"/>
                    <a:pt x="48" y="272"/>
                    <a:pt x="48" y="288"/>
                  </a:cubicBezTo>
                  <a:cubicBezTo>
                    <a:pt x="48" y="304"/>
                    <a:pt x="8" y="328"/>
                    <a:pt x="0" y="3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480" y="2016"/>
              <a:ext cx="336" cy="624"/>
            </a:xfrm>
            <a:custGeom>
              <a:avLst/>
              <a:gdLst>
                <a:gd name="T0" fmla="*/ 1936971288 w 48"/>
                <a:gd name="T1" fmla="*/ 0 h 336"/>
                <a:gd name="T2" fmla="*/ 0 w 48"/>
                <a:gd name="T3" fmla="*/ 25229 h 336"/>
                <a:gd name="T4" fmla="*/ 1936971288 w 48"/>
                <a:gd name="T5" fmla="*/ 37776 h 336"/>
                <a:gd name="T6" fmla="*/ 0 w 48"/>
                <a:gd name="T7" fmla="*/ 63093 h 336"/>
                <a:gd name="T8" fmla="*/ 1936971288 w 48"/>
                <a:gd name="T9" fmla="*/ 75729 h 336"/>
                <a:gd name="T10" fmla="*/ 0 w 48"/>
                <a:gd name="T11" fmla="*/ 88303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336"/>
                <a:gd name="T20" fmla="*/ 48 w 48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336">
                  <a:moveTo>
                    <a:pt x="48" y="0"/>
                  </a:moveTo>
                  <a:cubicBezTo>
                    <a:pt x="24" y="36"/>
                    <a:pt x="0" y="72"/>
                    <a:pt x="0" y="96"/>
                  </a:cubicBezTo>
                  <a:cubicBezTo>
                    <a:pt x="0" y="120"/>
                    <a:pt x="48" y="120"/>
                    <a:pt x="48" y="144"/>
                  </a:cubicBezTo>
                  <a:cubicBezTo>
                    <a:pt x="48" y="168"/>
                    <a:pt x="0" y="216"/>
                    <a:pt x="0" y="240"/>
                  </a:cubicBezTo>
                  <a:cubicBezTo>
                    <a:pt x="0" y="264"/>
                    <a:pt x="48" y="272"/>
                    <a:pt x="48" y="288"/>
                  </a:cubicBezTo>
                  <a:cubicBezTo>
                    <a:pt x="48" y="304"/>
                    <a:pt x="8" y="328"/>
                    <a:pt x="0" y="3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097088" y="4319588"/>
            <a:ext cx="976312" cy="1165225"/>
          </a:xfrm>
          <a:prstGeom prst="rect">
            <a:avLst/>
          </a:prstGeom>
          <a:solidFill>
            <a:srgbClr val="CCFFFF">
              <a:alpha val="67058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Virtual Processors (user-level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+mn-lt"/>
              </a:rPr>
              <a:t>migratable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 threads)</a:t>
            </a: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Benefits of the Charm model: outline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Number of virtual processors can be independently controlled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Separate VPs for different modules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Message driven execution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Adaptive overlap of communication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Predictability :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Automatic out-of-core</a:t>
            </a:r>
          </a:p>
          <a:p>
            <a:pPr lvl="2">
              <a:lnSpc>
                <a:spcPct val="80000"/>
              </a:lnSpc>
            </a:pPr>
            <a:r>
              <a:rPr lang="en-US" sz="2000" dirty="0" err="1" smtClean="0"/>
              <a:t>Prefetch</a:t>
            </a:r>
            <a:r>
              <a:rPr lang="en-US" sz="2000" dirty="0" smtClean="0"/>
              <a:t> to </a:t>
            </a:r>
            <a:r>
              <a:rPr lang="en-US" sz="2000" i="1" dirty="0" smtClean="0"/>
              <a:t>local stores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Asynchronous reductions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Dynamic mapping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Heterogeneous clusters: Vacate, adjust to speed, share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Automatic </a:t>
            </a:r>
            <a:r>
              <a:rPr lang="en-US" sz="2000" dirty="0" err="1" smtClean="0"/>
              <a:t>checkpointing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Change set of processors used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Automatic dynamic load balancing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Communication optimization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Fault Tolerance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CB69C5B-4A57-4181-B53C-8910CC35C510}" type="datetime1">
              <a:rPr lang="en-US" smtClean="0"/>
              <a:pPr/>
              <a:t>11/30/09</a:t>
            </a:fld>
            <a:endParaRPr lang="en-US" smtClean="0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E0D41E-A85B-4DAA-9072-CFBFFE148D6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Charm ++ AM Tutorial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mtutorial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charmtutorialtheme</Template>
  <TotalTime>31841</TotalTime>
  <Words>1383</Words>
  <Application>Microsoft Macintosh PowerPoint</Application>
  <PresentationFormat>On-screen Show (4:3)</PresentationFormat>
  <Paragraphs>250</Paragraphs>
  <Slides>20</Slides>
  <Notes>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charmtutorialtheme</vt:lpstr>
      <vt:lpstr>Worksheet</vt:lpstr>
      <vt:lpstr>Programming with Charm++</vt:lpstr>
      <vt:lpstr>Motivation, Concepts and Benefits</vt:lpstr>
      <vt:lpstr>Summarizing the State of Art</vt:lpstr>
      <vt:lpstr>Guiding Principles Behind Charm++</vt:lpstr>
      <vt:lpstr>Charm ++ and CSE Applications </vt:lpstr>
      <vt:lpstr>Object based over-decomposition</vt:lpstr>
      <vt:lpstr>Object-based over-decomposition: Charm++</vt:lpstr>
      <vt:lpstr>Object-based over-decomposition: AMPI</vt:lpstr>
      <vt:lpstr>Benefits of the Charm model: outline</vt:lpstr>
      <vt:lpstr>Parallel Decomposition and Processors</vt:lpstr>
      <vt:lpstr>Decomposition independent of numCores</vt:lpstr>
      <vt:lpstr>Slide 12</vt:lpstr>
      <vt:lpstr>Slide 13</vt:lpstr>
      <vt:lpstr>Slide 14</vt:lpstr>
      <vt:lpstr>Parallelization using Charm++ </vt:lpstr>
      <vt:lpstr>Performance of NAMD </vt:lpstr>
      <vt:lpstr>Message-driven execution</vt:lpstr>
      <vt:lpstr>Automatic Dynamic Load Balancing</vt:lpstr>
      <vt:lpstr>Fault Tolerance</vt:lpstr>
      <vt:lpstr>How to tune performance for a future machine?</vt:lpstr>
    </vt:vector>
  </TitlesOfParts>
  <Company>uiuc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Jonathan Lifflander</cp:lastModifiedBy>
  <cp:revision>194</cp:revision>
  <dcterms:created xsi:type="dcterms:W3CDTF">2009-11-30T06:36:57Z</dcterms:created>
  <dcterms:modified xsi:type="dcterms:W3CDTF">2009-11-30T06:42:48Z</dcterms:modified>
</cp:coreProperties>
</file>