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93" r:id="rId2"/>
    <p:sldId id="292" r:id="rId3"/>
    <p:sldId id="298" r:id="rId4"/>
    <p:sldId id="299" r:id="rId5"/>
    <p:sldId id="295" r:id="rId6"/>
    <p:sldId id="305" r:id="rId7"/>
    <p:sldId id="300" r:id="rId8"/>
    <p:sldId id="301" r:id="rId9"/>
    <p:sldId id="302" r:id="rId10"/>
    <p:sldId id="303" r:id="rId11"/>
    <p:sldId id="304" r:id="rId12"/>
    <p:sldId id="296" r:id="rId13"/>
    <p:sldId id="297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3" r:id="rId28"/>
    <p:sldId id="270" r:id="rId29"/>
    <p:sldId id="271" r:id="rId30"/>
    <p:sldId id="27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0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8-23T18:11:21.495" idx="2">
    <p:pos x="10" y="10"/>
    <p:text>Make 1 stand out like in pdf!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August 24,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CCEBA98F-560C-4997-81C4-81D4D9187EAB}" type="datetime2">
              <a:rPr lang="en-US" smtClean="0"/>
              <a:pPr/>
              <a:t>Sunday, August 24,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August 24,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AEBA436-8F4F-4C44-8F1F-851EC5357BA3}" type="datetime2">
              <a:rPr lang="en-US" smtClean="0"/>
              <a:pPr/>
              <a:t>Sunday, August 24,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Programming with Parallel </a:t>
            </a:r>
            <a:r>
              <a:rPr lang="en-US" sz="3200" dirty="0" err="1" smtClean="0"/>
              <a:t>Migratable</a:t>
            </a:r>
            <a:r>
              <a:rPr lang="en-US" sz="3200" dirty="0" smtClean="0"/>
              <a:t> Objects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Sanjay </a:t>
            </a:r>
            <a:r>
              <a:rPr lang="en-US" dirty="0" err="1" smtClean="0"/>
              <a:t>Kalé</a:t>
            </a:r>
            <a:r>
              <a:rPr lang="en-US" dirty="0" smtClean="0"/>
              <a:t> and PPL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51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0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40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66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Chares</a:t>
            </a:r>
            <a:r>
              <a:rPr lang="en-US" dirty="0" smtClean="0"/>
              <a:t> are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0" dirty="0">
                <a:latin typeface="Times New Roman"/>
                <a:cs typeface="Times New Roman"/>
              </a:rPr>
              <a:t>y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w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descri</a:t>
            </a:r>
            <a:r>
              <a:rPr lang="en-US" sz="2800" spc="25" dirty="0">
                <a:latin typeface="Times New Roman"/>
                <a:cs typeface="Times New Roman"/>
              </a:rPr>
              <a:t>b</a:t>
            </a:r>
            <a:r>
              <a:rPr lang="en-US" sz="2800" dirty="0">
                <a:latin typeface="Times New Roman"/>
                <a:cs typeface="Times New Roman"/>
              </a:rPr>
              <a:t>ed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Ch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14" dirty="0">
                <a:latin typeface="Times New Roman"/>
                <a:cs typeface="Times New Roman"/>
              </a:rPr>
              <a:t>rm++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so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30" dirty="0">
                <a:latin typeface="Times New Roman"/>
                <a:cs typeface="Times New Roman"/>
              </a:rPr>
              <a:t>a</a:t>
            </a:r>
            <a:r>
              <a:rPr lang="en-US" sz="2800" spc="15" dirty="0">
                <a:latin typeface="Times New Roman"/>
                <a:cs typeface="Times New Roman"/>
              </a:rPr>
              <a:t>r,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is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reactive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enti</a:t>
            </a: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lang="en-US" sz="2800" spc="-30" dirty="0">
                <a:latin typeface="Times New Roman"/>
                <a:cs typeface="Times New Roman"/>
              </a:rPr>
              <a:t>y: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5" dirty="0" smtClean="0">
                <a:latin typeface="Times New Roman"/>
                <a:cs typeface="Times New Roman"/>
              </a:rPr>
              <a:t>cation,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this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action,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45" dirty="0" smtClean="0">
                <a:latin typeface="Times New Roman"/>
                <a:cs typeface="Times New Roman"/>
              </a:rPr>
              <a:t>If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gets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meth</a:t>
            </a:r>
            <a:r>
              <a:rPr lang="en-US" sz="2000" spc="4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d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inv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spc="10" dirty="0" smtClean="0">
                <a:latin typeface="Times New Roman"/>
                <a:cs typeface="Times New Roman"/>
              </a:rPr>
              <a:t>cation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t</a:t>
            </a:r>
            <a:r>
              <a:rPr lang="en-US" sz="2000" spc="55" dirty="0" smtClean="0">
                <a:latin typeface="Times New Roman"/>
                <a:cs typeface="Times New Roman"/>
              </a:rPr>
              <a:t>h</a:t>
            </a:r>
            <a:r>
              <a:rPr lang="en-US"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spc="10" dirty="0" smtClean="0">
                <a:latin typeface="Times New Roman"/>
                <a:cs typeface="Times New Roman"/>
              </a:rPr>
              <a:t>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action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what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spc="3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do?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In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t</a:t>
            </a:r>
            <a:r>
              <a:rPr lang="en-US" sz="2000" spc="-15" dirty="0" smtClean="0">
                <a:latin typeface="Times New Roman"/>
                <a:cs typeface="Times New Roman"/>
              </a:rPr>
              <a:t>ypical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p</a:t>
            </a:r>
            <a:r>
              <a:rPr lang="en-US" sz="2000" spc="5" dirty="0" smtClean="0">
                <a:latin typeface="Times New Roman"/>
                <a:cs typeface="Times New Roman"/>
              </a:rPr>
              <a:t>rograms,</a:t>
            </a:r>
            <a:r>
              <a:rPr lang="en-US" sz="2000" spc="85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err="1" smtClean="0">
                <a:latin typeface="Times New Roman"/>
                <a:cs typeface="Times New Roman"/>
              </a:rPr>
              <a:t>ch</a:t>
            </a:r>
            <a:r>
              <a:rPr lang="en-US" sz="2000" spc="-20" dirty="0" err="1" smtClean="0">
                <a:latin typeface="Times New Roman"/>
                <a:cs typeface="Times New Roman"/>
              </a:rPr>
              <a:t>a</a:t>
            </a:r>
            <a:r>
              <a:rPr lang="en-US" sz="2000" spc="-5" dirty="0" err="1" smtClean="0">
                <a:latin typeface="Times New Roman"/>
                <a:cs typeface="Times New Roman"/>
              </a:rPr>
              <a:t>res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have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30" dirty="0" smtClean="0">
                <a:latin typeface="Times New Roman"/>
                <a:cs typeface="Times New Roman"/>
              </a:rPr>
              <a:t>a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i="1" spc="-15" dirty="0" smtClean="0">
                <a:latin typeface="Times New Roman"/>
                <a:cs typeface="Times New Roman"/>
              </a:rPr>
              <a:t>life-cycle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-20" dirty="0" smtClean="0">
                <a:latin typeface="Times New Roman"/>
                <a:cs typeface="Times New Roman"/>
              </a:rPr>
              <a:t>H</a:t>
            </a:r>
            <a:r>
              <a:rPr lang="en-US" sz="2800" spc="-50" dirty="0" smtClean="0">
                <a:latin typeface="Times New Roman"/>
                <a:cs typeface="Times New Roman"/>
              </a:rPr>
              <a:t>o</a:t>
            </a:r>
            <a:r>
              <a:rPr lang="en-US" sz="2800" spc="-60" dirty="0" smtClean="0">
                <a:latin typeface="Times New Roman"/>
                <a:cs typeface="Times New Roman"/>
              </a:rPr>
              <a:t>w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35" dirty="0" smtClean="0">
                <a:latin typeface="Times New Roman"/>
                <a:cs typeface="Times New Roman"/>
              </a:rPr>
              <a:t>to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ex</a:t>
            </a:r>
            <a:r>
              <a:rPr lang="en-US" sz="2800" spc="-50" dirty="0" smtClean="0">
                <a:latin typeface="Times New Roman"/>
                <a:cs typeface="Times New Roman"/>
              </a:rPr>
              <a:t>p</a:t>
            </a:r>
            <a:r>
              <a:rPr lang="en-US" sz="2800" spc="-10" dirty="0" smtClean="0">
                <a:latin typeface="Times New Roman"/>
                <a:cs typeface="Times New Roman"/>
              </a:rPr>
              <a:t>ress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the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life-cycle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5" dirty="0" smtClean="0">
                <a:latin typeface="Times New Roman"/>
                <a:cs typeface="Times New Roman"/>
              </a:rPr>
              <a:t>of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30" dirty="0" smtClean="0">
                <a:latin typeface="Times New Roman"/>
                <a:cs typeface="Times New Roman"/>
              </a:rPr>
              <a:t>a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5" dirty="0" err="1" smtClean="0">
                <a:latin typeface="Times New Roman"/>
                <a:cs typeface="Times New Roman"/>
              </a:rPr>
              <a:t>ch</a:t>
            </a:r>
            <a:r>
              <a:rPr lang="en-US" sz="2800" spc="-20" dirty="0" err="1" smtClean="0">
                <a:latin typeface="Times New Roman"/>
                <a:cs typeface="Times New Roman"/>
              </a:rPr>
              <a:t>a</a:t>
            </a:r>
            <a:r>
              <a:rPr lang="en-US" sz="2800" dirty="0" err="1" smtClean="0">
                <a:latin typeface="Times New Roman"/>
                <a:cs typeface="Times New Roman"/>
              </a:rPr>
              <a:t>re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20" dirty="0" smtClean="0">
                <a:latin typeface="Times New Roman"/>
                <a:cs typeface="Times New Roman"/>
              </a:rPr>
              <a:t>in</a:t>
            </a:r>
            <a:r>
              <a:rPr lang="en-US" sz="2800" spc="9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c</a:t>
            </a:r>
            <a:r>
              <a:rPr lang="en-US" sz="2800" spc="20" dirty="0" smtClean="0">
                <a:latin typeface="Times New Roman"/>
                <a:cs typeface="Times New Roman"/>
              </a:rPr>
              <a:t>o</a:t>
            </a:r>
            <a:r>
              <a:rPr lang="en-US" sz="2800" spc="10" dirty="0" smtClean="0">
                <a:latin typeface="Times New Roman"/>
                <a:cs typeface="Times New Roman"/>
              </a:rPr>
              <a:t>de?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15" dirty="0" smtClean="0">
                <a:latin typeface="Times New Roman"/>
                <a:cs typeface="Times New Roman"/>
              </a:rPr>
              <a:t>Only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exists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9398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5" dirty="0" smtClean="0">
                <a:latin typeface="Times New Roman"/>
                <a:cs typeface="Times New Roman"/>
              </a:rPr>
              <a:t>i.e. </a:t>
            </a:r>
            <a:r>
              <a:rPr lang="en-US" sz="1800" spc="-4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some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ch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5" dirty="0" smtClean="0">
                <a:latin typeface="Times New Roman"/>
                <a:cs typeface="Times New Roman"/>
              </a:rPr>
              <a:t>rs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m</a:t>
            </a:r>
            <a:r>
              <a:rPr lang="en-US" sz="1800" spc="-5" dirty="0" smtClean="0">
                <a:latin typeface="Times New Roman"/>
                <a:cs typeface="Times New Roman"/>
              </a:rPr>
              <a:t>a</a:t>
            </a:r>
            <a:r>
              <a:rPr lang="en-US" sz="1800" spc="-30" dirty="0" smtClean="0">
                <a:latin typeface="Times New Roman"/>
                <a:cs typeface="Times New Roman"/>
              </a:rPr>
              <a:t>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45" dirty="0" smtClean="0">
                <a:latin typeface="Times New Roman"/>
                <a:cs typeface="Times New Roman"/>
              </a:rPr>
              <a:t>b</a:t>
            </a:r>
            <a:r>
              <a:rPr lang="en-US" sz="1800" spc="5" dirty="0" smtClean="0">
                <a:latin typeface="Times New Roman"/>
                <a:cs typeface="Times New Roman"/>
              </a:rPr>
              <a:t>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truly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reactive,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rogrammer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30" dirty="0" smtClean="0">
                <a:latin typeface="Times New Roman"/>
                <a:cs typeface="Times New Roman"/>
              </a:rPr>
              <a:t>o</a:t>
            </a:r>
            <a:r>
              <a:rPr lang="en-US" sz="1800" dirty="0" smtClean="0">
                <a:latin typeface="Times New Roman"/>
                <a:cs typeface="Times New Roman"/>
              </a:rPr>
              <a:t>es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not</a:t>
            </a:r>
            <a:r>
              <a:rPr lang="en-US" sz="1800" spc="20" dirty="0" smtClean="0">
                <a:latin typeface="Times New Roman"/>
                <a:cs typeface="Times New Roman"/>
              </a:rPr>
              <a:t> </a:t>
            </a:r>
            <a:r>
              <a:rPr lang="en-US" sz="1800" spc="5" dirty="0" smtClean="0">
                <a:latin typeface="Times New Roman"/>
                <a:cs typeface="Times New Roman"/>
              </a:rPr>
              <a:t>kn</a:t>
            </a:r>
            <a:r>
              <a:rPr lang="en-US" sz="1800" spc="-20" dirty="0" smtClean="0">
                <a:latin typeface="Times New Roman"/>
                <a:cs typeface="Times New Roman"/>
              </a:rPr>
              <a:t>o</a:t>
            </a:r>
            <a:r>
              <a:rPr lang="en-US" sz="1800" spc="-30" dirty="0" smtClean="0">
                <a:latin typeface="Times New Roman"/>
                <a:cs typeface="Times New Roman"/>
              </a:rPr>
              <a:t>w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35" dirty="0" smtClean="0">
                <a:latin typeface="Times New Roman"/>
                <a:cs typeface="Times New Roman"/>
              </a:rPr>
              <a:t>the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life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cycle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 smtClean="0">
                <a:latin typeface="Times New Roman"/>
                <a:cs typeface="Times New Roman"/>
              </a:rPr>
              <a:t>But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when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15" dirty="0" smtClean="0">
                <a:latin typeface="Times New Roman"/>
                <a:cs typeface="Times New Roman"/>
              </a:rPr>
              <a:t>it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exists,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its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f</a:t>
            </a:r>
            <a:r>
              <a:rPr lang="en-US" sz="2000" spc="-50" dirty="0" smtClean="0">
                <a:latin typeface="Times New Roman"/>
                <a:cs typeface="Times New Roman"/>
              </a:rPr>
              <a:t>o</a:t>
            </a:r>
            <a:r>
              <a:rPr lang="en-US" sz="2000" spc="5" dirty="0" smtClean="0">
                <a:latin typeface="Times New Roman"/>
                <a:cs typeface="Times New Roman"/>
              </a:rPr>
              <a:t>rm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566420" marR="1270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15" dirty="0" smtClean="0">
                <a:latin typeface="Times New Roman"/>
                <a:cs typeface="Times New Roman"/>
              </a:rPr>
              <a:t>e</a:t>
            </a:r>
            <a:r>
              <a:rPr lang="en-US" sz="1800" spc="40" dirty="0" smtClean="0">
                <a:latin typeface="Times New Roman"/>
                <a:cs typeface="Times New Roman"/>
              </a:rPr>
              <a:t>p</a:t>
            </a:r>
            <a:r>
              <a:rPr lang="en-US" sz="1800" spc="15" dirty="0" smtClean="0">
                <a:latin typeface="Times New Roman"/>
                <a:cs typeface="Times New Roman"/>
              </a:rPr>
              <a:t>end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on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remote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meth</a:t>
            </a:r>
            <a:r>
              <a:rPr lang="en-US" sz="1800" spc="5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inv</a:t>
            </a:r>
            <a:r>
              <a:rPr lang="en-US" sz="1800" spc="15" dirty="0" smtClean="0">
                <a:latin typeface="Times New Roman"/>
                <a:cs typeface="Times New Roman"/>
              </a:rPr>
              <a:t>o</a:t>
            </a:r>
            <a:r>
              <a:rPr lang="en-US" sz="1800" spc="20" dirty="0" smtClean="0">
                <a:latin typeface="Times New Roman"/>
                <a:cs typeface="Times New Roman"/>
              </a:rPr>
              <a:t>cations,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30" dirty="0" smtClean="0">
                <a:latin typeface="Times New Roman"/>
                <a:cs typeface="Times New Roman"/>
              </a:rPr>
              <a:t>and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0" dirty="0" smtClean="0">
                <a:latin typeface="Times New Roman"/>
                <a:cs typeface="Times New Roman"/>
              </a:rPr>
              <a:t>completion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of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5" dirty="0" smtClean="0">
                <a:latin typeface="Times New Roman"/>
                <a:cs typeface="Times New Roman"/>
              </a:rPr>
              <a:t>other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10" dirty="0" smtClean="0">
                <a:latin typeface="Times New Roman"/>
                <a:cs typeface="Times New Roman"/>
              </a:rPr>
              <a:t>l</a:t>
            </a:r>
            <a:r>
              <a:rPr lang="en-US" sz="1800" spc="10" dirty="0" smtClean="0">
                <a:latin typeface="Times New Roman"/>
                <a:cs typeface="Times New Roman"/>
              </a:rPr>
              <a:t>o</a:t>
            </a:r>
            <a:r>
              <a:rPr lang="en-US" sz="1800" spc="5" dirty="0" smtClean="0">
                <a:latin typeface="Times New Roman"/>
                <a:cs typeface="Times New Roman"/>
              </a:rPr>
              <a:t>cal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computations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566420" indent="-144145">
              <a:spcBef>
                <a:spcPts val="0"/>
              </a:spcBef>
              <a:buSzPct val="66666"/>
              <a:buFont typeface="Times New Roman"/>
              <a:buChar char="*"/>
              <a:tabLst>
                <a:tab pos="566420" algn="l"/>
              </a:tabLst>
            </a:pPr>
            <a:r>
              <a:rPr lang="en-US" sz="1800" spc="-40" dirty="0" smtClean="0">
                <a:latin typeface="Times New Roman"/>
                <a:cs typeface="Times New Roman"/>
              </a:rPr>
              <a:t>A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D</a:t>
            </a:r>
            <a:r>
              <a:rPr lang="en-US" sz="1800" spc="-65" dirty="0" smtClean="0">
                <a:latin typeface="Times New Roman"/>
                <a:cs typeface="Times New Roman"/>
              </a:rPr>
              <a:t>A</a:t>
            </a:r>
            <a:r>
              <a:rPr lang="en-US" sz="1800" spc="-40" dirty="0" smtClean="0">
                <a:latin typeface="Times New Roman"/>
                <a:cs typeface="Times New Roman"/>
              </a:rPr>
              <a:t>G</a:t>
            </a:r>
            <a:r>
              <a:rPr lang="en-US" sz="1800" spc="80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(Directed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Acyclic</a:t>
            </a:r>
            <a:r>
              <a:rPr lang="en-US" sz="1800" spc="85" dirty="0" smtClean="0">
                <a:latin typeface="Times New Roman"/>
                <a:cs typeface="Times New Roman"/>
              </a:rPr>
              <a:t> </a:t>
            </a:r>
            <a:r>
              <a:rPr lang="en-US" sz="1800" spc="15" dirty="0" smtClean="0">
                <a:latin typeface="Times New Roman"/>
                <a:cs typeface="Times New Roman"/>
              </a:rPr>
              <a:t>Graph)!</a:t>
            </a:r>
            <a:endParaRPr lang="en-US" sz="1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51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39"/>
            <a:ext cx="8229600" cy="4214927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fib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604267"/>
          </a:xfrm>
        </p:spPr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235"/>
            <a:ext cx="8229600" cy="5585837"/>
          </a:xfrm>
          <a:solidFill>
            <a:srgbClr val="CCD1D9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smtClean="0"/>
              <a:t>Main : </a:t>
            </a:r>
            <a:r>
              <a:rPr lang="en-US" sz="1600" b="1" dirty="0" smtClean="0"/>
              <a:t>public </a:t>
            </a:r>
            <a:r>
              <a:rPr lang="en-US" sz="1600" dirty="0" err="1" smtClean="0"/>
              <a:t>CBase</a:t>
            </a:r>
            <a:r>
              <a:rPr lang="en-US" sz="1600" dirty="0" smtClean="0"/>
              <a:t>  Main {</a:t>
            </a:r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: Main(</a:t>
            </a:r>
            <a:r>
              <a:rPr lang="en-US" sz="1600" dirty="0" err="1"/>
              <a:t>CkArgMsg</a:t>
            </a:r>
            <a:r>
              <a:rPr lang="en-US" sz="1600" dirty="0"/>
              <a:t>∗  m) {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</a:t>
            </a:r>
            <a:r>
              <a:rPr lang="en-US" sz="1600" dirty="0" err="1"/>
              <a:t>atoi</a:t>
            </a:r>
            <a:r>
              <a:rPr lang="en-US" sz="1600" dirty="0"/>
              <a:t>(m−&gt;</a:t>
            </a:r>
            <a:r>
              <a:rPr lang="en-US" sz="1600" dirty="0" err="1"/>
              <a:t>argv</a:t>
            </a:r>
            <a:r>
              <a:rPr lang="en-US" sz="1600" dirty="0"/>
              <a:t>[1]), </a:t>
            </a:r>
            <a:r>
              <a:rPr lang="en-US" sz="1600" b="1" dirty="0"/>
              <a:t>true</a:t>
            </a:r>
            <a:r>
              <a:rPr lang="en-US" sz="1600" dirty="0"/>
              <a:t>, </a:t>
            </a:r>
            <a:r>
              <a:rPr lang="en-US" sz="1600" dirty="0" err="1"/>
              <a:t>CProxy</a:t>
            </a:r>
            <a:r>
              <a:rPr lang="en-US" sz="1600" dirty="0"/>
              <a:t>  Fib());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/>
              <a:t>Fib : </a:t>
            </a:r>
            <a:r>
              <a:rPr lang="en-US" sz="1600" b="1" dirty="0"/>
              <a:t>public </a:t>
            </a:r>
            <a:r>
              <a:rPr lang="en-US" sz="1600" dirty="0" err="1"/>
              <a:t>CBase</a:t>
            </a:r>
            <a:r>
              <a:rPr lang="en-US" sz="1600" dirty="0"/>
              <a:t>  Fib {</a:t>
            </a:r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: </a:t>
            </a:r>
            <a:r>
              <a:rPr lang="en-US" sz="1600" dirty="0" err="1"/>
              <a:t>CProxy</a:t>
            </a:r>
            <a:r>
              <a:rPr lang="en-US" sz="1600" dirty="0"/>
              <a:t>  Fib parent;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;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result, count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Fib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n, </a:t>
            </a:r>
            <a:r>
              <a:rPr lang="en-US" sz="1600" b="1" dirty="0" err="1"/>
              <a:t>bool</a:t>
            </a:r>
            <a:r>
              <a:rPr lang="en-US" sz="1600" b="1" dirty="0"/>
              <a:t> </a:t>
            </a:r>
            <a:r>
              <a:rPr lang="en-US" sz="1600" dirty="0" err="1"/>
              <a:t>isRoot</a:t>
            </a:r>
            <a:r>
              <a:rPr lang="en-US" sz="1600" dirty="0"/>
              <a:t>  , </a:t>
            </a:r>
            <a:r>
              <a:rPr lang="en-US" sz="1600" dirty="0" err="1"/>
              <a:t>CProxy</a:t>
            </a:r>
            <a:r>
              <a:rPr lang="en-US" sz="1600" dirty="0"/>
              <a:t>  Fib parent  )</a:t>
            </a:r>
          </a:p>
          <a:p>
            <a:pPr marL="0" indent="0">
              <a:buNone/>
            </a:pPr>
            <a:r>
              <a:rPr lang="en-US" sz="1600" dirty="0" smtClean="0"/>
              <a:t>        : </a:t>
            </a:r>
            <a:r>
              <a:rPr lang="en-US" sz="1600" dirty="0"/>
              <a:t>parent(parent  ), </a:t>
            </a:r>
            <a:r>
              <a:rPr lang="en-US" sz="1600" dirty="0" err="1"/>
              <a:t>isRoot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  ), result(0), count(2) {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(n &lt; 2) respond(n);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else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− 1,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CProxy</a:t>
            </a:r>
            <a:r>
              <a:rPr lang="en-US" sz="1600" dirty="0" smtClean="0"/>
              <a:t>  </a:t>
            </a:r>
            <a:r>
              <a:rPr lang="en-US" sz="1600" dirty="0"/>
              <a:t>Fib::</a:t>
            </a:r>
            <a:r>
              <a:rPr lang="en-US" sz="1600" dirty="0" err="1"/>
              <a:t>ckNew</a:t>
            </a:r>
            <a:r>
              <a:rPr lang="en-US" sz="1600" dirty="0"/>
              <a:t>(n − 2, </a:t>
            </a:r>
            <a:r>
              <a:rPr lang="en-US" sz="1600" b="1" dirty="0"/>
              <a:t>false</a:t>
            </a:r>
            <a:r>
              <a:rPr lang="en-US" sz="1600" dirty="0"/>
              <a:t>, </a:t>
            </a:r>
            <a:r>
              <a:rPr lang="en-US" sz="1600" dirty="0" err="1"/>
              <a:t>thisProxy</a:t>
            </a:r>
            <a:r>
              <a:rPr lang="en-US" sz="1600" dirty="0"/>
              <a:t>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b="1" dirty="0" smtClean="0"/>
              <a:t>void </a:t>
            </a:r>
            <a:r>
              <a:rPr lang="en-US" sz="1600" dirty="0"/>
              <a:t>respond(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result </a:t>
            </a:r>
            <a:r>
              <a:rPr lang="en-US" sz="1600" dirty="0"/>
              <a:t>+= </a:t>
            </a:r>
            <a:r>
              <a:rPr lang="en-US" sz="1600" dirty="0" err="1"/>
              <a:t>val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b="1" dirty="0" smtClean="0"/>
              <a:t>if </a:t>
            </a:r>
            <a:r>
              <a:rPr lang="en-US" sz="1600" dirty="0"/>
              <a:t>(−−count == 0 || n &lt; 2) {</a:t>
            </a:r>
          </a:p>
          <a:p>
            <a:pPr marL="0" indent="0">
              <a:buNone/>
            </a:pPr>
            <a:r>
              <a:rPr lang="en-US" sz="1600" dirty="0" smtClean="0"/>
              <a:t>            </a:t>
            </a:r>
            <a:r>
              <a:rPr lang="en-US" sz="1600" b="1" dirty="0" smtClean="0"/>
              <a:t>if </a:t>
            </a:r>
            <a:r>
              <a:rPr lang="en-US" sz="1600" dirty="0"/>
              <a:t>(</a:t>
            </a:r>
            <a:r>
              <a:rPr lang="en-US" sz="1600" dirty="0" err="1"/>
              <a:t>isRoot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CkPrintf</a:t>
            </a:r>
            <a:r>
              <a:rPr lang="en-US" sz="1600" dirty="0"/>
              <a:t>(”Fibonacci number is: %d\n”, 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dirty="0" err="1" smtClean="0"/>
              <a:t>CkExit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            } </a:t>
            </a:r>
            <a:r>
              <a:rPr lang="en-US" sz="1600" b="1" dirty="0"/>
              <a:t>else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           </a:t>
            </a:r>
            <a:r>
              <a:rPr lang="en-US" sz="1600" dirty="0" smtClean="0"/>
              <a:t>{ </a:t>
            </a:r>
            <a:r>
              <a:rPr lang="en-US" sz="1600" dirty="0" err="1"/>
              <a:t>parent.respond</a:t>
            </a:r>
            <a:r>
              <a:rPr lang="en-US" sz="1600" dirty="0"/>
              <a:t>(result);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r>
              <a:rPr lang="en-US" sz="1600" b="1" dirty="0" smtClean="0"/>
              <a:t>delete </a:t>
            </a:r>
            <a:r>
              <a:rPr lang="en-US" sz="1600" b="1" dirty="0"/>
              <a:t>this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   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marL="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Consider Fibonacci </a:t>
            </a:r>
            <a:r>
              <a:rPr lang="en-US" dirty="0" err="1" smtClean="0"/>
              <a:t>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4698"/>
            <a:ext cx="8229600" cy="2871795"/>
          </a:xfrm>
        </p:spPr>
        <p:txBody>
          <a:bodyPr>
            <a:normAutofit/>
          </a:bodyPr>
          <a:lstStyle/>
          <a:p>
            <a:pPr marL="12700" marR="176403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Fi</a:t>
            </a:r>
            <a:r>
              <a:rPr lang="en-US" sz="2800" spc="15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onacci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15" dirty="0" err="1">
                <a:latin typeface="Times New Roman"/>
                <a:cs typeface="Times New Roman"/>
              </a:rPr>
              <a:t>ch</a:t>
            </a:r>
            <a:r>
              <a:rPr lang="en-US" sz="2800" spc="-20" dirty="0" err="1">
                <a:latin typeface="Times New Roman"/>
                <a:cs typeface="Times New Roman"/>
              </a:rPr>
              <a:t>a</a:t>
            </a:r>
            <a:r>
              <a:rPr lang="en-US" sz="2800" dirty="0" err="1">
                <a:latin typeface="Times New Roman"/>
                <a:cs typeface="Times New Roman"/>
              </a:rPr>
              <a:t>re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gets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created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endParaRPr lang="en-US" sz="2800" spc="10" dirty="0" smtClean="0">
              <a:latin typeface="Times New Roman"/>
              <a:cs typeface="Times New Roman"/>
            </a:endParaRPr>
          </a:p>
          <a:p>
            <a:pPr marL="12700" marR="1764030">
              <a:spcBef>
                <a:spcPts val="0"/>
              </a:spcBef>
            </a:pPr>
            <a:r>
              <a:rPr lang="en-US" sz="2800" spc="-55" dirty="0" smtClean="0">
                <a:latin typeface="Times New Roman"/>
                <a:cs typeface="Times New Roman"/>
              </a:rPr>
              <a:t>If</a:t>
            </a:r>
            <a:r>
              <a:rPr lang="en-US" sz="2800" spc="85" dirty="0" smtClean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its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25" dirty="0">
                <a:latin typeface="Times New Roman"/>
                <a:cs typeface="Times New Roman"/>
              </a:rPr>
              <a:t>not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30" dirty="0">
                <a:latin typeface="Times New Roman"/>
                <a:cs typeface="Times New Roman"/>
              </a:rPr>
              <a:t>a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leaf,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10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fires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t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 err="1">
                <a:latin typeface="Times New Roman"/>
                <a:cs typeface="Times New Roman"/>
              </a:rPr>
              <a:t>ch</a:t>
            </a:r>
            <a:r>
              <a:rPr lang="en-US" sz="2000" spc="-20" dirty="0" err="1">
                <a:latin typeface="Times New Roman"/>
                <a:cs typeface="Times New Roman"/>
              </a:rPr>
              <a:t>a</a:t>
            </a:r>
            <a:r>
              <a:rPr lang="en-US" sz="2000" spc="-5" dirty="0" err="1">
                <a:latin typeface="Times New Roman"/>
                <a:cs typeface="Times New Roman"/>
              </a:rPr>
              <a:t>res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5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children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results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(</a:t>
            </a:r>
            <a:r>
              <a:rPr lang="en-US" sz="2000" spc="10" dirty="0">
                <a:latin typeface="Times New Roman"/>
                <a:cs typeface="Times New Roman"/>
              </a:rPr>
              <a:t>b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calling  </a:t>
            </a:r>
            <a:r>
              <a:rPr lang="en-US" sz="2000" spc="-114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respond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):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compute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result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and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send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up,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</a:t>
            </a:r>
            <a:r>
              <a:rPr lang="en-US" sz="1800" spc="20" dirty="0">
                <a:latin typeface="Times New Roman"/>
                <a:cs typeface="Times New Roman"/>
              </a:rPr>
              <a:t>rint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it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But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our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logic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hidden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flags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counters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r>
              <a:rPr lang="en-US" sz="2000" i="1" spc="-85" dirty="0">
                <a:latin typeface="Times New Roman"/>
                <a:cs typeface="Times New Roman"/>
              </a:rPr>
              <a:t> </a:t>
            </a:r>
            <a:r>
              <a:rPr lang="en-US" sz="2000" i="1" spc="2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781050" lvl="1" indent="-171450">
              <a:spcBef>
                <a:spcPts val="0"/>
              </a:spcBef>
              <a:buFont typeface="Arial"/>
              <a:buChar char="•"/>
            </a:pPr>
            <a:r>
              <a:rPr lang="en-US" sz="1800" spc="15" dirty="0">
                <a:latin typeface="Times New Roman"/>
                <a:cs typeface="Times New Roman"/>
              </a:rPr>
              <a:t>This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1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t</a:t>
            </a:r>
            <a:r>
              <a:rPr lang="en-US" sz="1800" spc="20" dirty="0">
                <a:latin typeface="Times New Roman"/>
                <a:cs typeface="Times New Roman"/>
              </a:rPr>
              <a:t>h</a:t>
            </a:r>
            <a:r>
              <a:rPr lang="en-US" sz="1800" spc="-15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simple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ex</a:t>
            </a:r>
            <a:r>
              <a:rPr lang="en-US" sz="1800" spc="30" dirty="0">
                <a:latin typeface="Times New Roman"/>
                <a:cs typeface="Times New Roman"/>
              </a:rPr>
              <a:t>am</a:t>
            </a:r>
            <a:r>
              <a:rPr lang="en-US" sz="1800" spc="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le,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r>
              <a:rPr lang="en-US" sz="1800" i="1" spc="-75" dirty="0">
                <a:latin typeface="Times New Roman"/>
                <a:cs typeface="Times New Roman"/>
              </a:rPr>
              <a:t> </a:t>
            </a:r>
            <a:r>
              <a:rPr lang="en-US" sz="1800" i="1" spc="2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Lets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at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h</a:t>
            </a:r>
            <a:r>
              <a:rPr lang="en-US" sz="2000" spc="-25" dirty="0">
                <a:latin typeface="Times New Roman"/>
                <a:cs typeface="Times New Roman"/>
              </a:rPr>
              <a:t>o</a:t>
            </a:r>
            <a:r>
              <a:rPr lang="en-US" sz="2000" spc="-45" dirty="0">
                <a:latin typeface="Times New Roman"/>
                <a:cs typeface="Times New Roman"/>
              </a:rPr>
              <a:t>w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this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75" dirty="0">
                <a:latin typeface="Times New Roman"/>
                <a:cs typeface="Times New Roman"/>
              </a:rPr>
              <a:t>w</a:t>
            </a:r>
            <a:r>
              <a:rPr lang="en-US" sz="2000" spc="-5" dirty="0">
                <a:latin typeface="Times New Roman"/>
                <a:cs typeface="Times New Roman"/>
              </a:rPr>
              <a:t>ould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l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ok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little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notational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spc="5" dirty="0" smtClean="0">
                <a:latin typeface="Times New Roman"/>
                <a:cs typeface="Times New Roman"/>
              </a:rPr>
              <a:t>u</a:t>
            </a:r>
            <a:r>
              <a:rPr lang="en-US" sz="2000" spc="10" dirty="0" smtClean="0">
                <a:latin typeface="Times New Roman"/>
                <a:cs typeface="Times New Roman"/>
              </a:rPr>
              <a:t>p</a:t>
            </a:r>
            <a:r>
              <a:rPr lang="en-US" sz="2000" spc="35" dirty="0" smtClean="0">
                <a:latin typeface="Times New Roman"/>
                <a:cs typeface="Times New Roman"/>
              </a:rPr>
              <a:t>p</a:t>
            </a:r>
            <a:r>
              <a:rPr lang="en-US" sz="2000" spc="-35" dirty="0" smtClean="0">
                <a:latin typeface="Times New Roman"/>
                <a:cs typeface="Times New Roman"/>
              </a:rPr>
              <a:t>o</a:t>
            </a:r>
            <a:r>
              <a:rPr lang="en-US" sz="2000" spc="40" dirty="0" smtClean="0">
                <a:latin typeface="Times New Roman"/>
                <a:cs typeface="Times New Roman"/>
              </a:rPr>
              <a:t>rt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9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980"/>
            <a:ext cx="8229600" cy="1633821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when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spc="15" dirty="0">
                <a:latin typeface="Times New Roman"/>
                <a:cs typeface="Times New Roman"/>
              </a:rPr>
              <a:t>construct</a:t>
            </a:r>
            <a:endParaRPr lang="en-US" sz="28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Decl</a:t>
            </a:r>
            <a:r>
              <a:rPr lang="en-US" sz="2000" spc="-3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actions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-10" dirty="0">
                <a:latin typeface="Times New Roman"/>
                <a:cs typeface="Times New Roman"/>
              </a:rPr>
              <a:t>erf</a:t>
            </a:r>
            <a:r>
              <a:rPr lang="en-US" sz="2000" spc="-4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rm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when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message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rec</a:t>
            </a:r>
            <a:r>
              <a:rPr lang="en-US" sz="2000" spc="-20" dirty="0">
                <a:latin typeface="Times New Roman"/>
                <a:cs typeface="Times New Roman"/>
              </a:rPr>
              <a:t>eived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ts val="1195"/>
              </a:lnSpc>
              <a:buFont typeface="Wingdings" charset="2"/>
              <a:buChar char="Ø"/>
            </a:pPr>
            <a:r>
              <a:rPr lang="en-US" sz="2000" spc="-25" dirty="0">
                <a:latin typeface="Times New Roman"/>
                <a:cs typeface="Times New Roman"/>
              </a:rPr>
              <a:t>In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sequence,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acts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li</a:t>
            </a:r>
            <a:r>
              <a:rPr lang="en-US" sz="2000" spc="-70" dirty="0">
                <a:latin typeface="Times New Roman"/>
                <a:cs typeface="Times New Roman"/>
              </a:rPr>
              <a:t>k</a:t>
            </a:r>
            <a:r>
              <a:rPr lang="en-US" sz="2000" spc="-5" dirty="0">
                <a:latin typeface="Times New Roman"/>
                <a:cs typeface="Times New Roman"/>
              </a:rPr>
              <a:t>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0" dirty="0">
                <a:latin typeface="Times New Roman"/>
                <a:cs typeface="Times New Roman"/>
              </a:rPr>
              <a:t>a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bl</a:t>
            </a:r>
            <a:r>
              <a:rPr lang="en-US" sz="2000" spc="10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cking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receive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62801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entry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void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5" dirty="0" err="1" smtClean="0">
                <a:latin typeface="Times New Roman"/>
                <a:cs typeface="Times New Roman"/>
              </a:rPr>
              <a:t>someMeth</a:t>
            </a:r>
            <a:r>
              <a:rPr lang="en-US" spc="35" dirty="0" err="1" smtClean="0">
                <a:latin typeface="Times New Roman"/>
                <a:cs typeface="Times New Roman"/>
              </a:rPr>
              <a:t>od</a:t>
            </a:r>
            <a:r>
              <a:rPr lang="en-US" spc="35" dirty="0" smtClean="0">
                <a:latin typeface="Times New Roman"/>
                <a:cs typeface="Times New Roman"/>
              </a:rPr>
              <a:t>()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d1(p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ock2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 algn="ctr">
              <a:spcBef>
                <a:spcPts val="35"/>
              </a:spcBef>
              <a:buFont typeface="Arial" pitchFamily="34" charset="0"/>
              <a:buNone/>
            </a:pPr>
            <a:r>
              <a:rPr lang="en-US" b="1" spc="15" dirty="0" smtClean="0">
                <a:latin typeface="Times New Roman"/>
                <a:cs typeface="Times New Roman"/>
              </a:rPr>
              <a:t>when</a:t>
            </a:r>
            <a:r>
              <a:rPr lang="en-US" b="1" spc="85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entryMeth</a:t>
            </a:r>
            <a:r>
              <a:rPr lang="en-US" spc="40" dirty="0" smtClean="0">
                <a:latin typeface="Times New Roman"/>
                <a:cs typeface="Times New Roman"/>
              </a:rPr>
              <a:t>o</a:t>
            </a:r>
            <a:r>
              <a:rPr lang="en-US" spc="20" dirty="0" smtClean="0">
                <a:latin typeface="Times New Roman"/>
                <a:cs typeface="Times New Roman"/>
              </a:rPr>
              <a:t>d2(p</a:t>
            </a:r>
            <a:r>
              <a:rPr lang="en-US" spc="-15" dirty="0" smtClean="0">
                <a:latin typeface="Times New Roman"/>
                <a:cs typeface="Times New Roman"/>
              </a:rPr>
              <a:t>a</a:t>
            </a:r>
            <a:r>
              <a:rPr lang="en-US" spc="15" dirty="0" smtClean="0">
                <a:latin typeface="Times New Roman"/>
                <a:cs typeface="Times New Roman"/>
              </a:rPr>
              <a:t>rameters)</a:t>
            </a:r>
            <a:r>
              <a:rPr lang="en-US" spc="90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{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-300" dirty="0" smtClean="0">
                <a:latin typeface="Courier"/>
                <a:cs typeface="Courier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bl</a:t>
            </a:r>
            <a:r>
              <a:rPr lang="en-US" i="1" spc="10" dirty="0" smtClean="0">
                <a:latin typeface="Times New Roman"/>
                <a:cs typeface="Times New Roman"/>
              </a:rPr>
              <a:t>ock3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i="1" spc="-130" dirty="0" smtClean="0">
                <a:latin typeface="Courier"/>
                <a:cs typeface="Courier"/>
              </a:rPr>
              <a:t>∗</a:t>
            </a:r>
            <a:r>
              <a:rPr lang="en-US" i="1" spc="240" dirty="0" smtClean="0">
                <a:latin typeface="Times New Roman"/>
                <a:cs typeface="Times New Roman"/>
              </a:rPr>
              <a:t>/</a:t>
            </a:r>
            <a:r>
              <a:rPr lang="en-US" i="1" spc="85" dirty="0" smtClean="0">
                <a:latin typeface="Times New Roman"/>
                <a:cs typeface="Times New Roman"/>
              </a:rPr>
              <a:t> </a:t>
            </a:r>
            <a:r>
              <a:rPr lang="en-US" spc="105" dirty="0" smtClean="0">
                <a:latin typeface="Times New Roman"/>
                <a:cs typeface="Times New Roman"/>
              </a:rPr>
              <a:t>}</a:t>
            </a:r>
            <a:endParaRPr lang="en-US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35"/>
              </a:spcBef>
              <a:buFont typeface="Arial" pitchFamily="34" charset="0"/>
              <a:buNone/>
            </a:pPr>
            <a:r>
              <a:rPr lang="en-US" spc="105" dirty="0" smtClean="0">
                <a:latin typeface="Times New Roman"/>
                <a:cs typeface="Times New Roman"/>
              </a:rPr>
              <a:t>}</a:t>
            </a:r>
            <a:r>
              <a:rPr lang="en-US" spc="-5" dirty="0" smtClean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1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serial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829"/>
            <a:ext cx="8229600" cy="3379796"/>
          </a:xfrm>
        </p:spPr>
        <p:txBody>
          <a:bodyPr>
            <a:normAutofit/>
          </a:bodyPr>
          <a:lstStyle/>
          <a:p>
            <a:pPr marL="12700">
              <a:spcBef>
                <a:spcPts val="0"/>
              </a:spcBef>
            </a:pPr>
            <a:r>
              <a:rPr lang="en-US" sz="2800" spc="20" dirty="0">
                <a:latin typeface="Times New Roman"/>
                <a:cs typeface="Times New Roman"/>
              </a:rPr>
              <a:t>The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 smtClean="0">
                <a:latin typeface="Courier"/>
                <a:cs typeface="Courier"/>
              </a:rPr>
              <a:t>serial </a:t>
            </a:r>
            <a:r>
              <a:rPr lang="en-US" sz="2800" spc="15" dirty="0" smtClean="0">
                <a:latin typeface="Times New Roman"/>
                <a:cs typeface="Times New Roman"/>
              </a:rPr>
              <a:t>construct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5" dirty="0" smtClean="0">
                <a:latin typeface="Times New Roman"/>
                <a:cs typeface="Times New Roman"/>
              </a:rPr>
              <a:t>A </a:t>
            </a:r>
            <a:r>
              <a:rPr lang="en-US" sz="2000" spc="-5" dirty="0" err="1" smtClean="0">
                <a:latin typeface="Times New Roman"/>
                <a:cs typeface="Times New Roman"/>
              </a:rPr>
              <a:t>sequencial</a:t>
            </a:r>
            <a:r>
              <a:rPr lang="en-US" sz="2000" spc="-5" dirty="0" smtClean="0">
                <a:latin typeface="Times New Roman"/>
                <a:cs typeface="Times New Roman"/>
              </a:rPr>
              <a:t> block of C++ code in the .ci file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keyword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means that the code block will be executed without interruption/preemption, like an entry method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Syntax </a:t>
            </a:r>
            <a:r>
              <a:rPr lang="en-US" sz="2000" i="1" spc="-25" dirty="0" smtClean="0">
                <a:latin typeface="Courier"/>
                <a:cs typeface="Courier"/>
              </a:rPr>
              <a:t>serial 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{ /* C++ code */ }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The </a:t>
            </a:r>
            <a:r>
              <a:rPr lang="en-US" sz="2000" i="1" spc="-25" dirty="0" smtClean="0">
                <a:latin typeface="Courier"/>
                <a:cs typeface="Courier"/>
              </a:rPr>
              <a:t>&lt;</a:t>
            </a:r>
            <a:r>
              <a:rPr lang="en-US" sz="2000" i="1" spc="-25" dirty="0" err="1" smtClean="0">
                <a:latin typeface="Courier"/>
                <a:cs typeface="Courier"/>
              </a:rPr>
              <a:t>optionalString</a:t>
            </a:r>
            <a:r>
              <a:rPr lang="en-US" sz="2000" i="1" spc="-25" dirty="0" smtClean="0">
                <a:latin typeface="Courier"/>
                <a:cs typeface="Courier"/>
              </a:rPr>
              <a:t>&gt; </a:t>
            </a:r>
            <a:r>
              <a:rPr lang="en-US" sz="2000" spc="-25" dirty="0" smtClean="0">
                <a:latin typeface="Times New Roman"/>
                <a:cs typeface="Times New Roman"/>
              </a:rPr>
              <a:t>is used for identifying the </a:t>
            </a:r>
            <a:r>
              <a:rPr lang="en-US" sz="2000" i="1" spc="-25" dirty="0" smtClean="0">
                <a:latin typeface="Courier"/>
                <a:cs typeface="Courier"/>
              </a:rPr>
              <a:t>serial</a:t>
            </a:r>
            <a:r>
              <a:rPr lang="en-US" sz="2000" spc="-25" dirty="0" smtClean="0">
                <a:latin typeface="Times New Roman"/>
                <a:cs typeface="Times New Roman"/>
              </a:rPr>
              <a:t> for performance analysis</a:t>
            </a: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2000" spc="-25" dirty="0" smtClean="0">
                <a:latin typeface="Times New Roman"/>
                <a:cs typeface="Times New Roman"/>
              </a:rPr>
              <a:t>Serial blocks can access all members of the class they belong to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spcBef>
                <a:spcPts val="0"/>
              </a:spcBef>
            </a:pPr>
            <a:r>
              <a:rPr lang="en-US" sz="2800" spc="15" dirty="0" smtClean="0">
                <a:latin typeface="Times New Roman"/>
                <a:cs typeface="Times New Roman"/>
              </a:rPr>
              <a:t>Examples (.ci file):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60309"/>
            <a:ext cx="3845859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>
                <a:latin typeface="Times New Roman"/>
                <a:cs typeface="Times New Roman"/>
              </a:rPr>
              <a:t>method1(parameters)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smtClean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thisProxy.invokeMethod</a:t>
            </a:r>
            <a:r>
              <a:rPr lang="en-US" spc="10" dirty="0">
                <a:latin typeface="Times New Roman"/>
                <a:cs typeface="Times New Roman"/>
              </a:rPr>
              <a:t>(10); </a:t>
            </a:r>
            <a:r>
              <a:rPr lang="en-US" spc="10" dirty="0" smtClean="0">
                <a:latin typeface="Times New Roman"/>
                <a:cs typeface="Times New Roman"/>
              </a:rPr>
              <a:t>  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callSomeFunction</a:t>
            </a:r>
            <a:r>
              <a:rPr lang="en-US" spc="10" dirty="0">
                <a:latin typeface="Times New Roman"/>
                <a:cs typeface="Times New Roman"/>
              </a:rPr>
              <a:t>();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0941" y="4660309"/>
            <a:ext cx="384586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>
                <a:latin typeface="Times New Roman"/>
                <a:cs typeface="Times New Roman"/>
              </a:rPr>
              <a:t>entry void </a:t>
            </a:r>
            <a:r>
              <a:rPr lang="en-US" sz="1800" spc="10" dirty="0">
                <a:latin typeface="Times New Roman"/>
                <a:cs typeface="Times New Roman"/>
              </a:rPr>
              <a:t>method2(parameters)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b="1" spc="10" dirty="0" smtClean="0">
                <a:latin typeface="Times New Roman"/>
                <a:cs typeface="Times New Roman"/>
              </a:rPr>
              <a:t>    serial </a:t>
            </a:r>
            <a:r>
              <a:rPr lang="en-US" sz="1800" spc="10" dirty="0">
                <a:latin typeface="Times New Roman"/>
                <a:cs typeface="Times New Roman"/>
              </a:rPr>
              <a:t>”</a:t>
            </a:r>
            <a:r>
              <a:rPr lang="en-US" sz="1800" spc="10" dirty="0" err="1">
                <a:latin typeface="Times New Roman"/>
                <a:cs typeface="Times New Roman"/>
              </a:rPr>
              <a:t>setValue</a:t>
            </a:r>
            <a:r>
              <a:rPr lang="en-US" sz="1800" spc="10" dirty="0">
                <a:latin typeface="Times New Roman"/>
                <a:cs typeface="Times New Roman"/>
              </a:rPr>
              <a:t>”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    value </a:t>
            </a:r>
            <a:r>
              <a:rPr lang="en-US" sz="1800" spc="10" dirty="0">
                <a:latin typeface="Times New Roman"/>
                <a:cs typeface="Times New Roman"/>
              </a:rPr>
              <a:t>= 10;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z="1800" spc="10" dirty="0" smtClean="0">
                <a:latin typeface="Times New Roman"/>
                <a:cs typeface="Times New Roman"/>
              </a:rPr>
              <a:t>};</a:t>
            </a:r>
            <a:endParaRPr lang="en-US" sz="1800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8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550" y="2750055"/>
            <a:ext cx="8663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Manual: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manual.html</a:t>
            </a:r>
            <a:r>
              <a:rPr lang="en-US" sz="2100" dirty="0"/>
              <a:t> </a:t>
            </a:r>
            <a:endParaRPr lang="en-US" sz="2100" dirty="0" smtClean="0"/>
          </a:p>
          <a:p>
            <a:pPr algn="ctr"/>
            <a:endParaRPr lang="en-US" sz="2100" dirty="0"/>
          </a:p>
          <a:p>
            <a:pPr algn="ctr"/>
            <a:r>
              <a:rPr lang="en-US" sz="2100" dirty="0" smtClean="0"/>
              <a:t>Installation</a:t>
            </a:r>
            <a:r>
              <a:rPr lang="en-US" sz="2100" dirty="0"/>
              <a:t>: http://</a:t>
            </a:r>
            <a:r>
              <a:rPr lang="en-US" sz="2100" dirty="0" err="1"/>
              <a:t>charm.cs.illinois.edu</a:t>
            </a:r>
            <a:r>
              <a:rPr lang="en-US" sz="2100" dirty="0"/>
              <a:t>/manuals/html/charm++/</a:t>
            </a:r>
            <a:r>
              <a:rPr lang="en-US" sz="2100" dirty="0" err="1"/>
              <a:t>A.html</a:t>
            </a:r>
            <a:r>
              <a:rPr lang="en-US" sz="2100" dirty="0"/>
              <a:t> 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732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3669"/>
            <a:ext cx="8229600" cy="22382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Times New Roman"/>
                <a:cs typeface="Times New Roman"/>
              </a:rPr>
              <a:t>Sequence</a:t>
            </a:r>
          </a:p>
          <a:p>
            <a:pPr marL="323850" indent="-171450">
              <a:lnSpc>
                <a:spcPct val="100000"/>
              </a:lnSpc>
              <a:spcBef>
                <a:spcPts val="280"/>
              </a:spcBef>
              <a:buFont typeface="Wingdings" charset="2"/>
              <a:buChar char="Ø"/>
            </a:pPr>
            <a:r>
              <a:rPr lang="en-US" sz="2000" spc="-5" dirty="0">
                <a:latin typeface="Times New Roman"/>
                <a:cs typeface="Times New Roman"/>
              </a:rPr>
              <a:t>Sequentially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entryMethod1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block2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00000"/>
              </a:lnSpc>
              <a:spcBef>
                <a:spcPts val="19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entryMethod2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30" dirty="0">
                <a:latin typeface="Times New Roman"/>
                <a:cs typeface="Times New Roman"/>
              </a:rPr>
              <a:t>ive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40" dirty="0">
                <a:latin typeface="Times New Roman"/>
                <a:cs typeface="Times New Roman"/>
              </a:rPr>
              <a:t>if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not,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return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control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Times New Roman"/>
                <a:cs typeface="Times New Roman"/>
              </a:rPr>
              <a:t>the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Ch</a:t>
            </a:r>
            <a:r>
              <a:rPr lang="en-US" sz="2000" spc="-30" dirty="0">
                <a:latin typeface="Times New Roman"/>
                <a:cs typeface="Times New Roman"/>
              </a:rPr>
              <a:t>a</a:t>
            </a:r>
            <a:r>
              <a:rPr lang="en-US" sz="2000" spc="105" dirty="0">
                <a:latin typeface="Times New Roman"/>
                <a:cs typeface="Times New Roman"/>
              </a:rPr>
              <a:t>rm++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scheduler,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otherwise,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block3 */</a:t>
            </a:r>
            <a:endParaRPr lang="en-US" sz="2000" i="1" dirty="0">
              <a:latin typeface="Courier"/>
              <a:cs typeface="Courier"/>
            </a:endParaRPr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64239"/>
            <a:ext cx="8229600" cy="188943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>
                <a:latin typeface="Times New Roman"/>
                <a:cs typeface="Times New Roman"/>
              </a:rPr>
              <a:t>entry void </a:t>
            </a:r>
            <a:r>
              <a:rPr lang="en-US" spc="10" dirty="0" err="1">
                <a:latin typeface="Times New Roman"/>
                <a:cs typeface="Times New Roman"/>
              </a:rPr>
              <a:t>someMethod</a:t>
            </a:r>
            <a:r>
              <a:rPr lang="en-US" spc="10" dirty="0">
                <a:latin typeface="Times New Roman"/>
                <a:cs typeface="Times New Roman"/>
              </a:rPr>
              <a:t>()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/∗ block1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block2 ∗/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entryMethod2(parameters) </a:t>
            </a:r>
            <a:r>
              <a:rPr lang="en-US" b="1" spc="10" dirty="0">
                <a:latin typeface="Times New Roman"/>
                <a:cs typeface="Times New Roman"/>
              </a:rPr>
              <a:t>serial</a:t>
            </a:r>
            <a:r>
              <a:rPr lang="en-US" spc="10" dirty="0">
                <a:latin typeface="Times New Roman"/>
                <a:cs typeface="Times New Roman"/>
              </a:rPr>
              <a:t> { /∗ block3 ∗/ </a:t>
            </a:r>
            <a:r>
              <a:rPr lang="en-US" spc="10" dirty="0" smtClean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};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92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6399"/>
            <a:ext cx="8229600" cy="639557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Which is almost the same as this: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62364"/>
            <a:ext cx="8229600" cy="82652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/>
                <a:cs typeface="Times New Roman"/>
              </a:rPr>
              <a:t>when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myMeth</a:t>
            </a:r>
            <a:r>
              <a:rPr lang="en-US" sz="2200" spc="25" dirty="0" err="1">
                <a:latin typeface="Times New Roman"/>
                <a:cs typeface="Times New Roman"/>
              </a:rPr>
              <a:t>o</a:t>
            </a:r>
            <a:r>
              <a:rPr lang="en-US" sz="2200" dirty="0" err="1">
                <a:latin typeface="Times New Roman"/>
                <a:cs typeface="Times New Roman"/>
              </a:rPr>
              <a:t>d</a:t>
            </a:r>
            <a:r>
              <a:rPr lang="en-US" sz="2200" dirty="0">
                <a:latin typeface="Times New Roman"/>
                <a:cs typeface="Times New Roman"/>
              </a:rPr>
              <a:t>(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ram1,</a:t>
            </a:r>
            <a:r>
              <a:rPr lang="en-US" sz="2200" spc="80" dirty="0">
                <a:latin typeface="Times New Roman"/>
                <a:cs typeface="Times New Roman"/>
              </a:rPr>
              <a:t> </a:t>
            </a:r>
            <a:r>
              <a:rPr lang="en-US" sz="2200" b="1" dirty="0" err="1">
                <a:latin typeface="Times New Roman"/>
                <a:cs typeface="Times New Roman"/>
              </a:rPr>
              <a:t>int</a:t>
            </a:r>
            <a:r>
              <a:rPr lang="en-US" sz="2200" b="1" spc="80" dirty="0">
                <a:latin typeface="Times New Roman"/>
                <a:cs typeface="Times New Roman"/>
              </a:rPr>
              <a:t> </a:t>
            </a:r>
            <a:r>
              <a:rPr lang="en-US" sz="2200" dirty="0">
                <a:latin typeface="Times New Roman"/>
                <a:cs typeface="Times New Roman"/>
              </a:rPr>
              <a:t>p</a:t>
            </a:r>
            <a:r>
              <a:rPr lang="en-US" sz="2200" spc="-25" dirty="0">
                <a:latin typeface="Times New Roman"/>
                <a:cs typeface="Times New Roman"/>
              </a:rPr>
              <a:t>a</a:t>
            </a:r>
            <a:r>
              <a:rPr lang="en-US" sz="2200" dirty="0">
                <a:latin typeface="Times New Roman"/>
                <a:cs typeface="Times New Roman"/>
              </a:rPr>
              <a:t>ra</a:t>
            </a:r>
            <a:r>
              <a:rPr lang="en-US" sz="2200" spc="-5" dirty="0">
                <a:latin typeface="Times New Roman"/>
                <a:cs typeface="Times New Roman"/>
              </a:rPr>
              <a:t>m</a:t>
            </a:r>
            <a:r>
              <a:rPr lang="en-US" sz="2200" dirty="0">
                <a:latin typeface="Times New Roman"/>
                <a:cs typeface="Times New Roman"/>
              </a:rPr>
              <a:t>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 smtClean="0">
                <a:latin typeface="Times New Roman"/>
                <a:cs typeface="Times New Roman"/>
              </a:rPr>
              <a:t>    </a:t>
            </a:r>
            <a:r>
              <a:rPr lang="en-US" sz="2200" i="1" dirty="0" smtClean="0">
                <a:latin typeface="Courier"/>
                <a:cs typeface="Courier"/>
              </a:rPr>
              <a:t>/</a:t>
            </a:r>
            <a:r>
              <a:rPr lang="en-US" sz="2200" i="1" dirty="0">
                <a:latin typeface="Courier"/>
                <a:cs typeface="Courier"/>
              </a:rPr>
              <a:t>∗</a:t>
            </a:r>
            <a:r>
              <a:rPr lang="en-US" sz="2200" i="1" spc="-20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further</a:t>
            </a:r>
            <a:r>
              <a:rPr lang="en-US" sz="2200" i="1" spc="85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c</a:t>
            </a:r>
            <a:r>
              <a:rPr lang="en-US" sz="2200" i="1" spc="20" dirty="0">
                <a:latin typeface="Courier"/>
                <a:cs typeface="Courier"/>
              </a:rPr>
              <a:t>o</a:t>
            </a:r>
            <a:r>
              <a:rPr lang="en-US" sz="2200" i="1" dirty="0">
                <a:latin typeface="Courier"/>
                <a:cs typeface="Courier"/>
              </a:rPr>
              <a:t>de</a:t>
            </a:r>
            <a:r>
              <a:rPr lang="en-US" sz="2200" i="1" spc="80" dirty="0">
                <a:latin typeface="Courier"/>
                <a:cs typeface="Courier"/>
              </a:rPr>
              <a:t> </a:t>
            </a:r>
            <a:r>
              <a:rPr lang="en-US" sz="2200" i="1" dirty="0">
                <a:latin typeface="Courier"/>
                <a:cs typeface="Courier"/>
              </a:rPr>
              <a:t>∗/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491245"/>
            <a:ext cx="8229600" cy="91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smtClean="0">
                <a:latin typeface="Courier"/>
                <a:cs typeface="Courier"/>
              </a:rPr>
              <a:t>myMethod1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i="1" dirty="0" smtClean="0">
                <a:latin typeface="Courier"/>
                <a:cs typeface="Courier"/>
              </a:rPr>
              <a:t> myMethod2 </a:t>
            </a:r>
            <a:r>
              <a:rPr lang="en-US" dirty="0" smtClean="0">
                <a:latin typeface="Times New Roman"/>
                <a:cs typeface="Times New Roman"/>
              </a:rPr>
              <a:t>arrive</a:t>
            </a:r>
            <a:endParaRPr lang="en-US" i="1" dirty="0" smtClean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08947"/>
            <a:ext cx="8229600" cy="96307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Times New Roman"/>
                <a:cs typeface="Times New Roman"/>
              </a:rPr>
              <a:t>    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</a:t>
            </a:r>
            <a:r>
              <a:rPr lang="en-US" dirty="0" smtClean="0">
                <a:latin typeface="Times New Roman"/>
                <a:cs typeface="Times New Roman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myMethod2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</a:t>
            </a:r>
            <a:r>
              <a:rPr lang="en-US" i="1" dirty="0" smtClean="0">
                <a:latin typeface="Times New Roman"/>
                <a:cs typeface="Times New Roman"/>
              </a:rPr>
              <a:t>/</a:t>
            </a:r>
            <a:r>
              <a:rPr lang="en-US" i="1" dirty="0">
                <a:latin typeface="Times New Roman"/>
                <a:cs typeface="Times New Roman"/>
              </a:rPr>
              <a:t>∗ further code ∗/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022807"/>
            <a:ext cx="8229600" cy="63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dirty="0" smtClean="0">
                <a:latin typeface="Times New Roman"/>
                <a:cs typeface="Times New Roman"/>
              </a:rPr>
              <a:t>Execute </a:t>
            </a:r>
            <a:r>
              <a:rPr lang="en-US" i="1" dirty="0" smtClean="0">
                <a:latin typeface="Courier"/>
                <a:cs typeface="Courier"/>
              </a:rPr>
              <a:t>/*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further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err="1" smtClean="0">
                <a:latin typeface="Courier"/>
                <a:cs typeface="Courier"/>
              </a:rPr>
              <a:t>sdag</a:t>
            </a:r>
            <a:r>
              <a:rPr lang="en-US" i="1" spc="-90" dirty="0" smtClean="0">
                <a:latin typeface="Courier"/>
                <a:cs typeface="Courier"/>
              </a:rPr>
              <a:t> </a:t>
            </a:r>
            <a:r>
              <a:rPr lang="en-US" i="1" dirty="0" smtClean="0">
                <a:latin typeface="Courier"/>
                <a:cs typeface="Courier"/>
              </a:rPr>
              <a:t>*/</a:t>
            </a:r>
            <a:r>
              <a:rPr lang="en-US" dirty="0" smtClean="0">
                <a:latin typeface="Times New Roman"/>
                <a:cs typeface="Times New Roman"/>
              </a:rPr>
              <a:t> when </a:t>
            </a:r>
            <a:r>
              <a:rPr lang="en-US" i="1" dirty="0" err="1" smtClean="0">
                <a:latin typeface="Courier"/>
                <a:cs typeface="Courier"/>
              </a:rPr>
              <a:t>myMethod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arrives</a:t>
            </a:r>
            <a:endParaRPr lang="en-US" sz="1800" i="1" dirty="0" smtClean="0">
              <a:latin typeface="Courier"/>
              <a:cs typeface="Courie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005956"/>
            <a:ext cx="8229600" cy="138639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myMethod1(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param1, </a:t>
            </a:r>
            <a:r>
              <a:rPr lang="en-US" b="1" dirty="0" err="1">
                <a:latin typeface="Times New Roman"/>
                <a:cs typeface="Times New Roman"/>
              </a:rPr>
              <a:t>int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</a:t>
            </a:r>
            <a:r>
              <a:rPr lang="en-US" b="1" dirty="0" smtClean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myMethod2(</a:t>
            </a:r>
            <a:r>
              <a:rPr lang="en-US" b="1" dirty="0" err="1">
                <a:latin typeface="Times New Roman"/>
                <a:cs typeface="Times New Roman"/>
              </a:rPr>
              <a:t>bool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param3) {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    </a:t>
            </a:r>
            <a:r>
              <a:rPr lang="en-US" i="1" dirty="0" smtClean="0">
                <a:latin typeface="Times New Roman"/>
                <a:cs typeface="Times New Roman"/>
              </a:rPr>
              <a:t>/* further code */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950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8529"/>
            <a:ext cx="8229600" cy="3040529"/>
          </a:xfrm>
        </p:spPr>
        <p:txBody>
          <a:bodyPr/>
          <a:lstStyle/>
          <a:p>
            <a:pPr marL="12700" marR="62865">
              <a:spcBef>
                <a:spcPts val="0"/>
              </a:spcBef>
            </a:pP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entry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meth</a:t>
            </a:r>
            <a:r>
              <a:rPr lang="en-US" spc="4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(exc</a:t>
            </a:r>
            <a:r>
              <a:rPr lang="en-US" spc="30" dirty="0">
                <a:latin typeface="Times New Roman"/>
                <a:cs typeface="Times New Roman"/>
              </a:rPr>
              <a:t>ept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 construct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25" dirty="0">
                <a:latin typeface="Times New Roman"/>
                <a:cs typeface="Times New Roman"/>
              </a:rPr>
              <a:t>r)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Can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a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mainchare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chare</a:t>
            </a:r>
            <a:r>
              <a:rPr lang="en-US" sz="1800" spc="-305" dirty="0">
                <a:latin typeface="Courier"/>
                <a:cs typeface="Courier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,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array</a:t>
            </a:r>
            <a:endParaRPr lang="en-US" sz="1800" i="1" dirty="0">
              <a:latin typeface="Courier"/>
              <a:cs typeface="Courier"/>
            </a:endParaRPr>
          </a:p>
          <a:p>
            <a:pPr>
              <a:spcBef>
                <a:spcPts val="0"/>
              </a:spcBef>
            </a:pPr>
            <a:endParaRPr lang="en-US" sz="800" dirty="0"/>
          </a:p>
          <a:p>
            <a:pPr marL="12700" marR="12700">
              <a:spcBef>
                <a:spcPts val="0"/>
              </a:spcBef>
            </a:pPr>
            <a:r>
              <a:rPr lang="en-US" spc="-30" dirty="0">
                <a:latin typeface="Times New Roman"/>
                <a:cs typeface="Times New Roman"/>
              </a:rPr>
              <a:t>F</a:t>
            </a:r>
            <a:r>
              <a:rPr lang="en-US" spc="-4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class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has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Structured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it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85" dirty="0">
                <a:latin typeface="Times New Roman"/>
                <a:cs typeface="Times New Roman"/>
              </a:rPr>
              <a:t>y</a:t>
            </a:r>
            <a:r>
              <a:rPr lang="en-US" dirty="0">
                <a:latin typeface="Times New Roman"/>
                <a:cs typeface="Times New Roman"/>
              </a:rPr>
              <a:t>ou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insert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-10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calls:</a:t>
            </a:r>
            <a:endParaRPr lang="en-US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Structured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Dagger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macro:  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[</a:t>
            </a:r>
            <a:r>
              <a:rPr lang="en-US" sz="1800" i="1" spc="-80" dirty="0" err="1">
                <a:latin typeface="Courier"/>
                <a:cs typeface="Courier"/>
              </a:rPr>
              <a:t>ClassName</a:t>
            </a:r>
            <a:r>
              <a:rPr lang="en-US" sz="1800" i="1" spc="-80" dirty="0">
                <a:latin typeface="Courier"/>
                <a:cs typeface="Courier"/>
              </a:rPr>
              <a:t>]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CODE</a:t>
            </a:r>
            <a:endParaRPr lang="en-US" sz="1800" i="1" dirty="0">
              <a:latin typeface="Courier"/>
              <a:cs typeface="Courier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25" dirty="0">
                <a:latin typeface="Times New Roman"/>
                <a:cs typeface="Times New Roman"/>
              </a:rPr>
              <a:t>F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later: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call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i="1" u="sng" spc="245" dirty="0">
                <a:latin typeface="Courier"/>
                <a:cs typeface="Courier"/>
              </a:rPr>
              <a:t>  </a:t>
            </a:r>
            <a:r>
              <a:rPr lang="en-US" sz="1800" i="1" u="sng" spc="-50" dirty="0">
                <a:latin typeface="Courier"/>
                <a:cs typeface="Courier"/>
              </a:rPr>
              <a:t> </a:t>
            </a:r>
            <a:r>
              <a:rPr lang="en-US" sz="1800" i="1" spc="-80" dirty="0" err="1">
                <a:latin typeface="Courier"/>
                <a:cs typeface="Courier"/>
              </a:rPr>
              <a:t>sdag</a:t>
            </a:r>
            <a:r>
              <a:rPr lang="en-US" sz="1800" i="1" spc="-225" dirty="0">
                <a:latin typeface="Courier"/>
                <a:cs typeface="Courier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pup()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  </a:t>
            </a:r>
            <a:r>
              <a:rPr lang="en-US" sz="1800" spc="-120" dirty="0">
                <a:latin typeface="Times New Roman"/>
                <a:cs typeface="Times New Roman"/>
              </a:rPr>
              <a:t> </a:t>
            </a:r>
            <a:r>
              <a:rPr lang="en-US" sz="1800" i="1" spc="-80" dirty="0">
                <a:latin typeface="Courier"/>
                <a:cs typeface="Courier"/>
              </a:rPr>
              <a:t>pup</a:t>
            </a:r>
            <a:r>
              <a:rPr lang="en-US" sz="1800" spc="30" dirty="0">
                <a:latin typeface="Courier"/>
                <a:cs typeface="Courier"/>
              </a:rPr>
              <a:t> </a:t>
            </a:r>
            <a:r>
              <a:rPr lang="en-US" sz="1800" spc="20" dirty="0" smtClean="0">
                <a:latin typeface="Times New Roman"/>
                <a:cs typeface="Times New Roman"/>
              </a:rPr>
              <a:t>meth</a:t>
            </a:r>
            <a:r>
              <a:rPr lang="en-US" sz="1800" spc="45" dirty="0" smtClean="0">
                <a:latin typeface="Times New Roman"/>
                <a:cs typeface="Times New Roman"/>
              </a:rPr>
              <a:t>o</a:t>
            </a:r>
            <a:r>
              <a:rPr lang="en-US" sz="1800" spc="10" dirty="0" smtClean="0">
                <a:latin typeface="Times New Roman"/>
                <a:cs typeface="Times New Roman"/>
              </a:rPr>
              <a:t>d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Structured Dagger</a:t>
            </a:r>
            <a:br>
              <a:rPr lang="en-US" dirty="0"/>
            </a:br>
            <a:r>
              <a:rPr lang="en-US" sz="2200" dirty="0"/>
              <a:t>Boilerplate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198"/>
            <a:ext cx="8229600" cy="49704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.ci file: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spc="2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spc="20" dirty="0" smtClean="0">
                <a:latin typeface="Times New Roman"/>
                <a:cs typeface="Times New Roman"/>
              </a:rPr>
              <a:t>The .</a:t>
            </a:r>
            <a:r>
              <a:rPr lang="en-US" sz="2800" spc="20" dirty="0" err="1" smtClean="0">
                <a:latin typeface="Times New Roman"/>
                <a:cs typeface="Times New Roman"/>
              </a:rPr>
              <a:t>cpp</a:t>
            </a:r>
            <a:r>
              <a:rPr lang="en-US" sz="2800" spc="20" dirty="0" smtClean="0">
                <a:latin typeface="Times New Roman"/>
                <a:cs typeface="Times New Roman"/>
              </a:rPr>
              <a:t> file: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50828"/>
            <a:ext cx="8229600" cy="2086039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spc="10" dirty="0" smtClean="0">
                <a:latin typeface="Times New Roman"/>
                <a:cs typeface="Times New Roman"/>
              </a:rPr>
              <a:t>[</a:t>
            </a:r>
            <a:r>
              <a:rPr lang="en-US" b="1" spc="10" dirty="0" err="1" smtClean="0">
                <a:latin typeface="Times New Roman"/>
                <a:cs typeface="Times New Roman"/>
              </a:rPr>
              <a:t>mainchare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chare</a:t>
            </a:r>
            <a:r>
              <a:rPr lang="en-US" spc="10" dirty="0" err="1" smtClean="0">
                <a:latin typeface="Times New Roman"/>
                <a:cs typeface="Times New Roman"/>
              </a:rPr>
              <a:t>,</a:t>
            </a:r>
            <a:r>
              <a:rPr lang="en-US" b="1" spc="10" dirty="0" err="1" smtClean="0">
                <a:latin typeface="Times New Roman"/>
                <a:cs typeface="Times New Roman"/>
              </a:rPr>
              <a:t>array</a:t>
            </a:r>
            <a:r>
              <a:rPr lang="en-US" spc="10" dirty="0" smtClean="0">
                <a:latin typeface="Times New Roman"/>
                <a:cs typeface="Times New Roman"/>
              </a:rPr>
              <a:t>]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b="1" spc="10" dirty="0" smtClean="0">
                <a:latin typeface="Times New Roman"/>
                <a:cs typeface="Times New Roman"/>
              </a:rPr>
              <a:t>entry void</a:t>
            </a:r>
            <a:r>
              <a:rPr lang="en-US" spc="10" dirty="0" smtClean="0">
                <a:latin typeface="Times New Roman"/>
                <a:cs typeface="Times New Roman"/>
              </a:rPr>
              <a:t> method(parameters)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    // … </a:t>
            </a:r>
            <a:r>
              <a:rPr lang="en-US" i="1" spc="10" dirty="0" smtClean="0">
                <a:latin typeface="Times New Roman"/>
                <a:cs typeface="Times New Roman"/>
              </a:rPr>
              <a:t>structured dagger code here </a:t>
            </a:r>
            <a:r>
              <a:rPr lang="en-US" spc="10" dirty="0" smtClean="0">
                <a:latin typeface="Times New Roman"/>
                <a:cs typeface="Times New Roman"/>
              </a:rPr>
              <a:t>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};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…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42635"/>
            <a:ext cx="8229600" cy="190375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class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: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CBase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{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 err="1" smtClean="0">
                <a:latin typeface="Times New Roman"/>
                <a:cs typeface="Times New Roman"/>
              </a:rPr>
              <a:t>SDAG_Code</a:t>
            </a:r>
            <a:r>
              <a:rPr lang="en-US" spc="10" dirty="0" smtClean="0">
                <a:latin typeface="Times New Roman"/>
                <a:cs typeface="Times New Roman"/>
              </a:rPr>
              <a:t>/* </a:t>
            </a:r>
            <a:r>
              <a:rPr lang="en-US" i="1" spc="10" dirty="0" smtClean="0">
                <a:latin typeface="Times New Roman"/>
                <a:cs typeface="Times New Roman"/>
              </a:rPr>
              <a:t>insert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i="1" spc="10" dirty="0" smtClean="0">
                <a:latin typeface="Times New Roman"/>
                <a:cs typeface="Times New Roman"/>
              </a:rPr>
              <a:t>SDAG macro */</a:t>
            </a:r>
            <a:endParaRPr lang="en-US" spc="10" dirty="0" smtClean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 smtClean="0">
                <a:latin typeface="Times New Roman"/>
                <a:cs typeface="Times New Roman"/>
              </a:rPr>
              <a:t>: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    </a:t>
            </a:r>
            <a:r>
              <a:rPr lang="en-US" spc="10" dirty="0" err="1" smtClean="0">
                <a:latin typeface="Times New Roman"/>
                <a:cs typeface="Times New Roman"/>
              </a:rPr>
              <a:t>MyFoo</a:t>
            </a:r>
            <a:r>
              <a:rPr lang="en-US" spc="10" dirty="0" smtClean="0">
                <a:latin typeface="Times New Roman"/>
                <a:cs typeface="Times New Roman"/>
              </a:rPr>
              <a:t>() { }</a:t>
            </a:r>
          </a:p>
          <a:p>
            <a:pPr marL="0" indent="0">
              <a:spcBef>
                <a:spcPts val="484"/>
              </a:spcBef>
              <a:buFont typeface="Arial" pitchFamily="34" charset="0"/>
              <a:buNone/>
            </a:pP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   };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9211"/>
            <a:ext cx="8229600" cy="52352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m);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chare</a:t>
            </a:r>
            <a:r>
              <a:rPr lang="en-US" b="1" dirty="0" smtClean="0"/>
              <a:t> </a:t>
            </a:r>
            <a:r>
              <a:rPr lang="en-US" dirty="0"/>
              <a:t>Fib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Fib(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 parent);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calc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(n &lt; THRESHOLD) </a:t>
            </a:r>
            <a:r>
              <a:rPr lang="en-US" b="1" dirty="0"/>
              <a:t>serial </a:t>
            </a:r>
            <a:r>
              <a:rPr lang="en-US" dirty="0"/>
              <a:t>{ respond(</a:t>
            </a:r>
            <a:r>
              <a:rPr lang="en-US" dirty="0" err="1"/>
              <a:t>seqFib</a:t>
            </a:r>
            <a:r>
              <a:rPr lang="en-US" dirty="0"/>
              <a:t>(n));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else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− 1,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Fib::</a:t>
            </a:r>
            <a:r>
              <a:rPr lang="en-US" dirty="0" err="1"/>
              <a:t>ckNew</a:t>
            </a:r>
            <a:r>
              <a:rPr lang="en-US" dirty="0"/>
              <a:t>(n − 2, 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thisProxy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val2)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b="1" dirty="0" smtClean="0"/>
              <a:t>serial </a:t>
            </a:r>
            <a:r>
              <a:rPr lang="en-US" dirty="0"/>
              <a:t>{ respond(</a:t>
            </a:r>
            <a:r>
              <a:rPr lang="en-US" dirty="0" err="1"/>
              <a:t>val</a:t>
            </a:r>
            <a:r>
              <a:rPr lang="en-US" dirty="0"/>
              <a:t> + val2); }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/>
              <a:t>e</a:t>
            </a:r>
            <a:r>
              <a:rPr lang="en-US" b="1" dirty="0" smtClean="0"/>
              <a:t>ntry void </a:t>
            </a:r>
            <a:r>
              <a:rPr lang="en-US" dirty="0" smtClean="0"/>
              <a:t>response(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7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470712"/>
          </a:xfrm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fib.decl.h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#define </a:t>
            </a:r>
            <a:r>
              <a:rPr lang="en-US" dirty="0"/>
              <a:t>THRESHOLD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 Main(</a:t>
            </a:r>
            <a:r>
              <a:rPr lang="en-US" dirty="0" err="1"/>
              <a:t>CkArgMsg</a:t>
            </a:r>
            <a:r>
              <a:rPr lang="en-US" dirty="0"/>
              <a:t>∗  m) { </a:t>
            </a:r>
            <a:r>
              <a:rPr lang="en-US" dirty="0" err="1"/>
              <a:t>CProxy</a:t>
            </a:r>
            <a:r>
              <a:rPr lang="en-US" dirty="0"/>
              <a:t>  Fib::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atoi</a:t>
            </a:r>
            <a:r>
              <a:rPr lang="en-US" dirty="0"/>
              <a:t>(m−&gt;</a:t>
            </a:r>
            <a:r>
              <a:rPr lang="en-US" dirty="0" err="1"/>
              <a:t>argv</a:t>
            </a:r>
            <a:r>
              <a:rPr lang="en-US" dirty="0"/>
              <a:t>[1]),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CProxy</a:t>
            </a:r>
            <a:r>
              <a:rPr lang="en-US" dirty="0"/>
              <a:t>  Fib());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Fib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Fib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Fib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Fib parent;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 err="1"/>
              <a:t>isRoot</a:t>
            </a:r>
            <a:r>
              <a:rPr lang="en-US" dirty="0"/>
              <a:t>  , </a:t>
            </a:r>
            <a:r>
              <a:rPr lang="en-US" dirty="0" err="1"/>
              <a:t>CProxy</a:t>
            </a:r>
            <a:r>
              <a:rPr lang="en-US" dirty="0"/>
              <a:t>  Fib parent  )</a:t>
            </a:r>
          </a:p>
          <a:p>
            <a:pPr marL="0" indent="0">
              <a:buNone/>
            </a:pPr>
            <a:r>
              <a:rPr lang="en-US" dirty="0" smtClean="0"/>
              <a:t>        : </a:t>
            </a:r>
            <a:r>
              <a:rPr lang="en-US" dirty="0"/>
              <a:t>parent(parent  ), </a:t>
            </a:r>
            <a:r>
              <a:rPr lang="en-US" dirty="0" err="1"/>
              <a:t>isRoot</a:t>
            </a:r>
            <a:r>
              <a:rPr lang="en-US" dirty="0"/>
              <a:t>(</a:t>
            </a:r>
            <a:r>
              <a:rPr lang="en-US" dirty="0" err="1"/>
              <a:t>isRoot</a:t>
            </a:r>
            <a:r>
              <a:rPr lang="en-US" dirty="0"/>
              <a:t>  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calc</a:t>
            </a:r>
            <a:r>
              <a:rPr lang="en-US" dirty="0"/>
              <a:t>(n);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seqFib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n) { </a:t>
            </a:r>
            <a:r>
              <a:rPr lang="en-US" b="1" dirty="0"/>
              <a:t>return </a:t>
            </a:r>
            <a:r>
              <a:rPr lang="en-US" dirty="0"/>
              <a:t>(n &lt; 2) ? n : </a:t>
            </a:r>
            <a:r>
              <a:rPr lang="en-US" dirty="0" err="1"/>
              <a:t>seqFib</a:t>
            </a:r>
            <a:r>
              <a:rPr lang="en-US" dirty="0"/>
              <a:t>(n − 1) + </a:t>
            </a:r>
            <a:r>
              <a:rPr lang="en-US" dirty="0" err="1"/>
              <a:t>seqFib</a:t>
            </a:r>
            <a:r>
              <a:rPr lang="en-US" dirty="0"/>
              <a:t>(n − 2);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void </a:t>
            </a:r>
            <a:r>
              <a:rPr lang="en-US" dirty="0"/>
              <a:t>respond(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(!</a:t>
            </a:r>
            <a:r>
              <a:rPr lang="en-US" dirty="0" err="1"/>
              <a:t>isRoot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{ </a:t>
            </a:r>
            <a:r>
              <a:rPr lang="en-US" dirty="0" err="1"/>
              <a:t>parent.response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/>
              <a:t>delete </a:t>
            </a:r>
            <a:r>
              <a:rPr lang="en-US" b="1" dirty="0"/>
              <a:t>this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} </a:t>
            </a: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CkPrintf</a:t>
            </a:r>
            <a:r>
              <a:rPr lang="en-US" dirty="0"/>
              <a:t>(”Fibonacci number is: %d\n”, </a:t>
            </a:r>
            <a:r>
              <a:rPr lang="en-US" dirty="0" err="1"/>
              <a:t>val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fib.def.h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smtClean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smtClean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smtClean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smtClean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Fi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onacci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3661"/>
            <a:ext cx="8229600" cy="2733439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Sequence: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0" dirty="0">
                <a:latin typeface="Times New Roman"/>
                <a:cs typeface="Times New Roman"/>
              </a:rPr>
              <a:t>o</a:t>
            </a:r>
            <a:r>
              <a:rPr lang="en-US" sz="2000" spc="-15" dirty="0">
                <a:latin typeface="Times New Roman"/>
                <a:cs typeface="Times New Roman"/>
              </a:rPr>
              <a:t>dy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myMethod1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myMethod2</a:t>
            </a:r>
            <a:r>
              <a:rPr lang="en-US" sz="2000" spc="30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and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myMethod3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ar</a:t>
            </a:r>
            <a:r>
              <a:rPr lang="en-US" sz="2000" spc="-20" dirty="0">
                <a:latin typeface="Times New Roman"/>
                <a:cs typeface="Times New Roman"/>
              </a:rPr>
              <a:t>rival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of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b</a:t>
            </a:r>
            <a:r>
              <a:rPr lang="en-US" sz="2000" spc="25" dirty="0">
                <a:latin typeface="Times New Roman"/>
                <a:cs typeface="Times New Roman"/>
              </a:rPr>
              <a:t>oth,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block1 */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-40" dirty="0">
                <a:latin typeface="Times New Roman"/>
                <a:cs typeface="Times New Roman"/>
              </a:rPr>
              <a:t>W</a:t>
            </a:r>
            <a:r>
              <a:rPr lang="en-US" sz="2000" spc="20" dirty="0">
                <a:latin typeface="Times New Roman"/>
                <a:cs typeface="Times New Roman"/>
              </a:rPr>
              <a:t>ait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0" dirty="0">
                <a:latin typeface="Times New Roman"/>
                <a:cs typeface="Times New Roman"/>
              </a:rPr>
              <a:t>o</a:t>
            </a:r>
            <a:r>
              <a:rPr lang="en-US" sz="2000" spc="5" dirty="0">
                <a:latin typeface="Times New Roman"/>
                <a:cs typeface="Times New Roman"/>
              </a:rPr>
              <a:t>r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myMethod4</a:t>
            </a:r>
            <a:r>
              <a:rPr lang="en-US" sz="2000" spc="-305" dirty="0">
                <a:latin typeface="Courier"/>
                <a:cs typeface="Courier"/>
              </a:rPr>
              <a:t> </a:t>
            </a:r>
            <a:r>
              <a:rPr lang="en-US" sz="2000" spc="25" dirty="0">
                <a:latin typeface="Times New Roman"/>
                <a:cs typeface="Times New Roman"/>
              </a:rPr>
              <a:t>,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u</a:t>
            </a:r>
            <a:r>
              <a:rPr lang="en-US" sz="2000" spc="35" dirty="0">
                <a:latin typeface="Times New Roman"/>
                <a:cs typeface="Times New Roman"/>
              </a:rPr>
              <a:t>p</a:t>
            </a:r>
            <a:r>
              <a:rPr lang="en-US" sz="2000" spc="5" dirty="0">
                <a:latin typeface="Times New Roman"/>
                <a:cs typeface="Times New Roman"/>
              </a:rPr>
              <a:t>on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5" dirty="0">
                <a:latin typeface="Times New Roman"/>
                <a:cs typeface="Times New Roman"/>
              </a:rPr>
              <a:t>rr</a:t>
            </a:r>
            <a:r>
              <a:rPr lang="en-US" sz="2000" spc="-25" dirty="0">
                <a:latin typeface="Times New Roman"/>
                <a:cs typeface="Times New Roman"/>
              </a:rPr>
              <a:t>ival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/* </a:t>
            </a:r>
            <a:r>
              <a:rPr lang="en-US" sz="2000" i="1" spc="-80" dirty="0" err="1">
                <a:latin typeface="Courier"/>
                <a:cs typeface="Courier"/>
              </a:rPr>
              <a:t>sdag</a:t>
            </a:r>
            <a:r>
              <a:rPr lang="en-US" sz="2000" i="1" spc="-80" dirty="0">
                <a:latin typeface="Courier"/>
                <a:cs typeface="Courier"/>
              </a:rPr>
              <a:t> block2 */</a:t>
            </a:r>
            <a:endParaRPr lang="en-US" sz="2000" i="1" dirty="0"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800" dirty="0"/>
          </a:p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latin typeface="Times New Roman"/>
                <a:cs typeface="Times New Roman"/>
              </a:rPr>
              <a:t>Question: 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if 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95" dirty="0">
                <a:latin typeface="Courier"/>
                <a:cs typeface="Courier"/>
              </a:rPr>
              <a:t>myMethod4</a:t>
            </a:r>
            <a:r>
              <a:rPr lang="en-US" sz="2800" spc="-95" dirty="0">
                <a:latin typeface="Courier"/>
                <a:cs typeface="Courier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rrives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first</a:t>
            </a:r>
            <a:r>
              <a:rPr lang="en-US" sz="2800" spc="85" dirty="0">
                <a:latin typeface="Times New Roman"/>
                <a:cs typeface="Times New Roman"/>
              </a:rPr>
              <a:t> </a:t>
            </a:r>
            <a:r>
              <a:rPr lang="en-US" sz="2800" spc="20" dirty="0">
                <a:latin typeface="Times New Roman"/>
                <a:cs typeface="Times New Roman"/>
              </a:rPr>
              <a:t>what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will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h</a:t>
            </a:r>
            <a:r>
              <a:rPr lang="en-US" sz="2800" spc="15" dirty="0">
                <a:latin typeface="Times New Roman"/>
                <a:cs typeface="Times New Roman"/>
              </a:rPr>
              <a:t>ap</a:t>
            </a:r>
            <a:r>
              <a:rPr lang="en-US" sz="2800" spc="45" dirty="0">
                <a:latin typeface="Times New Roman"/>
                <a:cs typeface="Times New Roman"/>
              </a:rPr>
              <a:t>p</a:t>
            </a:r>
            <a:r>
              <a:rPr lang="en-US" sz="2800" spc="10" dirty="0">
                <a:latin typeface="Times New Roman"/>
                <a:cs typeface="Times New Roman"/>
              </a:rPr>
              <a:t>en?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25267"/>
            <a:ext cx="8229600" cy="1618394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myMethod1(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param2)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myMethod2(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param3),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   myMethod3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size,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arr</a:t>
            </a:r>
            <a:r>
              <a:rPr lang="en-US" spc="10" dirty="0">
                <a:latin typeface="Times New Roman"/>
                <a:cs typeface="Times New Roman"/>
              </a:rPr>
              <a:t>[size])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myMethod4(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param4) /∗ </a:t>
            </a:r>
            <a:r>
              <a:rPr lang="en-US" spc="10" dirty="0" err="1">
                <a:latin typeface="Times New Roman"/>
                <a:cs typeface="Times New Roman"/>
              </a:rPr>
              <a:t>sdag</a:t>
            </a:r>
            <a:r>
              <a:rPr lang="en-US" spc="10" dirty="0">
                <a:latin typeface="Times New Roman"/>
                <a:cs typeface="Times New Roman"/>
              </a:rPr>
              <a:t>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07114"/>
            <a:ext cx="8229600" cy="51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2800" spc="20" dirty="0" smtClean="0">
                <a:latin typeface="Times New Roman"/>
                <a:cs typeface="Times New Roman"/>
              </a:rPr>
              <a:t>What is the sequence?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114176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2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can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95" dirty="0">
                <a:latin typeface="Times New Roman"/>
                <a:cs typeface="Times New Roman"/>
              </a:rPr>
              <a:t>w</a:t>
            </a:r>
            <a:r>
              <a:rPr lang="en-US" spc="25" dirty="0">
                <a:latin typeface="Times New Roman"/>
                <a:cs typeface="Times New Roman"/>
              </a:rPr>
              <a:t>ait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certain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US" spc="-55" dirty="0" smtClean="0">
                <a:latin typeface="Times New Roman"/>
                <a:cs typeface="Times New Roman"/>
              </a:rPr>
              <a:t> If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-25" dirty="0">
                <a:latin typeface="Times New Roman"/>
                <a:cs typeface="Times New Roman"/>
              </a:rPr>
              <a:t>ecified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36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first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15" dirty="0">
                <a:latin typeface="Times New Roman"/>
                <a:cs typeface="Times New Roman"/>
              </a:rPr>
              <a:t>rameter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must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t</a:t>
            </a:r>
            <a:r>
              <a:rPr lang="en-US" spc="5" dirty="0">
                <a:latin typeface="Times New Roman"/>
                <a:cs typeface="Times New Roman"/>
              </a:rPr>
              <a:t>h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pPr marL="12700" marR="120650" indent="0">
              <a:lnSpc>
                <a:spcPct val="102600"/>
              </a:lnSpc>
              <a:spcBef>
                <a:spcPts val="300"/>
              </a:spcBef>
            </a:pPr>
            <a:r>
              <a:rPr lang="en-US" spc="5" dirty="0" smtClean="0">
                <a:latin typeface="Times New Roman"/>
                <a:cs typeface="Times New Roman"/>
              </a:rPr>
              <a:t> Semantic</a:t>
            </a:r>
            <a:r>
              <a:rPr lang="en-US" spc="5" dirty="0">
                <a:latin typeface="Times New Roman"/>
                <a:cs typeface="Times New Roman"/>
              </a:rPr>
              <a:t>: 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 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i="1" spc="-95" dirty="0">
                <a:latin typeface="Courier"/>
                <a:cs typeface="Courier"/>
              </a:rPr>
              <a:t>when</a:t>
            </a:r>
            <a:r>
              <a:rPr lang="en-US" spc="-95" dirty="0">
                <a:latin typeface="Courier"/>
                <a:cs typeface="Courier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will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“bl</a:t>
            </a:r>
            <a:r>
              <a:rPr lang="en-US" spc="35" dirty="0">
                <a:latin typeface="Times New Roman"/>
                <a:cs typeface="Times New Roman"/>
              </a:rPr>
              <a:t>o</a:t>
            </a:r>
            <a:r>
              <a:rPr lang="en-US" spc="10" dirty="0">
                <a:latin typeface="Times New Roman"/>
                <a:cs typeface="Times New Roman"/>
              </a:rPr>
              <a:t>ck”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until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message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rrives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reference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num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when</a:t>
            </a:r>
            <a:r>
              <a:rPr lang="en-US" sz="2200" dirty="0" smtClean="0"/>
              <a:t> 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57175"/>
            <a:ext cx="8229600" cy="2704353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</a:t>
            </a:r>
            <a:r>
              <a:rPr lang="en-US" i="1" spc="10" dirty="0" err="1">
                <a:latin typeface="Times New Roman"/>
                <a:cs typeface="Times New Roman"/>
              </a:rPr>
              <a:t>sdag</a:t>
            </a:r>
            <a:r>
              <a:rPr lang="en-US" i="1" spc="10" dirty="0">
                <a:latin typeface="Times New Roman"/>
                <a:cs typeface="Times New Roman"/>
              </a:rPr>
              <a:t> block ∗/</a:t>
            </a:r>
          </a:p>
          <a:p>
            <a:pPr marL="0" indent="0">
              <a:spcBef>
                <a:spcPts val="484"/>
              </a:spcBef>
              <a:buNone/>
            </a:pP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(200, </a:t>
            </a:r>
            <a:r>
              <a:rPr lang="en-US" b="1" spc="10" dirty="0">
                <a:latin typeface="Times New Roman"/>
                <a:cs typeface="Times New Roman"/>
              </a:rPr>
              <a:t>false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not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proxy.method1</a:t>
            </a:r>
            <a:r>
              <a:rPr lang="en-US" spc="10" dirty="0">
                <a:latin typeface="Times New Roman"/>
                <a:cs typeface="Times New Roman"/>
              </a:rPr>
              <a:t>(100, </a:t>
            </a:r>
            <a:r>
              <a:rPr lang="en-US" b="1" spc="10" dirty="0">
                <a:latin typeface="Times New Roman"/>
                <a:cs typeface="Times New Roman"/>
              </a:rPr>
              <a:t>true</a:t>
            </a:r>
            <a:r>
              <a:rPr lang="en-US" spc="10" dirty="0">
                <a:latin typeface="Times New Roman"/>
                <a:cs typeface="Times New Roman"/>
              </a:rPr>
              <a:t>); </a:t>
            </a:r>
            <a:r>
              <a:rPr lang="en-US" i="1" spc="10" dirty="0">
                <a:latin typeface="Times New Roman"/>
                <a:cs typeface="Times New Roman"/>
              </a:rPr>
              <a:t>/∗ will be delivered to the when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69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if-then-else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40050"/>
            <a:ext cx="8229600" cy="246043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if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thisIndex.x</a:t>
            </a:r>
            <a:r>
              <a:rPr lang="en-US" spc="10" dirty="0">
                <a:latin typeface="Times New Roman"/>
                <a:cs typeface="Times New Roman"/>
              </a:rPr>
              <a:t> == 10)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 </a:t>
            </a:r>
            <a:r>
              <a:rPr lang="en-US" spc="10" dirty="0">
                <a:latin typeface="Times New Roman"/>
                <a:cs typeface="Times New Roman"/>
              </a:rPr>
              <a:t>else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payload) </a:t>
            </a:r>
            <a:r>
              <a:rPr lang="en-US" b="1" spc="10" dirty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/... some C++ code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13422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>
                <a:latin typeface="Courier"/>
                <a:cs typeface="Courier"/>
              </a:rPr>
              <a:t>if-then-else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>
                <a:latin typeface="Times New Roman"/>
                <a:cs typeface="Times New Roman"/>
              </a:rPr>
              <a:t>Same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as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</a:t>
            </a:r>
            <a:r>
              <a:rPr lang="en-US" spc="-15" dirty="0">
                <a:latin typeface="Times New Roman"/>
                <a:cs typeface="Times New Roman"/>
              </a:rPr>
              <a:t>ypical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if-then-else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semantics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and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22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</a:t>
            </a:r>
            <a:r>
              <a:rPr lang="en-US" sz="2200" i="1" dirty="0" smtClean="0">
                <a:latin typeface="Courier"/>
                <a:cs typeface="Courier"/>
              </a:rPr>
              <a:t> for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86958"/>
            <a:ext cx="8229600" cy="2073307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for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= 0;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maxIter</a:t>
            </a:r>
            <a:r>
              <a:rPr lang="en-US" spc="10" dirty="0">
                <a:latin typeface="Times New Roman"/>
                <a:cs typeface="Times New Roman"/>
              </a:rPr>
              <a:t>; ++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recvLeft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(LEFT,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recvRight</a:t>
            </a:r>
            <a:r>
              <a:rPr lang="en-US" spc="10" dirty="0">
                <a:latin typeface="Times New Roman"/>
                <a:cs typeface="Times New Roman"/>
              </a:rPr>
              <a:t>[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computeKernel</a:t>
            </a:r>
            <a:r>
              <a:rPr lang="en-US" spc="10" dirty="0">
                <a:latin typeface="Times New Roman"/>
                <a:cs typeface="Times New Roman"/>
              </a:rPr>
              <a:t>(RIGHT, data);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52298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for </a:t>
            </a:r>
            <a:r>
              <a:rPr lang="en-US" sz="3200" spc="15" dirty="0" smtClean="0">
                <a:latin typeface="Times New Roman"/>
                <a:cs typeface="Times New Roman"/>
              </a:rPr>
              <a:t>construct</a:t>
            </a:r>
            <a:r>
              <a:rPr lang="en-US" sz="3200" spc="15" dirty="0"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Defines a sequenced </a:t>
            </a:r>
            <a:r>
              <a:rPr lang="en-US" i="1" spc="10" dirty="0" smtClean="0">
                <a:latin typeface="Courier"/>
                <a:cs typeface="Courier"/>
              </a:rPr>
              <a:t>for</a:t>
            </a:r>
            <a:r>
              <a:rPr lang="en-US" spc="10" dirty="0" smtClean="0">
                <a:latin typeface="Times New Roman"/>
                <a:cs typeface="Times New Roman"/>
              </a:rPr>
              <a:t> loop (like a sequential C for loop)</a:t>
            </a:r>
          </a:p>
          <a:p>
            <a:pPr marL="360680" indent="-171450">
              <a:lnSpc>
                <a:spcPct val="100000"/>
              </a:lnSpc>
              <a:spcBef>
                <a:spcPts val="175"/>
              </a:spcBef>
              <a:buFont typeface="Wingdings" charset="2"/>
              <a:buChar char="Ø"/>
            </a:pPr>
            <a:r>
              <a:rPr lang="en-US" spc="10" dirty="0" smtClean="0">
                <a:latin typeface="Times New Roman"/>
                <a:cs typeface="Times New Roman"/>
              </a:rPr>
              <a:t>Once the body for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err="1" smtClean="0">
                <a:latin typeface="Times New Roman"/>
                <a:cs typeface="Times New Roman"/>
              </a:rPr>
              <a:t>th</a:t>
            </a:r>
            <a:r>
              <a:rPr lang="en-US" spc="10" dirty="0" smtClean="0">
                <a:latin typeface="Times New Roman"/>
                <a:cs typeface="Times New Roman"/>
              </a:rPr>
              <a:t> iteration completes, the </a:t>
            </a:r>
            <a:r>
              <a:rPr lang="en-US" i="1" spc="10" dirty="0" err="1" smtClean="0">
                <a:latin typeface="Times New Roman"/>
                <a:cs typeface="Times New Roman"/>
              </a:rPr>
              <a:t>i</a:t>
            </a:r>
            <a:r>
              <a:rPr lang="en-US" spc="10" dirty="0" smtClean="0">
                <a:latin typeface="Times New Roman"/>
                <a:cs typeface="Times New Roman"/>
              </a:rPr>
              <a:t> + 1 iteration is started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60265"/>
            <a:ext cx="8229600" cy="66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2800" i="1" spc="20" dirty="0" err="1" smtClean="0">
                <a:latin typeface="Courier"/>
                <a:cs typeface="Courier"/>
              </a:rPr>
              <a:t>iter</a:t>
            </a:r>
            <a:r>
              <a:rPr lang="en-US" sz="2800" spc="20" dirty="0" smtClean="0">
                <a:latin typeface="Times New Roman"/>
                <a:cs typeface="Times New Roman"/>
              </a:rPr>
              <a:t> must be defined in the class as a member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197425"/>
            <a:ext cx="8229600" cy="105955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class </a:t>
            </a:r>
            <a:r>
              <a:rPr lang="en-US" spc="10" dirty="0">
                <a:latin typeface="Times New Roman"/>
                <a:cs typeface="Times New Roman"/>
              </a:rPr>
              <a:t>Foo : </a:t>
            </a:r>
            <a:r>
              <a:rPr lang="en-US" b="1" spc="10" dirty="0">
                <a:latin typeface="Times New Roman"/>
                <a:cs typeface="Times New Roman"/>
              </a:rPr>
              <a:t>public </a:t>
            </a:r>
            <a:r>
              <a:rPr lang="en-US" spc="10" dirty="0" err="1">
                <a:latin typeface="Times New Roman"/>
                <a:cs typeface="Times New Roman"/>
              </a:rPr>
              <a:t>CBase</a:t>
            </a:r>
            <a:r>
              <a:rPr lang="en-US" spc="10" dirty="0">
                <a:latin typeface="Times New Roman"/>
                <a:cs typeface="Times New Roman"/>
              </a:rPr>
              <a:t> Foo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public</a:t>
            </a:r>
            <a:r>
              <a:rPr lang="en-US" spc="10" dirty="0">
                <a:latin typeface="Times New Roman"/>
                <a:cs typeface="Times New Roman"/>
              </a:rPr>
              <a:t>: 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iter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r>
              <a:rPr lang="en-US" spc="10" dirty="0">
                <a:latin typeface="Times New Roman"/>
                <a:cs typeface="Times New Roman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59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4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while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21117"/>
            <a:ext cx="8229600" cy="3752221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while 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 &lt; </a:t>
            </a:r>
            <a:r>
              <a:rPr lang="en-US" spc="10" dirty="0" err="1">
                <a:latin typeface="Times New Roman"/>
                <a:cs typeface="Times New Roman"/>
              </a:rPr>
              <a:t>numNeighbors</a:t>
            </a:r>
            <a:r>
              <a:rPr lang="en-US" spc="10" dirty="0">
                <a:latin typeface="Times New Roman"/>
                <a:cs typeface="Times New Roman"/>
              </a:rPr>
              <a:t>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 err="1">
                <a:latin typeface="Times New Roman"/>
                <a:cs typeface="Times New Roman"/>
              </a:rPr>
              <a:t>recvData</a:t>
            </a:r>
            <a:r>
              <a:rPr lang="en-US" spc="10" dirty="0">
                <a:latin typeface="Times New Roman"/>
                <a:cs typeface="Times New Roman"/>
              </a:rPr>
              <a:t>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>
                <a:latin typeface="Times New Roman"/>
                <a:cs typeface="Times New Roman"/>
              </a:rPr>
              <a:t>double </a:t>
            </a:r>
            <a:r>
              <a:rPr lang="en-US" spc="10" dirty="0">
                <a:latin typeface="Times New Roman"/>
                <a:cs typeface="Times New Roman"/>
              </a:rPr>
              <a:t>data[</a:t>
            </a:r>
            <a:r>
              <a:rPr lang="en-US" spc="10" dirty="0" err="1">
                <a:latin typeface="Times New Roman"/>
                <a:cs typeface="Times New Roman"/>
              </a:rPr>
              <a:t>len</a:t>
            </a:r>
            <a:r>
              <a:rPr lang="en-US" spc="10" dirty="0">
                <a:latin typeface="Times New Roman"/>
                <a:cs typeface="Times New Roman"/>
              </a:rPr>
              <a:t>])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     </a:t>
            </a:r>
            <a:r>
              <a:rPr lang="en-US" i="1" spc="10" dirty="0" smtClean="0">
                <a:latin typeface="Times New Roman"/>
                <a:cs typeface="Times New Roman"/>
              </a:rPr>
              <a:t>/</a:t>
            </a:r>
            <a:r>
              <a:rPr lang="en-US" i="1" spc="10" dirty="0">
                <a:latin typeface="Times New Roman"/>
                <a:cs typeface="Times New Roman"/>
              </a:rPr>
              <a:t>∗ do something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method1() </a:t>
            </a:r>
            <a:r>
              <a:rPr lang="en-US" i="1" spc="10" dirty="0">
                <a:latin typeface="Times New Roman"/>
                <a:cs typeface="Times New Roman"/>
              </a:rPr>
              <a:t>/∗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method2() </a:t>
            </a:r>
            <a:r>
              <a:rPr lang="en-US" i="1" spc="10" dirty="0">
                <a:latin typeface="Times New Roman"/>
                <a:cs typeface="Times New Roman"/>
              </a:rPr>
              <a:t>/∗ block2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spc="10" dirty="0" err="1">
                <a:latin typeface="Times New Roman"/>
                <a:cs typeface="Times New Roman"/>
              </a:rPr>
              <a:t>i</a:t>
            </a:r>
            <a:r>
              <a:rPr lang="en-US" spc="10" dirty="0">
                <a:latin typeface="Times New Roman"/>
                <a:cs typeface="Times New Roman"/>
              </a:rPr>
              <a:t>++; 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98823"/>
            <a:ext cx="8229600" cy="122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>
              <a:lnSpc>
                <a:spcPct val="100000"/>
              </a:lnSpc>
            </a:pPr>
            <a:r>
              <a:rPr lang="en-US" sz="3200" spc="20" dirty="0">
                <a:latin typeface="Times New Roman"/>
                <a:cs typeface="Times New Roman"/>
              </a:rPr>
              <a:t>The 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i="1" spc="-95" dirty="0" smtClean="0">
                <a:latin typeface="Courier"/>
                <a:cs typeface="Courier"/>
              </a:rPr>
              <a:t>while </a:t>
            </a:r>
            <a:r>
              <a:rPr lang="en-US" sz="3200" spc="15" dirty="0">
                <a:latin typeface="Times New Roman"/>
                <a:cs typeface="Times New Roman"/>
              </a:rPr>
              <a:t>construct:</a:t>
            </a:r>
            <a:endParaRPr lang="en-US" sz="32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00000"/>
              </a:lnSpc>
              <a:spcBef>
                <a:spcPts val="285"/>
              </a:spcBef>
              <a:buFont typeface="Wingdings" charset="2"/>
              <a:buChar char="Ø"/>
            </a:pPr>
            <a:r>
              <a:rPr lang="en-US" spc="-15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sequenced  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i="1" spc="-80" dirty="0">
                <a:latin typeface="Courier"/>
                <a:cs typeface="Courier"/>
              </a:rPr>
              <a:t>while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5" dirty="0">
                <a:latin typeface="Times New Roman"/>
                <a:cs typeface="Times New Roman"/>
              </a:rPr>
              <a:t>op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(li</a:t>
            </a:r>
            <a:r>
              <a:rPr lang="en-US" spc="-40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sequential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C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while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l</a:t>
            </a:r>
            <a:r>
              <a:rPr lang="en-US" spc="-5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op)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4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339353"/>
          </a:xfrm>
        </p:spPr>
        <p:txBody>
          <a:bodyPr>
            <a:normAutofit fontScale="85000" lnSpcReduction="10000"/>
          </a:bodyPr>
          <a:lstStyle/>
          <a:p>
            <a:pPr marL="320040">
              <a:spcBef>
                <a:spcPts val="0"/>
              </a:spcBef>
            </a:pPr>
            <a:r>
              <a:rPr lang="en-US" sz="3000" spc="20" dirty="0">
                <a:latin typeface="Times New Roman"/>
                <a:cs typeface="Times New Roman"/>
              </a:rPr>
              <a:t>The </a:t>
            </a:r>
            <a:r>
              <a:rPr lang="en-US" sz="3000" spc="110" dirty="0">
                <a:latin typeface="Times New Roman"/>
                <a:cs typeface="Times New Roman"/>
              </a:rPr>
              <a:t> </a:t>
            </a:r>
            <a:r>
              <a:rPr lang="en-US" sz="3000" spc="-95" dirty="0">
                <a:latin typeface="Courier"/>
                <a:cs typeface="Courier"/>
              </a:rPr>
              <a:t>overlap </a:t>
            </a:r>
            <a:r>
              <a:rPr lang="en-US" sz="3000" spc="15" dirty="0">
                <a:latin typeface="Times New Roman"/>
                <a:cs typeface="Times New Roman"/>
              </a:rPr>
              <a:t>construct:</a:t>
            </a:r>
            <a:endParaRPr lang="en-US" sz="3000" dirty="0">
              <a:latin typeface="Times New Roman"/>
              <a:cs typeface="Times New Roman"/>
            </a:endParaRP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By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default,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Structured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Dagger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defines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a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that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is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foll</a:t>
            </a:r>
            <a:r>
              <a:rPr lang="en-US" spc="-60" dirty="0">
                <a:latin typeface="Times New Roman"/>
                <a:cs typeface="Times New Roman"/>
              </a:rPr>
              <a:t>o</a:t>
            </a:r>
            <a:r>
              <a:rPr lang="en-US" spc="-75" dirty="0">
                <a:latin typeface="Times New Roman"/>
                <a:cs typeface="Times New Roman"/>
              </a:rPr>
              <a:t>w</a:t>
            </a:r>
            <a:r>
              <a:rPr lang="en-US" dirty="0">
                <a:latin typeface="Times New Roman"/>
                <a:cs typeface="Times New Roman"/>
              </a:rPr>
              <a:t>ed </a:t>
            </a:r>
            <a:r>
              <a:rPr lang="en-US" spc="-5" dirty="0" smtClean="0">
                <a:latin typeface="Times New Roman"/>
                <a:cs typeface="Times New Roman"/>
              </a:rPr>
              <a:t>sequentially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all</a:t>
            </a:r>
            <a:r>
              <a:rPr lang="en-US" spc="-50" dirty="0">
                <a:latin typeface="Times New Roman"/>
                <a:cs typeface="Times New Roman"/>
              </a:rPr>
              <a:t>o</a:t>
            </a:r>
            <a:r>
              <a:rPr lang="en-US" spc="-30" dirty="0">
                <a:latin typeface="Times New Roman"/>
                <a:cs typeface="Times New Roman"/>
              </a:rPr>
              <a:t>ws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multiple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inde</a:t>
            </a:r>
            <a:r>
              <a:rPr lang="en-US" spc="30" dirty="0">
                <a:latin typeface="Times New Roman"/>
                <a:cs typeface="Times New Roman"/>
              </a:rPr>
              <a:t>p</a:t>
            </a:r>
            <a:r>
              <a:rPr lang="en-US" spc="15" dirty="0">
                <a:latin typeface="Times New Roman"/>
                <a:cs typeface="Times New Roman"/>
              </a:rPr>
              <a:t>endent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clauses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execute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an</a:t>
            </a:r>
            <a:r>
              <a:rPr lang="en-US" spc="-45" dirty="0">
                <a:latin typeface="Times New Roman"/>
                <a:cs typeface="Times New Roman"/>
              </a:rPr>
              <a:t>y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30" dirty="0" smtClean="0">
                <a:latin typeface="Times New Roman"/>
                <a:cs typeface="Times New Roman"/>
              </a:rPr>
              <a:t>Any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5" dirty="0" smtClean="0">
                <a:latin typeface="Times New Roman"/>
                <a:cs typeface="Times New Roman"/>
              </a:rPr>
              <a:t>constructs</a:t>
            </a:r>
            <a:r>
              <a:rPr lang="en-US" spc="8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5" dirty="0" smtClean="0">
                <a:latin typeface="Times New Roman"/>
                <a:cs typeface="Times New Roman"/>
              </a:rPr>
              <a:t>the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35" dirty="0" smtClean="0">
                <a:latin typeface="Times New Roman"/>
                <a:cs typeface="Times New Roman"/>
              </a:rPr>
              <a:t>b</a:t>
            </a:r>
            <a:r>
              <a:rPr lang="en-US" spc="20" dirty="0" smtClean="0">
                <a:latin typeface="Times New Roman"/>
                <a:cs typeface="Times New Roman"/>
              </a:rPr>
              <a:t>o</a:t>
            </a:r>
            <a:r>
              <a:rPr lang="en-US" spc="-15" dirty="0" smtClean="0">
                <a:latin typeface="Times New Roman"/>
                <a:cs typeface="Times New Roman"/>
              </a:rPr>
              <a:t>dy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of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  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80" dirty="0" smtClean="0">
                <a:latin typeface="Courier"/>
                <a:cs typeface="Courier"/>
              </a:rPr>
              <a:t>overlap</a:t>
            </a:r>
            <a:r>
              <a:rPr lang="en-US" spc="30" dirty="0" smtClean="0">
                <a:latin typeface="Courier"/>
                <a:cs typeface="Courier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can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10" dirty="0" smtClean="0">
                <a:latin typeface="Times New Roman"/>
                <a:cs typeface="Times New Roman"/>
              </a:rPr>
              <a:t>hap</a:t>
            </a:r>
            <a:r>
              <a:rPr lang="en-US" spc="45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en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in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20" dirty="0" smtClean="0">
                <a:latin typeface="Times New Roman"/>
                <a:cs typeface="Times New Roman"/>
              </a:rPr>
              <a:t>an</a:t>
            </a:r>
            <a:r>
              <a:rPr lang="en-US" spc="-45" dirty="0" smtClean="0">
                <a:latin typeface="Times New Roman"/>
                <a:cs typeface="Times New Roman"/>
              </a:rPr>
              <a:t>y</a:t>
            </a:r>
            <a:r>
              <a:rPr lang="en-US" spc="80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o</a:t>
            </a:r>
            <a:r>
              <a:rPr lang="en-US" dirty="0" smtClean="0">
                <a:latin typeface="Times New Roman"/>
                <a:cs typeface="Times New Roman"/>
              </a:rPr>
              <a:t>rder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pc="-25" dirty="0">
                <a:latin typeface="Times New Roman"/>
                <a:cs typeface="Times New Roman"/>
              </a:rPr>
              <a:t>An  </a:t>
            </a:r>
            <a:r>
              <a:rPr lang="en-US" spc="-1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overlap</a:t>
            </a:r>
            <a:r>
              <a:rPr lang="en-US" spc="30" dirty="0">
                <a:latin typeface="Courier"/>
                <a:cs typeface="Courier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finishes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sequence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when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a</a:t>
            </a:r>
            <a:r>
              <a:rPr lang="en-US" spc="-45" dirty="0">
                <a:latin typeface="Times New Roman"/>
                <a:cs typeface="Times New Roman"/>
              </a:rPr>
              <a:t>ll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statements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15" dirty="0">
                <a:latin typeface="Times New Roman"/>
                <a:cs typeface="Times New Roman"/>
              </a:rPr>
              <a:t>it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 executed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Syntax </a:t>
            </a:r>
            <a:r>
              <a:rPr lang="en-US" spc="-80" dirty="0">
                <a:latin typeface="Courier"/>
                <a:cs typeface="Courier"/>
              </a:rPr>
              <a:t>overlap </a:t>
            </a:r>
            <a:r>
              <a:rPr lang="en-US" spc="95" dirty="0">
                <a:latin typeface="Times New Roman"/>
                <a:cs typeface="Times New Roman"/>
              </a:rPr>
              <a:t>{</a:t>
            </a:r>
            <a:r>
              <a:rPr lang="en-US" i="1" spc="95" dirty="0">
                <a:latin typeface="Times New Roman"/>
                <a:cs typeface="Times New Roman"/>
              </a:rPr>
              <a:t> </a:t>
            </a:r>
            <a:r>
              <a:rPr lang="en-US" i="1" spc="20" dirty="0">
                <a:latin typeface="Times New Roman"/>
                <a:cs typeface="Times New Roman"/>
              </a:rPr>
              <a:t> </a:t>
            </a:r>
            <a:r>
              <a:rPr lang="en-US" spc="-80" dirty="0">
                <a:latin typeface="Courier"/>
                <a:cs typeface="Courier"/>
              </a:rPr>
              <a:t>/* </a:t>
            </a:r>
            <a:r>
              <a:rPr lang="en-US" spc="-80" dirty="0" err="1">
                <a:latin typeface="Courier"/>
                <a:cs typeface="Courier"/>
              </a:rPr>
              <a:t>sdag</a:t>
            </a:r>
            <a:r>
              <a:rPr lang="en-US" spc="-80" dirty="0">
                <a:latin typeface="Courier"/>
                <a:cs typeface="Courier"/>
              </a:rPr>
              <a:t> constructs */ </a:t>
            </a:r>
            <a:r>
              <a:rPr lang="en-US" spc="95" dirty="0" smtClean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 marL="459740" marR="12700" indent="0">
              <a:spcBef>
                <a:spcPts val="0"/>
              </a:spcBef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What are the possible execution sequences?</a:t>
            </a:r>
          </a:p>
          <a:p>
            <a:pPr marL="631190" marR="12700" indent="-171450">
              <a:spcBef>
                <a:spcPts val="0"/>
              </a:spcBef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smtClean="0">
                <a:latin typeface="Courier"/>
                <a:cs typeface="Courier"/>
              </a:rPr>
              <a:t>overlap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32942"/>
            <a:ext cx="8229600" cy="2032000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block1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overlap </a:t>
            </a:r>
            <a:r>
              <a:rPr lang="en-US" spc="10" dirty="0">
                <a:latin typeface="Times New Roman"/>
                <a:cs typeface="Times New Roman"/>
              </a:rPr>
              <a:t>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block2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entryMethod1[100](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ref </a:t>
            </a:r>
            <a:r>
              <a:rPr lang="en-US" spc="10" dirty="0" err="1">
                <a:latin typeface="Times New Roman"/>
                <a:cs typeface="Times New Roman"/>
              </a:rPr>
              <a:t>num</a:t>
            </a:r>
            <a:r>
              <a:rPr lang="en-US" spc="10" dirty="0">
                <a:latin typeface="Times New Roman"/>
                <a:cs typeface="Times New Roman"/>
              </a:rPr>
              <a:t>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param1) </a:t>
            </a:r>
            <a:r>
              <a:rPr lang="en-US" i="1" spc="10" dirty="0">
                <a:latin typeface="Times New Roman"/>
                <a:cs typeface="Times New Roman"/>
              </a:rPr>
              <a:t>/∗ block3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    </a:t>
            </a:r>
            <a:r>
              <a:rPr lang="en-US" b="1" spc="10" dirty="0" smtClean="0">
                <a:latin typeface="Times New Roman"/>
                <a:cs typeface="Times New Roman"/>
              </a:rPr>
              <a:t>when </a:t>
            </a:r>
            <a:r>
              <a:rPr lang="en-US" spc="10" dirty="0">
                <a:latin typeface="Times New Roman"/>
                <a:cs typeface="Times New Roman"/>
              </a:rPr>
              <a:t>entryMethod2(</a:t>
            </a:r>
            <a:r>
              <a:rPr lang="en-US" b="1" spc="10" dirty="0">
                <a:latin typeface="Times New Roman"/>
                <a:cs typeface="Times New Roman"/>
              </a:rPr>
              <a:t>char </a:t>
            </a:r>
            <a:r>
              <a:rPr lang="en-US" spc="10" dirty="0" err="1">
                <a:latin typeface="Times New Roman"/>
                <a:cs typeface="Times New Roman"/>
              </a:rPr>
              <a:t>myChar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block4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smtClean="0">
                <a:latin typeface="Times New Roman"/>
                <a:cs typeface="Times New Roman"/>
              </a:rPr>
              <a:t>serial </a:t>
            </a:r>
            <a:r>
              <a:rPr lang="en-US" spc="10" dirty="0">
                <a:latin typeface="Times New Roman"/>
                <a:cs typeface="Times New Roman"/>
              </a:rPr>
              <a:t>{ </a:t>
            </a:r>
            <a:r>
              <a:rPr lang="en-US" i="1" spc="10" dirty="0">
                <a:latin typeface="Times New Roman"/>
                <a:cs typeface="Times New Roman"/>
              </a:rPr>
              <a:t>/∗ block5 ∗/ </a:t>
            </a:r>
            <a:r>
              <a:rPr lang="en-US" spc="1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7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a long “overlap”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474928"/>
            <a:ext cx="4772213" cy="1923283"/>
          </a:xfrm>
        </p:spPr>
        <p:txBody>
          <a:bodyPr>
            <a:normAutofit/>
          </a:bodyPr>
          <a:lstStyle/>
          <a:p>
            <a:pPr marL="12700" marR="12700">
              <a:spcBef>
                <a:spcPts val="0"/>
              </a:spcBef>
            </a:pPr>
            <a:r>
              <a:rPr lang="en-US" sz="2300" spc="-5" dirty="0">
                <a:latin typeface="Times New Roman"/>
                <a:cs typeface="Times New Roman"/>
              </a:rPr>
              <a:t>Overlap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15" dirty="0">
                <a:latin typeface="Times New Roman"/>
                <a:cs typeface="Times New Roman"/>
              </a:rPr>
              <a:t>can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40" dirty="0">
                <a:latin typeface="Times New Roman"/>
                <a:cs typeface="Times New Roman"/>
              </a:rPr>
              <a:t>b</a:t>
            </a:r>
            <a:r>
              <a:rPr lang="en-US" sz="2300" spc="-5" dirty="0">
                <a:latin typeface="Times New Roman"/>
                <a:cs typeface="Times New Roman"/>
              </a:rPr>
              <a:t>e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dirty="0">
                <a:latin typeface="Times New Roman"/>
                <a:cs typeface="Times New Roman"/>
              </a:rPr>
              <a:t>used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5" dirty="0">
                <a:latin typeface="Times New Roman"/>
                <a:cs typeface="Times New Roman"/>
              </a:rPr>
              <a:t>to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25" dirty="0">
                <a:latin typeface="Times New Roman"/>
                <a:cs typeface="Times New Roman"/>
              </a:rPr>
              <a:t>get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5" dirty="0">
                <a:latin typeface="Times New Roman"/>
                <a:cs typeface="Times New Roman"/>
              </a:rPr>
              <a:t>back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10" dirty="0">
                <a:latin typeface="Times New Roman"/>
                <a:cs typeface="Times New Roman"/>
              </a:rPr>
              <a:t>some</a:t>
            </a:r>
            <a:r>
              <a:rPr lang="en-US" sz="2300" spc="-5" dirty="0">
                <a:latin typeface="Times New Roman"/>
                <a:cs typeface="Times New Roman"/>
              </a:rPr>
              <a:t> </a:t>
            </a:r>
            <a:r>
              <a:rPr lang="en-US" sz="2300" spc="-25" dirty="0">
                <a:latin typeface="Times New Roman"/>
                <a:cs typeface="Times New Roman"/>
              </a:rPr>
              <a:t>of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the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asynchrony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-5" dirty="0">
                <a:latin typeface="Times New Roman"/>
                <a:cs typeface="Times New Roman"/>
              </a:rPr>
              <a:t>within</a:t>
            </a:r>
            <a:r>
              <a:rPr lang="en-US" sz="2300" spc="90" dirty="0">
                <a:latin typeface="Times New Roman"/>
                <a:cs typeface="Times New Roman"/>
              </a:rPr>
              <a:t> </a:t>
            </a:r>
            <a:r>
              <a:rPr lang="en-US" sz="2300" spc="30" dirty="0">
                <a:latin typeface="Times New Roman"/>
                <a:cs typeface="Times New Roman"/>
              </a:rPr>
              <a:t>a</a:t>
            </a:r>
            <a:r>
              <a:rPr lang="en-US" sz="2300" spc="85" dirty="0">
                <a:latin typeface="Times New Roman"/>
                <a:cs typeface="Times New Roman"/>
              </a:rPr>
              <a:t> </a:t>
            </a:r>
            <a:r>
              <a:rPr lang="en-US" sz="2300" spc="-5" dirty="0" err="1">
                <a:latin typeface="Times New Roman"/>
                <a:cs typeface="Times New Roman"/>
              </a:rPr>
              <a:t>c</a:t>
            </a:r>
            <a:r>
              <a:rPr lang="en-US" sz="2300" spc="20" dirty="0" err="1">
                <a:latin typeface="Times New Roman"/>
                <a:cs typeface="Times New Roman"/>
              </a:rPr>
              <a:t>h</a:t>
            </a:r>
            <a:r>
              <a:rPr lang="en-US" sz="2300" spc="-15" dirty="0" err="1">
                <a:latin typeface="Times New Roman"/>
                <a:cs typeface="Times New Roman"/>
              </a:rPr>
              <a:t>a</a:t>
            </a:r>
            <a:r>
              <a:rPr lang="en-US" sz="2300" dirty="0" err="1">
                <a:latin typeface="Times New Roman"/>
                <a:cs typeface="Times New Roman"/>
              </a:rPr>
              <a:t>re</a:t>
            </a:r>
            <a:endParaRPr lang="en-US" sz="2300" dirty="0">
              <a:latin typeface="Times New Roman"/>
              <a:cs typeface="Times New Roman"/>
            </a:endParaRPr>
          </a:p>
          <a:p>
            <a:pPr marL="32385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But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constrained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55562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dirty="0">
                <a:latin typeface="Times New Roman"/>
                <a:cs typeface="Times New Roman"/>
              </a:rPr>
              <a:t>Ma</a:t>
            </a:r>
            <a:r>
              <a:rPr lang="en-US" sz="1800" spc="-30" dirty="0">
                <a:latin typeface="Times New Roman"/>
                <a:cs typeface="Times New Roman"/>
              </a:rPr>
              <a:t>k</a:t>
            </a:r>
            <a:r>
              <a:rPr lang="en-US" sz="1800" spc="-5" dirty="0">
                <a:latin typeface="Times New Roman"/>
                <a:cs typeface="Times New Roman"/>
              </a:rPr>
              <a:t>es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f</a:t>
            </a:r>
            <a:r>
              <a:rPr lang="en-US" sz="1800" spc="-5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</a:t>
            </a:r>
            <a:r>
              <a:rPr lang="en-US" sz="1800" spc="-30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disciplined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rogramming,</a:t>
            </a:r>
          </a:p>
          <a:p>
            <a:pPr marL="422909">
              <a:spcBef>
                <a:spcPts val="0"/>
              </a:spcBef>
            </a:pPr>
            <a:r>
              <a:rPr lang="en-US" sz="1600" spc="10" dirty="0" smtClean="0">
                <a:latin typeface="Times New Roman"/>
                <a:cs typeface="Times New Roman"/>
              </a:rPr>
              <a:t>with</a:t>
            </a:r>
            <a:r>
              <a:rPr lang="en-US" sz="1600" spc="80" dirty="0" smtClean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Times New Roman"/>
                <a:cs typeface="Times New Roman"/>
              </a:rPr>
              <a:t>fe</a:t>
            </a:r>
            <a:r>
              <a:rPr lang="en-US" sz="1600" spc="-50" dirty="0">
                <a:latin typeface="Times New Roman"/>
                <a:cs typeface="Times New Roman"/>
              </a:rPr>
              <a:t>w</a:t>
            </a:r>
            <a:r>
              <a:rPr lang="en-US" sz="1600" spc="10" dirty="0">
                <a:latin typeface="Times New Roman"/>
                <a:cs typeface="Times New Roman"/>
              </a:rPr>
              <a:t>er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5" dirty="0">
                <a:latin typeface="Times New Roman"/>
                <a:cs typeface="Times New Roman"/>
              </a:rPr>
              <a:t>race</a:t>
            </a:r>
            <a:r>
              <a:rPr lang="en-US" sz="1600" spc="80" dirty="0">
                <a:latin typeface="Times New Roman"/>
                <a:cs typeface="Times New Roman"/>
              </a:rPr>
              <a:t> </a:t>
            </a:r>
            <a:r>
              <a:rPr lang="en-US" sz="1600" spc="10" dirty="0" smtClean="0">
                <a:latin typeface="Times New Roman"/>
                <a:cs typeface="Times New Roman"/>
              </a:rPr>
              <a:t>conditions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27"/>
          <p:cNvSpPr>
            <a:spLocks noChangeAspect="1"/>
          </p:cNvSpPr>
          <p:nvPr/>
        </p:nvSpPr>
        <p:spPr>
          <a:xfrm>
            <a:off x="5229412" y="856830"/>
            <a:ext cx="3457388" cy="5164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43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88352"/>
            <a:ext cx="8229600" cy="1942354"/>
          </a:xfrm>
        </p:spPr>
        <p:txBody>
          <a:bodyPr>
            <a:normAutofit/>
          </a:bodyPr>
          <a:lstStyle/>
          <a:p>
            <a:pPr marL="12700">
              <a:lnSpc>
                <a:spcPct val="110000"/>
              </a:lnSpc>
              <a:spcBef>
                <a:spcPts val="0"/>
              </a:spcBef>
            </a:pPr>
            <a:r>
              <a:rPr lang="en-US" sz="2000" spc="20" dirty="0">
                <a:latin typeface="Times New Roman"/>
                <a:cs typeface="Times New Roman"/>
              </a:rPr>
              <a:t>The 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i="1" spc="-95" dirty="0" err="1">
                <a:latin typeface="Courier"/>
                <a:cs typeface="Courier"/>
              </a:rPr>
              <a:t>forall</a:t>
            </a:r>
            <a:r>
              <a:rPr lang="en-US" sz="2000" spc="-95" dirty="0">
                <a:latin typeface="Courier"/>
                <a:cs typeface="Courier"/>
              </a:rPr>
              <a:t> </a:t>
            </a:r>
            <a:r>
              <a:rPr lang="en-US" sz="2000" spc="15" dirty="0">
                <a:latin typeface="Times New Roman"/>
                <a:cs typeface="Times New Roman"/>
              </a:rPr>
              <a:t>construct:</a:t>
            </a:r>
            <a:endParaRPr lang="en-US" sz="2000" dirty="0">
              <a:latin typeface="Times New Roman"/>
              <a:cs typeface="Times New Roman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Has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“do-all”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semantics: </a:t>
            </a:r>
            <a:r>
              <a:rPr lang="en-US" sz="2000" spc="-55" dirty="0">
                <a:latin typeface="Times New Roman"/>
                <a:cs typeface="Times New Roman"/>
              </a:rPr>
              <a:t> </a:t>
            </a:r>
            <a:r>
              <a:rPr lang="en-US" sz="2000" spc="10" dirty="0">
                <a:latin typeface="Times New Roman"/>
                <a:cs typeface="Times New Roman"/>
              </a:rPr>
              <a:t>iterations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45" dirty="0">
                <a:latin typeface="Times New Roman"/>
                <a:cs typeface="Times New Roman"/>
              </a:rPr>
              <a:t>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execute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20" dirty="0">
                <a:latin typeface="Times New Roman"/>
                <a:cs typeface="Times New Roman"/>
              </a:rPr>
              <a:t>an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rder</a:t>
            </a: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Syntax: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  <a:tabLst>
                <a:tab pos="1841500" algn="l"/>
              </a:tabLst>
            </a:pPr>
            <a:r>
              <a:rPr lang="en-US" sz="2000" spc="-80" dirty="0" smtClean="0">
                <a:latin typeface="Courier"/>
                <a:cs typeface="Courier"/>
              </a:rPr>
              <a:t>  </a:t>
            </a:r>
            <a:r>
              <a:rPr lang="en-US" sz="2000" i="1" spc="-80" dirty="0" err="1" smtClean="0">
                <a:latin typeface="Courier"/>
                <a:cs typeface="Courier"/>
              </a:rPr>
              <a:t>forall</a:t>
            </a:r>
            <a:r>
              <a:rPr lang="en-US" sz="2000" i="1" spc="-80" dirty="0" smtClean="0">
                <a:latin typeface="Courier"/>
                <a:cs typeface="Courier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[&lt;</a:t>
            </a:r>
            <a:r>
              <a:rPr lang="en-US" sz="2000" i="1" spc="-80" dirty="0" err="1">
                <a:latin typeface="Courier"/>
                <a:cs typeface="Courier"/>
              </a:rPr>
              <a:t>ident</a:t>
            </a:r>
            <a:r>
              <a:rPr lang="en-US" sz="2000" i="1" spc="-80" dirty="0">
                <a:latin typeface="Courier"/>
                <a:cs typeface="Courier"/>
              </a:rPr>
              <a:t>&gt;] (&lt;min&gt; :	&lt;max&gt;, &lt;stride&gt;) &lt;body&gt;</a:t>
            </a:r>
            <a:endParaRPr lang="en-US" sz="2000" i="1" dirty="0">
              <a:latin typeface="Courier"/>
              <a:cs typeface="Courier"/>
            </a:endParaRPr>
          </a:p>
          <a:p>
            <a:pPr marL="323850" indent="-171450">
              <a:lnSpc>
                <a:spcPct val="11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sz="2000" spc="25" dirty="0">
                <a:latin typeface="Times New Roman"/>
                <a:cs typeface="Times New Roman"/>
              </a:rPr>
              <a:t>The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5" dirty="0">
                <a:latin typeface="Times New Roman"/>
                <a:cs typeface="Times New Roman"/>
              </a:rPr>
              <a:t>range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from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&lt;min&gt;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35" dirty="0">
                <a:latin typeface="Times New Roman"/>
                <a:cs typeface="Times New Roman"/>
              </a:rPr>
              <a:t>to  </a:t>
            </a:r>
            <a:r>
              <a:rPr lang="en-US" sz="2000" spc="-120" dirty="0">
                <a:latin typeface="Times New Roman"/>
                <a:cs typeface="Times New Roman"/>
              </a:rPr>
              <a:t> </a:t>
            </a:r>
            <a:r>
              <a:rPr lang="en-US" sz="2000" i="1" spc="-80" dirty="0">
                <a:latin typeface="Courier"/>
                <a:cs typeface="Courier"/>
              </a:rPr>
              <a:t>&lt;max&gt;</a:t>
            </a:r>
            <a:r>
              <a:rPr lang="en-US" sz="2000" i="1" spc="30" dirty="0">
                <a:latin typeface="Courier"/>
                <a:cs typeface="Courier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is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inclusive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Dagger</a:t>
            </a:r>
            <a:br>
              <a:rPr lang="en-US" dirty="0" smtClean="0"/>
            </a:br>
            <a:r>
              <a:rPr lang="en-US" sz="2200" dirty="0" smtClean="0"/>
              <a:t>The </a:t>
            </a:r>
            <a:r>
              <a:rPr lang="en-US" sz="2200" i="1" dirty="0" err="1" smtClean="0">
                <a:latin typeface="Courier"/>
                <a:cs typeface="Courier"/>
              </a:rPr>
              <a:t>forall</a:t>
            </a:r>
            <a:r>
              <a:rPr lang="en-US" sz="2200" i="1" dirty="0" smtClean="0">
                <a:latin typeface="Courier"/>
                <a:cs typeface="Courier"/>
              </a:rPr>
              <a:t> </a:t>
            </a:r>
            <a:r>
              <a:rPr lang="en-US" sz="2200" dirty="0" smtClean="0"/>
              <a:t>construct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60588"/>
            <a:ext cx="8229600" cy="1180352"/>
          </a:xfrm>
          <a:prstGeom prst="rect">
            <a:avLst/>
          </a:prstGeom>
          <a:solidFill>
            <a:srgbClr val="CCD1D9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</a:t>
            </a:r>
            <a:r>
              <a:rPr lang="en-US" b="1" spc="10" dirty="0" err="1" smtClean="0">
                <a:latin typeface="Times New Roman"/>
                <a:cs typeface="Times New Roman"/>
              </a:rPr>
              <a:t>forall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[block] (0 : </a:t>
            </a:r>
            <a:r>
              <a:rPr lang="en-US" spc="10" dirty="0" err="1">
                <a:latin typeface="Times New Roman"/>
                <a:cs typeface="Times New Roman"/>
              </a:rPr>
              <a:t>numBlocks</a:t>
            </a:r>
            <a:r>
              <a:rPr lang="en-US" spc="10" dirty="0">
                <a:latin typeface="Times New Roman"/>
                <a:cs typeface="Times New Roman"/>
              </a:rPr>
              <a:t> − 1, 1) {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b="1" spc="10" dirty="0" smtClean="0">
                <a:latin typeface="Times New Roman"/>
                <a:cs typeface="Times New Roman"/>
              </a:rPr>
              <a:t>        when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method1[block](</a:t>
            </a:r>
            <a:r>
              <a:rPr lang="en-US" b="1" spc="10" dirty="0" err="1">
                <a:latin typeface="Times New Roman"/>
                <a:cs typeface="Times New Roman"/>
              </a:rPr>
              <a:t>int</a:t>
            </a:r>
            <a:r>
              <a:rPr lang="en-US" spc="10" dirty="0">
                <a:latin typeface="Times New Roman"/>
                <a:cs typeface="Times New Roman"/>
              </a:rPr>
              <a:t> ref, </a:t>
            </a:r>
            <a:r>
              <a:rPr lang="en-US" b="1" spc="10" dirty="0" err="1">
                <a:latin typeface="Times New Roman"/>
                <a:cs typeface="Times New Roman"/>
              </a:rPr>
              <a:t>bool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10" dirty="0" err="1">
                <a:latin typeface="Times New Roman"/>
                <a:cs typeface="Times New Roman"/>
              </a:rPr>
              <a:t>someVal</a:t>
            </a:r>
            <a:r>
              <a:rPr lang="en-US" spc="10" dirty="0">
                <a:latin typeface="Times New Roman"/>
                <a:cs typeface="Times New Roman"/>
              </a:rPr>
              <a:t>) </a:t>
            </a:r>
            <a:r>
              <a:rPr lang="en-US" i="1" spc="10" dirty="0">
                <a:latin typeface="Times New Roman"/>
                <a:cs typeface="Times New Roman"/>
              </a:rPr>
              <a:t>/∗ code block1 ∗/</a:t>
            </a:r>
          </a:p>
          <a:p>
            <a:pPr marL="0" indent="0">
              <a:spcBef>
                <a:spcPts val="484"/>
              </a:spcBef>
              <a:buNone/>
            </a:pPr>
            <a:r>
              <a:rPr lang="en-US" spc="10" dirty="0" smtClean="0">
                <a:latin typeface="Times New Roman"/>
                <a:cs typeface="Times New Roman"/>
              </a:rPr>
              <a:t>    }</a:t>
            </a:r>
            <a:endParaRPr lang="en-US" spc="10" dirty="0">
              <a:latin typeface="Times New Roman"/>
              <a:cs typeface="Times New Roman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4982879"/>
            <a:ext cx="8229600" cy="620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75635" algn="l"/>
              </a:tabLst>
            </a:pPr>
            <a:r>
              <a:rPr lang="en-US" sz="4000" spc="-15" dirty="0">
                <a:latin typeface="Times New Roman"/>
                <a:cs typeface="Times New Roman"/>
              </a:rPr>
              <a:t>Assume </a:t>
            </a:r>
            <a:r>
              <a:rPr lang="en-US" sz="4000" spc="114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</a:t>
            </a:r>
            <a:r>
              <a:rPr lang="en-US" sz="4000" spc="-95" dirty="0">
                <a:latin typeface="Courier"/>
                <a:cs typeface="Courier"/>
              </a:rPr>
              <a:t> </a:t>
            </a:r>
            <a:r>
              <a:rPr lang="en-US" sz="4000" spc="-30" dirty="0">
                <a:latin typeface="Times New Roman"/>
                <a:cs typeface="Times New Roman"/>
              </a:rPr>
              <a:t>is</a:t>
            </a:r>
            <a:r>
              <a:rPr lang="en-US" sz="4000" spc="85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decl</a:t>
            </a:r>
            <a:r>
              <a:rPr lang="en-US" sz="4000" spc="-35" dirty="0">
                <a:latin typeface="Times New Roman"/>
                <a:cs typeface="Times New Roman"/>
              </a:rPr>
              <a:t>a</a:t>
            </a:r>
            <a:r>
              <a:rPr lang="en-US" sz="4000" dirty="0">
                <a:latin typeface="Times New Roman"/>
                <a:cs typeface="Times New Roman"/>
              </a:rPr>
              <a:t>red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20" dirty="0">
                <a:latin typeface="Times New Roman"/>
                <a:cs typeface="Times New Roman"/>
              </a:rPr>
              <a:t>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30" dirty="0">
                <a:latin typeface="Times New Roman"/>
                <a:cs typeface="Times New Roman"/>
              </a:rPr>
              <a:t>the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10" dirty="0">
                <a:latin typeface="Times New Roman"/>
                <a:cs typeface="Times New Roman"/>
              </a:rPr>
              <a:t>class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5" dirty="0">
                <a:latin typeface="Times New Roman"/>
                <a:cs typeface="Times New Roman"/>
              </a:rPr>
              <a:t>as </a:t>
            </a:r>
            <a:r>
              <a:rPr lang="en-US" sz="4000" spc="110" dirty="0">
                <a:latin typeface="Times New Roman"/>
                <a:cs typeface="Times New Roman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public:	</a:t>
            </a:r>
            <a:r>
              <a:rPr lang="en-US" sz="4000" i="1" spc="-95" dirty="0" err="1">
                <a:latin typeface="Courier"/>
                <a:cs typeface="Courier"/>
              </a:rPr>
              <a:t>int</a:t>
            </a:r>
            <a:r>
              <a:rPr lang="en-US" sz="4000" i="1" spc="-90" dirty="0">
                <a:latin typeface="Courier"/>
                <a:cs typeface="Courier"/>
              </a:rPr>
              <a:t> </a:t>
            </a:r>
            <a:r>
              <a:rPr lang="en-US" sz="4000" i="1" spc="-95" dirty="0">
                <a:latin typeface="Courier"/>
                <a:cs typeface="Courier"/>
              </a:rPr>
              <a:t>block;</a:t>
            </a:r>
            <a:endParaRPr lang="en-US" sz="4000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59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937"/>
            <a:ext cx="8229600" cy="4905022"/>
          </a:xfrm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              </a:t>
            </a:r>
            <a:r>
              <a:rPr lang="en-US" b="1" dirty="0" err="1" smtClean="0"/>
              <a:t>mainmodule</a:t>
            </a:r>
            <a:r>
              <a:rPr lang="en-US" b="1" dirty="0" smtClean="0"/>
              <a:t> </a:t>
            </a:r>
            <a:r>
              <a:rPr lang="en-US" dirty="0"/>
              <a:t>prefix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void </a:t>
            </a:r>
            <a:r>
              <a:rPr lang="en-US" dirty="0" err="1"/>
              <a:t>checkIn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array </a:t>
            </a:r>
            <a:r>
              <a:rPr lang="en-US" dirty="0"/>
              <a:t>[1D] Prefix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Prefix();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passValue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step, </a:t>
            </a:r>
            <a:r>
              <a:rPr lang="en-US" b="1" dirty="0"/>
              <a:t>unsigned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incomingValue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11"/>
            <a:ext cx="8229600" cy="49050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startPrefixCalculation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for</a:t>
            </a:r>
            <a:r>
              <a:rPr lang="en-US" dirty="0"/>
              <a:t>(stage = 0; (1 &lt;&lt; stage) &lt; </a:t>
            </a:r>
            <a:r>
              <a:rPr lang="en-US" dirty="0" err="1"/>
              <a:t>numElements</a:t>
            </a:r>
            <a:r>
              <a:rPr lang="en-US" dirty="0"/>
              <a:t>; stage++)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serial </a:t>
            </a:r>
            <a:r>
              <a:rPr lang="en-US" dirty="0"/>
              <a:t>”send  value” {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err="1" smtClean="0"/>
              <a:t>targetIndex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thisIndex</a:t>
            </a:r>
            <a:r>
              <a:rPr lang="en-US" dirty="0"/>
              <a:t> + (1&lt;&lt;stage);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targetIndex</a:t>
            </a:r>
            <a:r>
              <a:rPr lang="en-US" dirty="0"/>
              <a:t> &lt; </a:t>
            </a:r>
            <a:r>
              <a:rPr lang="en-US" dirty="0" err="1"/>
              <a:t>numElements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targetIndex</a:t>
            </a:r>
            <a:r>
              <a:rPr lang="en-US" dirty="0" smtClean="0"/>
              <a:t>].</a:t>
            </a:r>
            <a:r>
              <a:rPr lang="en-US" dirty="0" err="1" smtClean="0"/>
              <a:t>passValue</a:t>
            </a:r>
            <a:r>
              <a:rPr lang="en-US" dirty="0" smtClean="0"/>
              <a:t>(stage, value);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 &gt;= (1&lt;&lt;stage))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b="1" dirty="0" smtClean="0"/>
              <a:t>when </a:t>
            </a:r>
            <a:r>
              <a:rPr lang="en-US" dirty="0" err="1"/>
              <a:t>passValue</a:t>
            </a:r>
            <a:r>
              <a:rPr lang="en-US" dirty="0"/>
              <a:t>[stage]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incoming  stage, unsigned </a:t>
            </a:r>
            <a:r>
              <a:rPr lang="en-US" dirty="0" err="1"/>
              <a:t>int</a:t>
            </a:r>
            <a:r>
              <a:rPr lang="en-US" dirty="0"/>
              <a:t> incoming  value) serial</a:t>
            </a:r>
          </a:p>
          <a:p>
            <a:pPr marL="0" indent="0">
              <a:buNone/>
            </a:pPr>
            <a:r>
              <a:rPr lang="en-US" dirty="0" smtClean="0"/>
              <a:t>                            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value </a:t>
            </a:r>
            <a:r>
              <a:rPr lang="en-US" dirty="0"/>
              <a:t>+= incoming  value;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b="1" dirty="0" smtClean="0"/>
              <a:t>serial </a:t>
            </a:r>
            <a:r>
              <a:rPr lang="en-US" dirty="0"/>
              <a:t>”done” {</a:t>
            </a:r>
          </a:p>
          <a:p>
            <a:pPr marL="0" indent="0">
              <a:buNone/>
            </a:pPr>
            <a:r>
              <a:rPr lang="en-US" dirty="0" smtClean="0"/>
              <a:t>                     contribute</a:t>
            </a:r>
            <a:r>
              <a:rPr lang="en-US" dirty="0"/>
              <a:t>(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(Main, </a:t>
            </a:r>
            <a:r>
              <a:rPr lang="en-US" dirty="0" err="1"/>
              <a:t>checkIn</a:t>
            </a:r>
            <a:r>
              <a:rPr lang="en-US" dirty="0"/>
              <a:t>), </a:t>
            </a:r>
            <a:r>
              <a:rPr lang="en-US" dirty="0" err="1"/>
              <a:t>mainProxy</a:t>
            </a:r>
            <a:r>
              <a:rPr lang="en-US" dirty="0"/>
              <a:t>)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}</a:t>
            </a:r>
          </a:p>
          <a:p>
            <a:pPr marL="0" indent="0">
              <a:buNone/>
            </a:pPr>
            <a:r>
              <a:rPr lang="en-US" dirty="0" smtClean="0"/>
              <a:t>            };</a:t>
            </a:r>
          </a:p>
          <a:p>
            <a:pPr marL="0" indent="0">
              <a:buNone/>
            </a:pPr>
            <a:r>
              <a:rPr lang="en-US" dirty="0" smtClean="0"/>
              <a:t>  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016"/>
            <a:ext cx="8229600" cy="5095522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prefix.decl.h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dirty="0" err="1"/>
              <a:t>CProxy</a:t>
            </a:r>
            <a:r>
              <a:rPr lang="en-US" dirty="0"/>
              <a:t> 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/>
              <a:t>/∗ </a:t>
            </a:r>
            <a:r>
              <a:rPr lang="en-US" i="1" dirty="0" err="1"/>
              <a:t>readonly</a:t>
            </a:r>
            <a:r>
              <a:rPr lang="en-US" i="1" dirty="0"/>
              <a:t> ∗/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numElements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Main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Main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CProxy</a:t>
            </a:r>
            <a:r>
              <a:rPr lang="en-US" dirty="0" smtClean="0"/>
              <a:t>  </a:t>
            </a:r>
            <a:r>
              <a:rPr lang="en-US" dirty="0"/>
              <a:t>Prefix </a:t>
            </a:r>
            <a:r>
              <a:rPr lang="en-US" dirty="0" err="1"/>
              <a:t>prefixArray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CkArgMsg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argc</a:t>
            </a:r>
            <a:r>
              <a:rPr lang="en-US" dirty="0"/>
              <a:t> &gt; 1) </a:t>
            </a:r>
            <a:r>
              <a:rPr lang="en-US" dirty="0" err="1"/>
              <a:t>numElements</a:t>
            </a:r>
            <a:r>
              <a:rPr lang="en-US" dirty="0"/>
              <a:t> = </a:t>
            </a:r>
            <a:r>
              <a:rPr lang="en-US" dirty="0" err="1"/>
              <a:t>atoi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−&gt;</a:t>
            </a:r>
            <a:r>
              <a:rPr lang="en-US" dirty="0" err="1"/>
              <a:t>argv</a:t>
            </a:r>
            <a:r>
              <a:rPr lang="en-US" dirty="0"/>
              <a:t>[1]);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mainProxy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CProxy</a:t>
            </a:r>
            <a:r>
              <a:rPr lang="en-US" dirty="0"/>
              <a:t>  Prefix::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numElements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prefixArray.startPrefixCalculation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Main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∗  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void </a:t>
            </a:r>
            <a:r>
              <a:rPr lang="en-US" dirty="0" err="1"/>
              <a:t>checkIn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CkExit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rallel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0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50" dirty="0">
                <a:solidFill>
                  <a:srgbClr val="CC0000"/>
                </a:solidFill>
                <a:latin typeface="Times New Roman"/>
                <a:cs typeface="Times New Roman"/>
              </a:rPr>
              <a:t>D</a:t>
            </a:r>
            <a:r>
              <a:rPr lang="en-US" spc="-140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G: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9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095"/>
            <a:ext cx="8229600" cy="3505200"/>
          </a:xfrm>
          <a:solidFill>
            <a:srgbClr val="CCD1D9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/>
              <a:t>Prefix : </a:t>
            </a:r>
            <a:r>
              <a:rPr lang="en-US" b="1" dirty="0"/>
              <a:t>public </a:t>
            </a:r>
            <a:r>
              <a:rPr lang="en-US" dirty="0" err="1"/>
              <a:t>CBase</a:t>
            </a:r>
            <a:r>
              <a:rPr lang="en-US" dirty="0"/>
              <a:t>  Prefix {</a:t>
            </a:r>
          </a:p>
          <a:p>
            <a:pPr marL="0" indent="0">
              <a:buNone/>
            </a:pPr>
            <a:r>
              <a:rPr lang="en-US" dirty="0" smtClean="0"/>
              <a:t>    Prefix  </a:t>
            </a:r>
            <a:r>
              <a:rPr lang="en-US" dirty="0"/>
              <a:t>SDAG 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public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stage, </a:t>
            </a:r>
            <a:r>
              <a:rPr lang="en-US" dirty="0" err="1"/>
              <a:t>targetIndex</a:t>
            </a:r>
            <a:r>
              <a:rPr lang="en-US" dirty="0"/>
              <a:t>,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srand</a:t>
            </a:r>
            <a:r>
              <a:rPr lang="en-US" dirty="0"/>
              <a:t>(</a:t>
            </a:r>
            <a:r>
              <a:rPr lang="en-US" dirty="0" err="1"/>
              <a:t>thisIndex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value </a:t>
            </a:r>
            <a:r>
              <a:rPr lang="en-US" dirty="0"/>
              <a:t>= rand() % 10; // Random positive </a:t>
            </a:r>
            <a:r>
              <a:rPr lang="en-US" dirty="0" err="1"/>
              <a:t>int</a:t>
            </a:r>
            <a:r>
              <a:rPr lang="en-US" dirty="0"/>
              <a:t> between 0 and 9 (inclusive)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Prefix</a:t>
            </a:r>
            <a:r>
              <a:rPr lang="en-US" dirty="0"/>
              <a:t>(</a:t>
            </a:r>
            <a:r>
              <a:rPr lang="en-US" dirty="0" err="1"/>
              <a:t>CkMigrateMessage</a:t>
            </a:r>
            <a:r>
              <a:rPr lang="en-US" dirty="0"/>
              <a:t> ∗</a:t>
            </a:r>
            <a:r>
              <a:rPr lang="en-US" dirty="0" err="1"/>
              <a:t>msg</a:t>
            </a:r>
            <a:r>
              <a:rPr lang="en-US" dirty="0"/>
              <a:t>)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b="1" dirty="0"/>
              <a:t>#include </a:t>
            </a:r>
            <a:r>
              <a:rPr lang="en-US" dirty="0"/>
              <a:t>”</a:t>
            </a:r>
            <a:r>
              <a:rPr lang="en-US" dirty="0" err="1"/>
              <a:t>prefix.def.h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Stencil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7769"/>
            <a:ext cx="8229600" cy="2476500"/>
          </a:xfrm>
        </p:spPr>
        <p:txBody>
          <a:bodyPr/>
          <a:lstStyle/>
          <a:p>
            <a:pPr marL="182245" marR="12700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Iterative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where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0" dirty="0">
                <a:latin typeface="Times New Roman"/>
                <a:cs typeface="Times New Roman"/>
              </a:rPr>
              <a:t>rr</a:t>
            </a:r>
            <a:r>
              <a:rPr lang="en-US" spc="-20" dirty="0">
                <a:latin typeface="Times New Roman"/>
                <a:cs typeface="Times New Roman"/>
              </a:rPr>
              <a:t>a</a:t>
            </a:r>
            <a:r>
              <a:rPr lang="en-US" spc="-50" dirty="0">
                <a:latin typeface="Times New Roman"/>
                <a:cs typeface="Times New Roman"/>
              </a:rPr>
              <a:t>y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elements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u</a:t>
            </a:r>
            <a:r>
              <a:rPr lang="en-US" spc="40" dirty="0">
                <a:latin typeface="Times New Roman"/>
                <a:cs typeface="Times New Roman"/>
              </a:rPr>
              <a:t>p</a:t>
            </a:r>
            <a:r>
              <a:rPr lang="en-US" spc="25" dirty="0">
                <a:latin typeface="Times New Roman"/>
                <a:cs typeface="Times New Roman"/>
              </a:rPr>
              <a:t>dated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</a:t>
            </a:r>
            <a:r>
              <a:rPr lang="en-US" spc="-25" dirty="0">
                <a:latin typeface="Times New Roman"/>
                <a:cs typeface="Times New Roman"/>
              </a:rPr>
              <a:t>o</a:t>
            </a:r>
            <a:r>
              <a:rPr lang="en-US" spc="-5" dirty="0">
                <a:latin typeface="Times New Roman"/>
                <a:cs typeface="Times New Roman"/>
              </a:rPr>
              <a:t>rding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5" dirty="0">
                <a:latin typeface="Times New Roman"/>
                <a:cs typeface="Times New Roman"/>
              </a:rPr>
              <a:t>to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some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fixed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pattern.</a:t>
            </a:r>
            <a:endParaRPr lang="en-US" dirty="0">
              <a:latin typeface="Times New Roman"/>
              <a:cs typeface="Times New Roman"/>
            </a:endParaRPr>
          </a:p>
          <a:p>
            <a:pPr marL="182245" marR="274320">
              <a:spcBef>
                <a:spcPts val="0"/>
              </a:spcBef>
            </a:pPr>
            <a:r>
              <a:rPr lang="en-US" spc="-15" dirty="0">
                <a:latin typeface="Times New Roman"/>
                <a:cs typeface="Times New Roman"/>
              </a:rPr>
              <a:t>Used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in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10" dirty="0">
                <a:latin typeface="Times New Roman"/>
                <a:cs typeface="Times New Roman"/>
              </a:rPr>
              <a:t>computational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simulations,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solving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20" dirty="0">
                <a:latin typeface="Times New Roman"/>
                <a:cs typeface="Times New Roman"/>
              </a:rPr>
              <a:t>p</a:t>
            </a:r>
            <a:r>
              <a:rPr lang="en-US" spc="-15" dirty="0">
                <a:latin typeface="Times New Roman"/>
                <a:cs typeface="Times New Roman"/>
              </a:rPr>
              <a:t>a</a:t>
            </a:r>
            <a:r>
              <a:rPr lang="en-US" spc="5" dirty="0">
                <a:latin typeface="Times New Roman"/>
                <a:cs typeface="Times New Roman"/>
              </a:rPr>
              <a:t>rtial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differential </a:t>
            </a:r>
            <a:r>
              <a:rPr lang="en-US" spc="5" dirty="0">
                <a:latin typeface="Times New Roman"/>
                <a:cs typeface="Times New Roman"/>
              </a:rPr>
              <a:t>equations,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imes New Roman"/>
                <a:cs typeface="Times New Roman"/>
              </a:rPr>
              <a:t>Jacobi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Times New Roman"/>
                <a:cs typeface="Times New Roman"/>
              </a:rPr>
              <a:t>k</a:t>
            </a:r>
            <a:r>
              <a:rPr lang="en-US" spc="-5" dirty="0">
                <a:latin typeface="Times New Roman"/>
                <a:cs typeface="Times New Roman"/>
              </a:rPr>
              <a:t>ernel,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5" dirty="0" err="1">
                <a:latin typeface="Times New Roman"/>
                <a:cs typeface="Times New Roman"/>
              </a:rPr>
              <a:t>GaussSeidel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me</a:t>
            </a:r>
            <a:r>
              <a:rPr lang="en-US" spc="30" dirty="0">
                <a:latin typeface="Times New Roman"/>
                <a:cs typeface="Times New Roman"/>
              </a:rPr>
              <a:t>t</a:t>
            </a:r>
            <a:r>
              <a:rPr lang="en-US" spc="55" dirty="0">
                <a:latin typeface="Times New Roman"/>
                <a:cs typeface="Times New Roman"/>
              </a:rPr>
              <a:t>h</a:t>
            </a:r>
            <a:r>
              <a:rPr lang="en-US" spc="20" dirty="0">
                <a:latin typeface="Times New Roman"/>
                <a:cs typeface="Times New Roman"/>
              </a:rPr>
              <a:t>o</a:t>
            </a:r>
            <a:r>
              <a:rPr lang="en-US" spc="15" dirty="0">
                <a:latin typeface="Times New Roman"/>
                <a:cs typeface="Times New Roman"/>
              </a:rPr>
              <a:t>d,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image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o</a:t>
            </a:r>
            <a:r>
              <a:rPr lang="en-US" spc="-10" dirty="0">
                <a:latin typeface="Times New Roman"/>
                <a:cs typeface="Times New Roman"/>
              </a:rPr>
              <a:t>cessing applications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etc.</a:t>
            </a:r>
            <a:endParaRPr lang="en-US" dirty="0">
              <a:latin typeface="Times New Roman"/>
              <a:cs typeface="Times New Roman"/>
            </a:endParaRPr>
          </a:p>
          <a:p>
            <a:pPr marL="182245">
              <a:spcBef>
                <a:spcPts val="0"/>
              </a:spcBef>
            </a:pP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40" dirty="0">
                <a:latin typeface="Times New Roman"/>
                <a:cs typeface="Times New Roman"/>
              </a:rPr>
              <a:t>b</a:t>
            </a:r>
            <a:r>
              <a:rPr lang="en-US" spc="-5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2D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3D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97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5197" b="-451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49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40662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8777" r="-28777"/>
          <a:stretch>
            <a:fillRect/>
          </a:stretch>
        </p:blipFill>
        <p:spPr>
          <a:xfrm>
            <a:off x="457200" y="1143000"/>
            <a:ext cx="8229600" cy="5235575"/>
          </a:xfrm>
        </p:spPr>
      </p:pic>
    </p:spTree>
    <p:extLst>
      <p:ext uri="{BB962C8B-B14F-4D97-AF65-F5344CB8AC3E}">
        <p14:creationId xmlns:p14="http://schemas.microsoft.com/office/powerpoint/2010/main" val="10566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5-point Stencil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5833" r="5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42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b="1" dirty="0"/>
              <a:t> </a:t>
            </a:r>
            <a:r>
              <a:rPr lang="en-US" dirty="0"/>
              <a:t>jacobi3d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dirty="0" err="1"/>
              <a:t>CProxy</a:t>
            </a:r>
            <a:r>
              <a:rPr lang="en-US" dirty="0"/>
              <a:t> Main </a:t>
            </a:r>
            <a:r>
              <a:rPr lang="en-US" dirty="0" err="1"/>
              <a:t>mainProxy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err="1" smtClean="0"/>
              <a:t>mainchare</a:t>
            </a:r>
            <a:r>
              <a:rPr lang="en-US" b="1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done(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iterations);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array </a:t>
            </a:r>
            <a:r>
              <a:rPr lang="en-US" dirty="0"/>
              <a:t>[3D] Jacobi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Jacobi(</a:t>
            </a:r>
            <a:r>
              <a:rPr lang="en-US" b="1" dirty="0"/>
              <a:t>void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gh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dirty="0"/>
              <a:t>[</a:t>
            </a:r>
            <a:r>
              <a:rPr lang="en-US" dirty="0" err="1"/>
              <a:t>reductiontarget</a:t>
            </a:r>
            <a:r>
              <a:rPr lang="en-US" dirty="0"/>
              <a:t>] </a:t>
            </a:r>
            <a:r>
              <a:rPr lang="en-US" b="1" dirty="0"/>
              <a:t>void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i="1" dirty="0" smtClean="0"/>
              <a:t>/</a:t>
            </a:r>
            <a:r>
              <a:rPr lang="en-US" i="1" dirty="0"/>
              <a:t>/ ... main loop (next slide) ...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};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1368"/>
          </a:xfrm>
        </p:spPr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8667"/>
            <a:ext cx="8229600" cy="5818386"/>
          </a:xfrm>
          <a:solidFill>
            <a:srgbClr val="CCD1D9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CkCallback</a:t>
            </a:r>
            <a:r>
              <a:rPr lang="en-US" dirty="0" smtClean="0"/>
              <a:t> </a:t>
            </a:r>
            <a:r>
              <a:rPr lang="en-US" dirty="0" err="1"/>
              <a:t>cb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r>
              <a:rPr lang="en-US" dirty="0" err="1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contribute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 ++</a:t>
            </a:r>
            <a:r>
              <a:rPr lang="en-US" dirty="0" err="1"/>
              <a:t>iter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Jacobi: </a:t>
            </a:r>
            <a:r>
              <a:rPr lang="en-US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CC0000"/>
                </a:solidFill>
                <a:latin typeface="Times New Roman"/>
                <a:cs typeface="Times New Roman"/>
              </a:rPr>
              <a:t>.ci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45" dirty="0">
                <a:solidFill>
                  <a:srgbClr val="CC0000"/>
                </a:solidFill>
                <a:latin typeface="Times New Roman"/>
                <a:cs typeface="Times New Roman"/>
              </a:rPr>
              <a:t>file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(with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b="1" spc="30" dirty="0">
                <a:solidFill>
                  <a:srgbClr val="CC0000"/>
                </a:solidFill>
                <a:latin typeface="Times New Roman"/>
                <a:cs typeface="Times New Roman"/>
              </a:rPr>
              <a:t>asynchronous</a:t>
            </a:r>
            <a:r>
              <a:rPr lang="en-US" b="1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5" dirty="0">
                <a:solidFill>
                  <a:srgbClr val="CC0000"/>
                </a:solidFill>
                <a:latin typeface="Times New Roman"/>
                <a:cs typeface="Times New Roman"/>
              </a:rPr>
              <a:t>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(!converged)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copyToBoundaries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x = </a:t>
            </a:r>
            <a:r>
              <a:rPr lang="en-US" dirty="0" err="1"/>
              <a:t>thisIndex.x</a:t>
            </a:r>
            <a:r>
              <a:rPr lang="en-US" dirty="0"/>
              <a:t>, y = </a:t>
            </a:r>
            <a:r>
              <a:rPr lang="en-US" dirty="0" err="1"/>
              <a:t>thisIndex.y</a:t>
            </a:r>
            <a:r>
              <a:rPr lang="en-US" dirty="0"/>
              <a:t>, z = </a:t>
            </a:r>
            <a:r>
              <a:rPr lang="en-US" dirty="0" err="1"/>
              <a:t>thisIndex.z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bdX</a:t>
            </a:r>
            <a:r>
              <a:rPr lang="en-US" dirty="0"/>
              <a:t> = </a:t>
            </a:r>
            <a:r>
              <a:rPr lang="en-US" dirty="0" err="1"/>
              <a:t>blockDimX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 = </a:t>
            </a:r>
            <a:r>
              <a:rPr lang="en-US" dirty="0" err="1"/>
              <a:t>blockDimY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 = </a:t>
            </a:r>
            <a:r>
              <a:rPr lang="en-US" dirty="0" err="1"/>
              <a:t>blockDimZ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(x−1),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RIGHT,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rightGhost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wrapX</a:t>
            </a:r>
            <a:r>
              <a:rPr lang="en-US" dirty="0"/>
              <a:t>(x+1),</a:t>
            </a:r>
            <a:r>
              <a:rPr lang="en-US" dirty="0" err="1"/>
              <a:t>y,z</a:t>
            </a:r>
            <a:r>
              <a:rPr lang="en-US" dirty="0"/>
              <a:t>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LEFT,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leftGhost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(y−1),z).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TOP,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topGhost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x,wrapY</a:t>
            </a:r>
            <a:r>
              <a:rPr lang="en-US" dirty="0"/>
              <a:t>(y+1),z).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BOTTOM,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bdZ</a:t>
            </a:r>
            <a:r>
              <a:rPr lang="en-US" dirty="0"/>
              <a:t>, </a:t>
            </a:r>
            <a:r>
              <a:rPr lang="en-US" dirty="0" err="1"/>
              <a:t>bottomGhost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(z−1)).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BACK,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backGhost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thisProxy</a:t>
            </a:r>
            <a:r>
              <a:rPr lang="en-US" dirty="0"/>
              <a:t>(</a:t>
            </a:r>
            <a:r>
              <a:rPr lang="en-US" dirty="0" err="1"/>
              <a:t>x,y,wrapZ</a:t>
            </a:r>
            <a:r>
              <a:rPr lang="en-US" dirty="0"/>
              <a:t>(z+1)).</a:t>
            </a:r>
            <a:r>
              <a:rPr lang="en-US" dirty="0" err="1"/>
              <a:t>updateGhosts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, FRONT, </a:t>
            </a:r>
            <a:r>
              <a:rPr lang="en-US" dirty="0" err="1"/>
              <a:t>bdX</a:t>
            </a:r>
            <a:r>
              <a:rPr lang="en-US" dirty="0"/>
              <a:t>, </a:t>
            </a:r>
            <a:r>
              <a:rPr lang="en-US" dirty="0" err="1"/>
              <a:t>bdY</a:t>
            </a:r>
            <a:r>
              <a:rPr lang="en-US" dirty="0"/>
              <a:t>, </a:t>
            </a:r>
            <a:r>
              <a:rPr lang="en-US" dirty="0" err="1"/>
              <a:t>frontGhost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freeBoundaries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remoteCount</a:t>
            </a:r>
            <a:r>
              <a:rPr lang="en-US" dirty="0"/>
              <a:t> = 0; </a:t>
            </a:r>
            <a:r>
              <a:rPr lang="en-US" dirty="0" err="1"/>
              <a:t>remoteCount</a:t>
            </a:r>
            <a:r>
              <a:rPr lang="en-US" dirty="0"/>
              <a:t> &lt; 6; </a:t>
            </a:r>
            <a:r>
              <a:rPr lang="en-US" dirty="0" err="1"/>
              <a:t>remoteCount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updateGhosts</a:t>
            </a:r>
            <a:r>
              <a:rPr lang="en-US" dirty="0"/>
              <a:t>[</a:t>
            </a:r>
            <a:r>
              <a:rPr lang="en-US" dirty="0" err="1"/>
              <a:t>iter</a:t>
            </a:r>
            <a:r>
              <a:rPr lang="en-US" dirty="0"/>
              <a:t>](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ref,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dir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w,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h, </a:t>
            </a:r>
            <a:r>
              <a:rPr lang="en-US" b="1" dirty="0"/>
              <a:t>double 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w∗h</a:t>
            </a:r>
            <a:r>
              <a:rPr lang="en-US" dirty="0"/>
              <a:t>])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updateBoundary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, w, h,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double </a:t>
            </a:r>
            <a:r>
              <a:rPr lang="en-US" dirty="0"/>
              <a:t>error = </a:t>
            </a:r>
            <a:r>
              <a:rPr lang="en-US" dirty="0" err="1"/>
              <a:t>computeKernel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err="1"/>
              <a:t>conv</a:t>
            </a:r>
            <a:r>
              <a:rPr lang="en-US" dirty="0"/>
              <a:t> = error &lt; DELTA;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if 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 % 5 == 1)</a:t>
            </a:r>
          </a:p>
          <a:p>
            <a:pPr marL="0" indent="0">
              <a:buNone/>
            </a:pPr>
            <a:r>
              <a:rPr lang="en-US" dirty="0" smtClean="0"/>
              <a:t>            contribute</a:t>
            </a:r>
            <a:r>
              <a:rPr lang="en-US" dirty="0"/>
              <a:t>(</a:t>
            </a:r>
            <a:r>
              <a:rPr lang="en-US" b="1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&amp;</a:t>
            </a:r>
            <a:r>
              <a:rPr lang="en-US" dirty="0" err="1"/>
              <a:t>conv</a:t>
            </a:r>
            <a:r>
              <a:rPr lang="en-US" dirty="0"/>
              <a:t>, </a:t>
            </a:r>
            <a:r>
              <a:rPr lang="en-US" dirty="0" err="1"/>
              <a:t>CkReduction</a:t>
            </a:r>
            <a:r>
              <a:rPr lang="en-US" dirty="0"/>
              <a:t>::logical  and, </a:t>
            </a:r>
            <a:r>
              <a:rPr lang="en-US" dirty="0" err="1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(Jacobi,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checkConverged</a:t>
            </a:r>
            <a:r>
              <a:rPr lang="en-US" dirty="0"/>
              <a:t>), </a:t>
            </a:r>
            <a:r>
              <a:rPr lang="en-US" dirty="0" err="1"/>
              <a:t>thisProxy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if </a:t>
            </a:r>
            <a:r>
              <a:rPr lang="en-US" dirty="0"/>
              <a:t>(++</a:t>
            </a:r>
            <a:r>
              <a:rPr lang="en-US" dirty="0" err="1"/>
              <a:t>iter</a:t>
            </a:r>
            <a:r>
              <a:rPr lang="en-US" dirty="0"/>
              <a:t> % 5 == 0)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when </a:t>
            </a:r>
            <a:r>
              <a:rPr lang="en-US" dirty="0" err="1"/>
              <a:t>checkConverged</a:t>
            </a:r>
            <a:r>
              <a:rPr lang="en-US" dirty="0"/>
              <a:t>(</a:t>
            </a: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result)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b="1" dirty="0" smtClean="0"/>
              <a:t>if </a:t>
            </a:r>
            <a:r>
              <a:rPr lang="en-US" dirty="0"/>
              <a:t>(result) </a:t>
            </a:r>
            <a:r>
              <a:rPr lang="en-US" b="1" dirty="0"/>
              <a:t>serial </a:t>
            </a:r>
            <a:r>
              <a:rPr lang="en-US" dirty="0"/>
              <a:t>{ </a:t>
            </a:r>
            <a:r>
              <a:rPr lang="en-US" dirty="0" err="1"/>
              <a:t>mainProxy.done</a:t>
            </a:r>
            <a:r>
              <a:rPr lang="en-US" dirty="0"/>
              <a:t>(</a:t>
            </a:r>
            <a:r>
              <a:rPr lang="en-US" dirty="0" err="1"/>
              <a:t>iter</a:t>
            </a:r>
            <a:r>
              <a:rPr lang="en-US" dirty="0"/>
              <a:t>); converged = </a:t>
            </a:r>
            <a:r>
              <a:rPr lang="en-US" b="1" dirty="0"/>
              <a:t>true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5368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r>
              <a:rPr lang="en-US" spc="6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lang="en-US" spc="-40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lang="en-US" spc="-105" dirty="0">
                <a:solidFill>
                  <a:srgbClr val="CC0000"/>
                </a:solidFill>
                <a:latin typeface="Times New Roman"/>
                <a:cs typeface="Times New Roman"/>
              </a:rPr>
              <a:t>w</a:t>
            </a:r>
            <a:r>
              <a:rPr lang="en-US" spc="5" dirty="0">
                <a:solidFill>
                  <a:srgbClr val="CC0000"/>
                </a:solidFill>
                <a:latin typeface="Times New Roman"/>
                <a:cs typeface="Times New Roman"/>
              </a:rPr>
              <a:t>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lang="en-US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Asynchrony</a:t>
            </a:r>
            <a:r>
              <a:rPr lang="en-US" dirty="0">
                <a:latin typeface="Times New Roman"/>
                <a:cs typeface="Times New Roman"/>
              </a:rPr>
              <a:t/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2000" spc="0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3527"/>
            <a:ext cx="8229600" cy="2199105"/>
          </a:xfrm>
        </p:spPr>
        <p:txBody>
          <a:bodyPr/>
          <a:lstStyle/>
          <a:p>
            <a:pPr marL="12700">
              <a:spcBef>
                <a:spcPts val="0"/>
              </a:spcBef>
            </a:pPr>
            <a:r>
              <a:rPr lang="en-US" spc="-10" dirty="0">
                <a:latin typeface="Times New Roman"/>
                <a:cs typeface="Times New Roman"/>
              </a:rPr>
              <a:t>Consider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the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foll</a:t>
            </a:r>
            <a:r>
              <a:rPr lang="en-US" spc="-70" dirty="0">
                <a:latin typeface="Times New Roman"/>
                <a:cs typeface="Times New Roman"/>
              </a:rPr>
              <a:t>o</a:t>
            </a:r>
            <a:r>
              <a:rPr lang="en-US" spc="-25" dirty="0">
                <a:latin typeface="Times New Roman"/>
                <a:cs typeface="Times New Roman"/>
              </a:rPr>
              <a:t>wing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roblem:</a:t>
            </a:r>
            <a:endParaRPr lang="en-US" dirty="0">
              <a:latin typeface="Times New Roman"/>
              <a:cs typeface="Times New Roman"/>
            </a:endParaRPr>
          </a:p>
          <a:p>
            <a:pPr marL="323850" marR="5270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-65" dirty="0">
                <a:latin typeface="Times New Roman"/>
                <a:cs typeface="Times New Roman"/>
              </a:rPr>
              <a:t>A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</a:t>
            </a:r>
            <a:r>
              <a:rPr lang="en-US" sz="1800" spc="-35" dirty="0">
                <a:latin typeface="Times New Roman"/>
                <a:cs typeface="Times New Roman"/>
              </a:rPr>
              <a:t>a</a:t>
            </a:r>
            <a:r>
              <a:rPr lang="en-US" sz="1800" dirty="0">
                <a:latin typeface="Times New Roman"/>
                <a:cs typeface="Times New Roman"/>
              </a:rPr>
              <a:t>rge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num</a:t>
            </a:r>
            <a:r>
              <a:rPr lang="en-US" sz="1800" spc="40" dirty="0">
                <a:latin typeface="Times New Roman"/>
                <a:cs typeface="Times New Roman"/>
              </a:rPr>
              <a:t>b</a:t>
            </a:r>
            <a:r>
              <a:rPr lang="en-US" sz="1800" dirty="0">
                <a:latin typeface="Times New Roman"/>
                <a:cs typeface="Times New Roman"/>
              </a:rPr>
              <a:t>er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15" dirty="0">
                <a:latin typeface="Times New Roman"/>
                <a:cs typeface="Times New Roman"/>
              </a:rPr>
              <a:t>ey-value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pairs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distribu</a:t>
            </a:r>
            <a:r>
              <a:rPr lang="en-US" sz="1800" spc="35" dirty="0">
                <a:latin typeface="Times New Roman"/>
                <a:cs typeface="Times New Roman"/>
              </a:rPr>
              <a:t>te</a:t>
            </a:r>
            <a:r>
              <a:rPr lang="en-US" sz="1800" spc="10" dirty="0">
                <a:latin typeface="Times New Roman"/>
                <a:cs typeface="Times New Roman"/>
              </a:rPr>
              <a:t>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several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30" dirty="0">
                <a:latin typeface="Times New Roman"/>
                <a:cs typeface="Times New Roman"/>
              </a:rPr>
              <a:t>(h</a:t>
            </a:r>
            <a:r>
              <a:rPr lang="en-US" sz="1800" spc="10" dirty="0">
                <a:latin typeface="Times New Roman"/>
                <a:cs typeface="Times New Roman"/>
              </a:rPr>
              <a:t>undred)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cess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5" dirty="0">
                <a:latin typeface="Times New Roman"/>
                <a:cs typeface="Times New Roman"/>
              </a:rPr>
              <a:t>rs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latin typeface="Times New Roman"/>
                <a:cs typeface="Times New Roman"/>
              </a:rPr>
              <a:t>o</a:t>
            </a:r>
            <a:r>
              <a:rPr lang="en-US" sz="1800" spc="5" dirty="0">
                <a:latin typeface="Times New Roman"/>
                <a:cs typeface="Times New Roman"/>
              </a:rPr>
              <a:t>r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spc="10" dirty="0" err="1">
                <a:latin typeface="Times New Roman"/>
                <a:cs typeface="Times New Roman"/>
              </a:rPr>
              <a:t>res</a:t>
            </a:r>
            <a:r>
              <a:rPr lang="en-US" sz="1800" spc="10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37795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5" dirty="0">
                <a:latin typeface="Times New Roman"/>
                <a:cs typeface="Times New Roman"/>
              </a:rPr>
              <a:t>Each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 err="1">
                <a:latin typeface="Times New Roman"/>
                <a:cs typeface="Times New Roman"/>
              </a:rPr>
              <a:t>ch</a:t>
            </a:r>
            <a:r>
              <a:rPr lang="en-US" sz="1800" spc="-20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get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some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subset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these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valu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r>
              <a:rPr lang="en-US" sz="1800" spc="-10" dirty="0">
                <a:latin typeface="Times New Roman"/>
                <a:cs typeface="Times New Roman"/>
              </a:rPr>
              <a:t>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b</a:t>
            </a:r>
            <a:r>
              <a:rPr lang="en-US" sz="1800" spc="-15" dirty="0">
                <a:latin typeface="Times New Roman"/>
                <a:cs typeface="Times New Roman"/>
              </a:rPr>
              <a:t>ef</a:t>
            </a:r>
            <a:r>
              <a:rPr lang="en-US" sz="1800" spc="-4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can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r</a:t>
            </a:r>
            <a:r>
              <a:rPr lang="en-US" sz="1800" spc="25" dirty="0">
                <a:latin typeface="Times New Roman"/>
                <a:cs typeface="Times New Roman"/>
              </a:rPr>
              <a:t>o</a:t>
            </a:r>
            <a:r>
              <a:rPr lang="en-US" sz="1800" dirty="0">
                <a:latin typeface="Times New Roman"/>
                <a:cs typeface="Times New Roman"/>
              </a:rPr>
              <a:t>ceed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35" dirty="0">
                <a:latin typeface="Times New Roman"/>
                <a:cs typeface="Times New Roman"/>
              </a:rPr>
              <a:t>to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next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phase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computation</a:t>
            </a:r>
            <a:endParaRPr lang="en-US" sz="1800" dirty="0">
              <a:latin typeface="Times New Roman"/>
              <a:cs typeface="Times New Roman"/>
            </a:endParaRPr>
          </a:p>
          <a:p>
            <a:pPr marL="323850" marR="12700" indent="-171450">
              <a:spcBef>
                <a:spcPts val="0"/>
              </a:spcBef>
              <a:buFont typeface="Wingdings" charset="2"/>
              <a:buChar char="Ø"/>
            </a:pP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set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of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45" dirty="0">
                <a:latin typeface="Times New Roman"/>
                <a:cs typeface="Times New Roman"/>
              </a:rPr>
              <a:t>k</a:t>
            </a:r>
            <a:r>
              <a:rPr lang="en-US" sz="1800" spc="-20" dirty="0">
                <a:latin typeface="Times New Roman"/>
                <a:cs typeface="Times New Roman"/>
              </a:rPr>
              <a:t>eys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needed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not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kn</a:t>
            </a:r>
            <a:r>
              <a:rPr lang="en-US" sz="1800" spc="-35" dirty="0">
                <a:latin typeface="Times New Roman"/>
                <a:cs typeface="Times New Roman"/>
              </a:rPr>
              <a:t>o</a:t>
            </a:r>
            <a:r>
              <a:rPr lang="en-US" sz="1800" spc="-20" dirty="0">
                <a:latin typeface="Times New Roman"/>
                <a:cs typeface="Times New Roman"/>
              </a:rPr>
              <a:t>wn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in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advance: 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they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determined based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on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25" dirty="0">
                <a:latin typeface="Times New Roman"/>
                <a:cs typeface="Times New Roman"/>
              </a:rPr>
              <a:t>the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Times New Roman"/>
                <a:cs typeface="Times New Roman"/>
              </a:rPr>
              <a:t>input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40" dirty="0" smtClean="0">
                <a:latin typeface="Times New Roman"/>
                <a:cs typeface="Times New Roman"/>
              </a:rPr>
              <a:t>data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8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25" dirty="0">
                <a:solidFill>
                  <a:srgbClr val="CC0000"/>
                </a:solidFill>
                <a:latin typeface="Times New Roman"/>
                <a:cs typeface="Times New Roman"/>
              </a:rPr>
              <a:t>Structured</a:t>
            </a:r>
            <a:r>
              <a:rPr lang="en-US" spc="1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10" dirty="0">
                <a:solidFill>
                  <a:srgbClr val="CC0000"/>
                </a:solidFill>
                <a:latin typeface="Times New Roman"/>
                <a:cs typeface="Times New Roman"/>
              </a:rPr>
              <a:t>dagger</a:t>
            </a:r>
            <a:r>
              <a:rPr lang="en-US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ver</a:t>
            </a:r>
            <a:r>
              <a:rPr lang="en-US" spc="-15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lang="en-US" spc="-20" dirty="0">
                <a:solidFill>
                  <a:srgbClr val="CC0000"/>
                </a:solidFill>
                <a:latin typeface="Times New Roman"/>
                <a:cs typeface="Times New Roman"/>
              </a:rPr>
              <a:t>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106"/>
            <a:ext cx="8229600" cy="1864895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entry void </a:t>
            </a:r>
            <a:r>
              <a:rPr lang="en-US" dirty="0" err="1"/>
              <a:t>retrieveValues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b="1" dirty="0"/>
              <a:t>serial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   keys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i="1" dirty="0"/>
              <a:t>// compute </a:t>
            </a:r>
            <a:r>
              <a:rPr lang="en-US" i="1" dirty="0" err="1"/>
              <a:t>i’th</a:t>
            </a:r>
            <a:r>
              <a:rPr lang="en-US" i="1" dirty="0"/>
              <a:t> key;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keyValueProxy</a:t>
            </a:r>
            <a:r>
              <a:rPr lang="en-US" dirty="0"/>
              <a:t>[keys[</a:t>
            </a:r>
            <a:r>
              <a:rPr lang="en-US" dirty="0" err="1"/>
              <a:t>i</a:t>
            </a:r>
            <a:r>
              <a:rPr lang="en-US" dirty="0"/>
              <a:t>] / B].</a:t>
            </a:r>
            <a:r>
              <a:rPr lang="en-US" dirty="0" err="1"/>
              <a:t>requestValue</a:t>
            </a:r>
            <a:r>
              <a:rPr lang="en-US" dirty="0"/>
              <a:t>(keys[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thisProxy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00948"/>
            <a:ext cx="8229600" cy="1884946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when </a:t>
            </a:r>
            <a:r>
              <a:rPr lang="en-US" dirty="0"/>
              <a:t>response(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ValueType</a:t>
            </a:r>
            <a:r>
              <a:rPr lang="en-US" dirty="0"/>
              <a:t> value)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b="1" dirty="0" smtClean="0"/>
              <a:t>serial </a:t>
            </a:r>
            <a:r>
              <a:rPr lang="en-US" dirty="0"/>
              <a:t>{ values[</a:t>
            </a:r>
            <a:r>
              <a:rPr lang="en-US" dirty="0" err="1"/>
              <a:t>i</a:t>
            </a:r>
            <a:r>
              <a:rPr lang="en-US" dirty="0"/>
              <a:t>] = value;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i="1" dirty="0" smtClean="0"/>
              <a:t>/</a:t>
            </a:r>
            <a:r>
              <a:rPr lang="en-US" i="1" dirty="0"/>
              <a:t>/ next phase of computation </a:t>
            </a:r>
            <a:r>
              <a:rPr lang="en-US" i="1" dirty="0" err="1"/>
              <a:t>thats</a:t>
            </a:r>
            <a:r>
              <a:rPr lang="en-US" i="1" dirty="0"/>
              <a:t> uses the keys and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92842"/>
            <a:ext cx="8229600" cy="1497263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KeyValueClass</a:t>
            </a:r>
            <a:r>
              <a:rPr lang="en-US" sz="2000" dirty="0"/>
              <a:t>::</a:t>
            </a:r>
            <a:r>
              <a:rPr lang="en-US" sz="2000" dirty="0" err="1"/>
              <a:t>requestValue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key, </a:t>
            </a:r>
            <a:r>
              <a:rPr lang="en-US" sz="2000" dirty="0" err="1"/>
              <a:t>CProxy</a:t>
            </a:r>
            <a:r>
              <a:rPr lang="en-US" sz="2000" dirty="0"/>
              <a:t> Client c,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dirty="0"/>
              <a:t>ref)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ValueType</a:t>
            </a:r>
            <a:r>
              <a:rPr lang="en-US" sz="2000" dirty="0" smtClean="0"/>
              <a:t> </a:t>
            </a:r>
            <a:r>
              <a:rPr lang="en-US" sz="2000" dirty="0"/>
              <a:t>v = </a:t>
            </a:r>
            <a:r>
              <a:rPr lang="en-US" sz="2000" dirty="0" err="1"/>
              <a:t>localTable</a:t>
            </a:r>
            <a:r>
              <a:rPr lang="en-US" sz="2000" dirty="0"/>
              <a:t>[key];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c.response</a:t>
            </a:r>
            <a:r>
              <a:rPr lang="en-US" sz="2000" dirty="0"/>
              <a:t>(ref, v);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85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Harnessing Parallelism: Challenges 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Trends in System </a:t>
            </a:r>
            <a:r>
              <a:rPr lang="en-US" sz="2200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Frequencies have stopped increasing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costs are high 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low per core memory </a:t>
            </a:r>
            <a:endParaRPr lang="en-US" dirty="0" smtClean="0"/>
          </a:p>
          <a:p>
            <a:r>
              <a:rPr lang="en-US" dirty="0" smtClean="0"/>
              <a:t>Increasing </a:t>
            </a:r>
            <a:r>
              <a:rPr lang="en-US" dirty="0"/>
              <a:t>heterogeneity </a:t>
            </a:r>
          </a:p>
          <a:p>
            <a:pPr lvl="1"/>
            <a:r>
              <a:rPr lang="en-US" dirty="0" smtClean="0"/>
              <a:t>Accelerators</a:t>
            </a:r>
            <a:r>
              <a:rPr lang="en-US" dirty="0"/>
              <a:t>, </a:t>
            </a:r>
            <a:r>
              <a:rPr lang="en-US" dirty="0" smtClean="0"/>
              <a:t>SMT</a:t>
            </a:r>
          </a:p>
          <a:p>
            <a:r>
              <a:rPr lang="en-US" dirty="0" smtClean="0"/>
              <a:t>Energy</a:t>
            </a:r>
            <a:r>
              <a:rPr lang="en-US" dirty="0"/>
              <a:t>, power, and thermal considerations </a:t>
            </a:r>
            <a:endParaRPr lang="en-US" dirty="0" smtClean="0"/>
          </a:p>
          <a:p>
            <a:r>
              <a:rPr lang="en-US" dirty="0" smtClean="0"/>
              <a:t>Frequent </a:t>
            </a:r>
            <a:r>
              <a:rPr lang="en-US" dirty="0"/>
              <a:t>component failures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Harnessing Parallelism: Challenges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Trends in System Architecture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559559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However, compute resources are not faster cores, but more cores </a:t>
            </a:r>
          </a:p>
          <a:p>
            <a:r>
              <a:rPr lang="en-US" sz="2400" dirty="0"/>
              <a:t>Unprecedented levels of available concurrency </a:t>
            </a:r>
          </a:p>
          <a:p>
            <a:pPr lvl="1"/>
            <a:r>
              <a:rPr lang="en-US" sz="2000" dirty="0" smtClean="0"/>
              <a:t>IBM </a:t>
            </a:r>
            <a:r>
              <a:rPr lang="en-US" sz="2000" dirty="0"/>
              <a:t>BG/Q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Sequoia’: 1,572,864 cores </a:t>
            </a:r>
          </a:p>
          <a:p>
            <a:pPr lvl="2"/>
            <a:r>
              <a:rPr lang="en-US" sz="1800" dirty="0" smtClean="0"/>
              <a:t>‘</a:t>
            </a:r>
            <a:r>
              <a:rPr lang="en-US" sz="1800" dirty="0"/>
              <a:t>Mira’: 786,432 cores </a:t>
            </a:r>
          </a:p>
          <a:p>
            <a:pPr lvl="1"/>
            <a:r>
              <a:rPr lang="en-US" sz="2000" dirty="0" smtClean="0"/>
              <a:t>Cray </a:t>
            </a:r>
            <a:endParaRPr lang="en-US" sz="2000" dirty="0"/>
          </a:p>
          <a:p>
            <a:pPr lvl="2"/>
            <a:r>
              <a:rPr lang="en-US" sz="1800" dirty="0" smtClean="0"/>
              <a:t>XE6</a:t>
            </a:r>
            <a:r>
              <a:rPr lang="en-US" sz="1800" dirty="0"/>
              <a:t>+XK6 ‘</a:t>
            </a:r>
            <a:r>
              <a:rPr lang="en-US" sz="1800" dirty="0" err="1"/>
              <a:t>Bluewaters</a:t>
            </a:r>
            <a:r>
              <a:rPr lang="en-US" sz="1800" dirty="0"/>
              <a:t>‘: 386,816 </a:t>
            </a:r>
            <a:r>
              <a:rPr lang="en-US" sz="1800" dirty="0" smtClean="0"/>
              <a:t>cores </a:t>
            </a:r>
            <a:endParaRPr lang="en-US" sz="1800" dirty="0"/>
          </a:p>
          <a:p>
            <a:pPr lvl="2"/>
            <a:r>
              <a:rPr lang="en-US" sz="1800" dirty="0" smtClean="0"/>
              <a:t>XK6 </a:t>
            </a:r>
            <a:r>
              <a:rPr lang="en-US" sz="1800" dirty="0"/>
              <a:t>‘Titan’: 299,008 cores </a:t>
            </a:r>
          </a:p>
          <a:p>
            <a:pPr lvl="1"/>
            <a:r>
              <a:rPr lang="en-US" sz="2000" dirty="0" smtClean="0"/>
              <a:t>K </a:t>
            </a:r>
            <a:r>
              <a:rPr lang="en-US" sz="2000" dirty="0"/>
              <a:t>Supercomputer: 705,024 cores </a:t>
            </a:r>
            <a:endParaRPr lang="en-US" sz="2000" dirty="0" smtClean="0"/>
          </a:p>
          <a:p>
            <a:r>
              <a:rPr lang="en-US" sz="2400" dirty="0" smtClean="0"/>
              <a:t>Mid</a:t>
            </a:r>
            <a:r>
              <a:rPr lang="en-US" sz="2400" dirty="0"/>
              <a:t>-size clusters will be ubiquitous </a:t>
            </a:r>
          </a:p>
          <a:p>
            <a:endParaRPr lang="en-US" sz="2400" dirty="0"/>
          </a:p>
        </p:txBody>
      </p:sp>
      <p:pic>
        <p:nvPicPr>
          <p:cNvPr id="8" name="Content Placeholder 7" descr="mira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" b="6501"/>
          <a:stretch>
            <a:fillRect/>
          </a:stretch>
        </p:blipFill>
        <p:spPr>
          <a:xfrm>
            <a:off x="4648200" y="936625"/>
            <a:ext cx="4038600" cy="3559175"/>
          </a:xfrm>
        </p:spPr>
      </p:pic>
    </p:spTree>
    <p:extLst>
      <p:ext uri="{BB962C8B-B14F-4D97-AF65-F5344CB8AC3E}">
        <p14:creationId xmlns:p14="http://schemas.microsoft.com/office/powerpoint/2010/main" val="6853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7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29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626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1625</TotalTime>
  <Words>3902</Words>
  <Application>Microsoft Macintosh PowerPoint</Application>
  <PresentationFormat>On-screen Show (4:3)</PresentationFormat>
  <Paragraphs>530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Clarity</vt:lpstr>
      <vt:lpstr>Programming with Parallel Migratable Objects</vt:lpstr>
      <vt:lpstr>PowerPoint Presentation</vt:lpstr>
      <vt:lpstr>Outline</vt:lpstr>
      <vt:lpstr>Outline</vt:lpstr>
      <vt:lpstr>Harnessing Parallelism: Challenges  Trends in System Architecture</vt:lpstr>
      <vt:lpstr>Harnessing Parallelism: Challenges  Trends in 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Chares are reactive</vt:lpstr>
      <vt:lpstr>Fibonacci Example</vt:lpstr>
      <vt:lpstr>Fibonacci Example</vt:lpstr>
      <vt:lpstr>Consider Fibonacci Chare</vt:lpstr>
      <vt:lpstr>Structured Dagger The when construct</vt:lpstr>
      <vt:lpstr>Structured Dagger The serial construct</vt:lpstr>
      <vt:lpstr>Structured Dagger The when construct</vt:lpstr>
      <vt:lpstr>Structured Dagger The when construct</vt:lpstr>
      <vt:lpstr>Structured Dagger Boilerplate</vt:lpstr>
      <vt:lpstr>Structured Dagger Boilerplate</vt:lpstr>
      <vt:lpstr>Fibonacci with Structured Dagger</vt:lpstr>
      <vt:lpstr>Fibonacci with Structured Dagger</vt:lpstr>
      <vt:lpstr>Structured Dagger The when construct</vt:lpstr>
      <vt:lpstr>Structured Dagger The when construct</vt:lpstr>
      <vt:lpstr>Structured Dagger The if-then-else construct</vt:lpstr>
      <vt:lpstr>Structured Dagger The for construct</vt:lpstr>
      <vt:lpstr>Structured Dagger The while construct</vt:lpstr>
      <vt:lpstr>Structured Dagger The overlap construct</vt:lpstr>
      <vt:lpstr>Illustration of a long “overlap”</vt:lpstr>
      <vt:lpstr>Structured Dagger The forall construct</vt:lpstr>
      <vt:lpstr>Parallel Prefix with SDAG: .ci file I</vt:lpstr>
      <vt:lpstr>Parallel Prefix with SDAG: .ci file I</vt:lpstr>
      <vt:lpstr>Parallel Prefix with SDAG: .ci file I</vt:lpstr>
      <vt:lpstr>Parallel Prefix with SDAG: .ci file II</vt:lpstr>
      <vt:lpstr>Stencil Codes</vt:lpstr>
      <vt:lpstr>5-point Stencil</vt:lpstr>
      <vt:lpstr>5-point Stencil</vt:lpstr>
      <vt:lpstr>5-point Stencil</vt:lpstr>
      <vt:lpstr>Jacobi:  .ci file</vt:lpstr>
      <vt:lpstr>Jacobi:  .ci file</vt:lpstr>
      <vt:lpstr>Jacobi:  .ci file (with asynchronous reductions)</vt:lpstr>
      <vt:lpstr>Power of Asynchrony Example</vt:lpstr>
      <vt:lpstr>Structured dagger version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79</cp:revision>
  <dcterms:created xsi:type="dcterms:W3CDTF">2014-08-04T16:19:24Z</dcterms:created>
  <dcterms:modified xsi:type="dcterms:W3CDTF">2014-08-24T13:16:29Z</dcterms:modified>
</cp:coreProperties>
</file>