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38"/>
  </p:notesMasterIdLst>
  <p:handoutMasterIdLst>
    <p:handoutMasterId r:id="rId39"/>
  </p:handoutMasterIdLst>
  <p:sldIdLst>
    <p:sldId id="298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3" d="100"/>
          <a:sy n="93" d="100"/>
        </p:scale>
        <p:origin x="-104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06351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23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6351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506351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3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95C0-827B-264B-AC36-EDB36FEEB8B8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9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6685"/>
            <a:ext cx="8229600" cy="4083896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</a:t>
            </a:r>
            <a:r>
              <a:rPr lang="en-US" dirty="0" err="1"/>
              <a:t>MyModule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 ∗m);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chare</a:t>
            </a:r>
            <a:r>
              <a:rPr lang="en-US" b="1" dirty="0" smtClean="0"/>
              <a:t> </a:t>
            </a:r>
            <a:r>
              <a:rPr lang="en-US" dirty="0" smtClean="0"/>
              <a:t>Simple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 </a:t>
            </a:r>
            <a:r>
              <a:rPr lang="en-US" dirty="0" smtClean="0"/>
              <a:t>Simple(</a:t>
            </a:r>
            <a:r>
              <a:rPr lang="en-US" b="1" dirty="0" err="1" smtClean="0"/>
              <a:t>int</a:t>
            </a:r>
            <a:r>
              <a:rPr lang="en-US" dirty="0" smtClean="0"/>
              <a:t> x, </a:t>
            </a:r>
            <a:r>
              <a:rPr lang="en-US" b="1" dirty="0" smtClean="0"/>
              <a:t>double</a:t>
            </a:r>
            <a:r>
              <a:rPr lang="en-US" dirty="0" smtClean="0"/>
              <a:t> y);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BE08-69FE-AE47-994E-57F0205EB69A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#</a:t>
            </a:r>
            <a:r>
              <a:rPr lang="en-US" b="1" dirty="0"/>
              <a:t>include </a:t>
            </a:r>
            <a:r>
              <a:rPr lang="en-US" dirty="0"/>
              <a:t>&lt;</a:t>
            </a:r>
            <a:r>
              <a:rPr lang="en-US" dirty="0" err="1"/>
              <a:t>stdio.h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#</a:t>
            </a:r>
            <a:r>
              <a:rPr lang="en-US" b="1" dirty="0"/>
              <a:t>include </a:t>
            </a:r>
            <a:r>
              <a:rPr lang="en-US" dirty="0"/>
              <a:t>”</a:t>
            </a:r>
            <a:r>
              <a:rPr lang="en-US" dirty="0" err="1"/>
              <a:t>MyModule.decl.h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Main :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 smtClean="0"/>
              <a:t>CBase</a:t>
            </a:r>
            <a:r>
              <a:rPr lang="en-US" dirty="0" err="1" smtClean="0"/>
              <a:t>_</a:t>
            </a:r>
            <a:r>
              <a:rPr lang="en-US" dirty="0" err="1" smtClean="0"/>
              <a:t>Main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/>
              <a:t>: Main(</a:t>
            </a:r>
            <a:r>
              <a:rPr lang="en-US" dirty="0" err="1"/>
              <a:t>CkArgMsg</a:t>
            </a:r>
            <a:r>
              <a:rPr lang="en-US" dirty="0"/>
              <a:t>∗ m)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ckout</a:t>
            </a:r>
            <a:r>
              <a:rPr lang="en-US" dirty="0" smtClean="0"/>
              <a:t> </a:t>
            </a:r>
            <a:r>
              <a:rPr lang="en-US" dirty="0"/>
              <a:t>&lt;&lt; ”Hello World!”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m-&gt;</a:t>
            </a:r>
            <a:r>
              <a:rPr lang="en-US" dirty="0" err="1" smtClean="0"/>
              <a:t>argc</a:t>
            </a:r>
            <a:r>
              <a:rPr lang="en-US" dirty="0" smtClean="0"/>
              <a:t> &gt; 1) </a:t>
            </a:r>
            <a:r>
              <a:rPr lang="en-US" dirty="0" err="1" smtClean="0"/>
              <a:t>ckout</a:t>
            </a:r>
            <a:r>
              <a:rPr lang="en-US" dirty="0" smtClean="0"/>
              <a:t> &lt;&lt; </a:t>
            </a:r>
            <a:r>
              <a:rPr lang="en-US" dirty="0" smtClean="0"/>
              <a:t>“Hello</a:t>
            </a:r>
            <a:r>
              <a:rPr lang="en-US" dirty="0" smtClean="0"/>
              <a:t>” &lt;&lt; m-&gt;</a:t>
            </a:r>
            <a:r>
              <a:rPr lang="en-US" dirty="0" err="1" smtClean="0"/>
              <a:t>argv</a:t>
            </a:r>
            <a:r>
              <a:rPr lang="en-US" dirty="0" smtClean="0"/>
              <a:t>[1] &lt;&lt; “!!!”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double</a:t>
            </a:r>
            <a:r>
              <a:rPr lang="en-US" dirty="0" smtClean="0"/>
              <a:t> pi  = 3.1415;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CProxy_Simple</a:t>
            </a:r>
            <a:r>
              <a:rPr lang="en-US" dirty="0" smtClean="0"/>
              <a:t>::</a:t>
            </a:r>
            <a:r>
              <a:rPr lang="en-US" dirty="0" err="1" smtClean="0"/>
              <a:t>ckNew</a:t>
            </a:r>
            <a:r>
              <a:rPr lang="en-US" dirty="0" smtClean="0"/>
              <a:t>(12, pi);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b="1" dirty="0" smtClean="0"/>
              <a:t>class</a:t>
            </a:r>
            <a:r>
              <a:rPr lang="en-US" dirty="0" smtClean="0"/>
              <a:t> Simple : 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CBase_Simple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 smtClean="0"/>
              <a:t>: Simple(</a:t>
            </a:r>
            <a:r>
              <a:rPr lang="en-US" b="1" dirty="0" err="1" smtClean="0"/>
              <a:t>int</a:t>
            </a:r>
            <a:r>
              <a:rPr lang="en-US" dirty="0" smtClean="0"/>
              <a:t> x, </a:t>
            </a:r>
            <a:r>
              <a:rPr lang="en-US" b="1" dirty="0" smtClean="0"/>
              <a:t>double</a:t>
            </a:r>
            <a:r>
              <a:rPr lang="en-US" dirty="0" smtClean="0"/>
              <a:t> y)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ckout</a:t>
            </a:r>
            <a:r>
              <a:rPr lang="en-US" dirty="0" smtClean="0"/>
              <a:t> &lt;&lt; “ Hello from a simple </a:t>
            </a:r>
            <a:r>
              <a:rPr lang="en-US" dirty="0" err="1" smtClean="0"/>
              <a:t>chare</a:t>
            </a:r>
            <a:r>
              <a:rPr lang="en-US" dirty="0" smtClean="0"/>
              <a:t> running on ” &lt;&lt; </a:t>
            </a:r>
            <a:r>
              <a:rPr lang="en-US" dirty="0" err="1" smtClean="0"/>
              <a:t>CkMyPe</a:t>
            </a:r>
            <a:r>
              <a:rPr lang="en-US" dirty="0" smtClean="0"/>
              <a:t>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ckout</a:t>
            </a:r>
            <a:r>
              <a:rPr lang="en-US" dirty="0" smtClean="0"/>
              <a:t> &lt;&lt; “ Area of a circle of radius” &lt;&lt; x &lt;&lt; “ is ” &lt;&lt; y*x*x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CkExit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#include </a:t>
            </a:r>
            <a:r>
              <a:rPr lang="en-US" dirty="0" smtClean="0"/>
              <a:t>“</a:t>
            </a:r>
            <a:r>
              <a:rPr lang="en-US" dirty="0" err="1" smtClean="0"/>
              <a:t>MyModule.def.h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8192-FB6A-8E44-9727-3F11A17B21C5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864766"/>
          </a:xfrm>
        </p:spPr>
        <p:txBody>
          <a:bodyPr/>
          <a:lstStyle/>
          <a:p>
            <a:r>
              <a:rPr lang="en-US" dirty="0"/>
              <a:t>Entry methods are invoked by performing a C++ method call on a </a:t>
            </a:r>
            <a:r>
              <a:rPr lang="en-US" dirty="0" err="1"/>
              <a:t>chare’s</a:t>
            </a:r>
            <a:r>
              <a:rPr lang="en-US" dirty="0"/>
              <a:t> proxy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" y="1810719"/>
            <a:ext cx="8229600" cy="227424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CProxy</a:t>
            </a:r>
            <a:r>
              <a:rPr lang="en-US" dirty="0"/>
              <a:t> </a:t>
            </a:r>
            <a:r>
              <a:rPr lang="en-US" dirty="0" err="1"/>
              <a:t>MyChare</a:t>
            </a:r>
            <a:r>
              <a:rPr lang="en-US" dirty="0"/>
              <a:t> proxy =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CProxy</a:t>
            </a:r>
            <a:r>
              <a:rPr lang="en-US" dirty="0" smtClean="0"/>
              <a:t> </a:t>
            </a:r>
            <a:r>
              <a:rPr lang="en-US" dirty="0" err="1"/>
              <a:t>MyChare</a:t>
            </a:r>
            <a:r>
              <a:rPr lang="en-US" dirty="0"/>
              <a:t>::</a:t>
            </a:r>
            <a:r>
              <a:rPr lang="en-US" dirty="0" err="1"/>
              <a:t>ckNew</a:t>
            </a:r>
            <a:r>
              <a:rPr lang="en-US" dirty="0"/>
              <a:t>(... constructor arguments ...);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proxy.foo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proxy.bar</a:t>
            </a:r>
            <a:r>
              <a:rPr lang="en-US" dirty="0"/>
              <a:t>(5);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4084967"/>
            <a:ext cx="8229600" cy="20952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Lucida Console"/>
                <a:cs typeface="Lucida Console"/>
              </a:rPr>
              <a:t>foo</a:t>
            </a:r>
            <a:r>
              <a:rPr lang="en-US" dirty="0"/>
              <a:t> and </a:t>
            </a:r>
            <a:r>
              <a:rPr lang="en-US" dirty="0">
                <a:latin typeface="Lucida Console"/>
                <a:cs typeface="Lucida Console"/>
              </a:rPr>
              <a:t>bar</a:t>
            </a:r>
            <a:r>
              <a:rPr lang="en-US" dirty="0"/>
              <a:t> methods will then be executed with the arguments, wherever the created </a:t>
            </a:r>
            <a:r>
              <a:rPr lang="en-US" dirty="0" err="1"/>
              <a:t>chare</a:t>
            </a:r>
            <a:r>
              <a:rPr lang="en-US" dirty="0"/>
              <a:t>,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/>
              <a:t>, happens to live</a:t>
            </a:r>
          </a:p>
          <a:p>
            <a:r>
              <a:rPr lang="en-US" dirty="0"/>
              <a:t>The policy is one-at-a-time scheduling (that is, one entry method on one </a:t>
            </a:r>
            <a:r>
              <a:rPr lang="en-US" dirty="0" err="1"/>
              <a:t>chare</a:t>
            </a:r>
            <a:r>
              <a:rPr lang="en-US" dirty="0"/>
              <a:t> executes on a processor at a time)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9252-12D6-8D42-8554-44BFD68AD137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5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 invocation is not ordered (between </a:t>
            </a:r>
            <a:r>
              <a:rPr lang="en-US" dirty="0" err="1"/>
              <a:t>chares</a:t>
            </a:r>
            <a:r>
              <a:rPr lang="en-US" dirty="0"/>
              <a:t>, entry methods on one </a:t>
            </a:r>
            <a:r>
              <a:rPr lang="en-US" dirty="0" err="1"/>
              <a:t>chare</a:t>
            </a:r>
            <a:r>
              <a:rPr lang="en-US" dirty="0"/>
              <a:t>, etc.)!</a:t>
            </a:r>
          </a:p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executes this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" y="2039235"/>
            <a:ext cx="8229600" cy="118845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CProxy</a:t>
            </a:r>
            <a:r>
              <a:rPr lang="en-US" dirty="0" err="1" smtClean="0"/>
              <a:t>_</a:t>
            </a:r>
            <a:r>
              <a:rPr lang="en-US" dirty="0" err="1" smtClean="0"/>
              <a:t>MyChare</a:t>
            </a:r>
            <a:r>
              <a:rPr lang="en-US" dirty="0" smtClean="0"/>
              <a:t> </a:t>
            </a:r>
            <a:r>
              <a:rPr lang="en-US" dirty="0"/>
              <a:t>proxy = </a:t>
            </a:r>
            <a:r>
              <a:rPr lang="en-US" dirty="0" err="1" smtClean="0"/>
              <a:t>CProxy</a:t>
            </a:r>
            <a:r>
              <a:rPr lang="en-US" dirty="0" err="1" smtClean="0"/>
              <a:t>_</a:t>
            </a:r>
            <a:r>
              <a:rPr lang="en-US" dirty="0" err="1" smtClean="0"/>
              <a:t>MyChare</a:t>
            </a:r>
            <a:r>
              <a:rPr lang="en-US" dirty="0"/>
              <a:t>::</a:t>
            </a:r>
            <a:r>
              <a:rPr lang="en-US" dirty="0" err="1"/>
              <a:t>ckNew</a:t>
            </a:r>
            <a:r>
              <a:rPr lang="en-US" dirty="0"/>
              <a:t>()</a:t>
            </a:r>
            <a:r>
              <a:rPr lang="en-US" dirty="0" smtClean="0"/>
              <a:t>; </a:t>
            </a:r>
            <a:r>
              <a:rPr lang="en-US" dirty="0" err="1" smtClean="0"/>
              <a:t>proxy.foo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proxy.bar</a:t>
            </a:r>
            <a:r>
              <a:rPr lang="en-US" dirty="0"/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3227695"/>
            <a:ext cx="8229600" cy="489583"/>
          </a:xfrm>
        </p:spPr>
        <p:txBody>
          <a:bodyPr/>
          <a:lstStyle/>
          <a:p>
            <a:r>
              <a:rPr lang="en-US" dirty="0"/>
              <a:t>These prints may occur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3717278"/>
            <a:ext cx="8229600" cy="278376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MyChare</a:t>
            </a:r>
            <a:r>
              <a:rPr lang="en-US" dirty="0"/>
              <a:t>::foo() {</a:t>
            </a:r>
          </a:p>
          <a:p>
            <a:pPr marL="0" indent="0">
              <a:buNone/>
            </a:pPr>
            <a:r>
              <a:rPr lang="en-US" dirty="0" err="1"/>
              <a:t>ckout</a:t>
            </a:r>
            <a:r>
              <a:rPr lang="en-US" dirty="0"/>
              <a:t> &lt;&lt; ”foo executes”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MyChare</a:t>
            </a:r>
            <a:r>
              <a:rPr lang="en-US" dirty="0"/>
              <a:t>::bar(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ckout</a:t>
            </a:r>
            <a:r>
              <a:rPr lang="en-US" dirty="0"/>
              <a:t> &lt;&lt; ”bar executes with ” &lt;&lt; </a:t>
            </a:r>
            <a:r>
              <a:rPr lang="en-US" dirty="0" err="1"/>
              <a:t>param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0571-F813-ED4B-A840-104584464B5D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2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589374"/>
          </a:xfrm>
        </p:spPr>
        <p:txBody>
          <a:bodyPr>
            <a:normAutofit/>
          </a:bodyPr>
          <a:lstStyle/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invokes the same entry method twice: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" y="1494797"/>
            <a:ext cx="8229600" cy="76952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proxy.bar</a:t>
            </a:r>
            <a:r>
              <a:rPr lang="en-US" dirty="0"/>
              <a:t>(7);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proxy.bar</a:t>
            </a:r>
            <a:r>
              <a:rPr lang="en-US" dirty="0"/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2282970"/>
            <a:ext cx="8229600" cy="516838"/>
          </a:xfrm>
        </p:spPr>
        <p:txBody>
          <a:bodyPr/>
          <a:lstStyle/>
          <a:p>
            <a:r>
              <a:rPr lang="en-US" dirty="0"/>
              <a:t>These may be delivered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2825038"/>
            <a:ext cx="8229600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MyChare</a:t>
            </a:r>
            <a:r>
              <a:rPr lang="en-US" dirty="0"/>
              <a:t>::bar(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ckout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smtClean="0"/>
              <a:t>“bar </a:t>
            </a:r>
            <a:r>
              <a:rPr lang="en-US" dirty="0"/>
              <a:t>executes with ” &lt;&lt; </a:t>
            </a:r>
            <a:r>
              <a:rPr lang="en-US" dirty="0" err="1"/>
              <a:t>param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4016448"/>
            <a:ext cx="8229600" cy="1693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Output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200" y="4478667"/>
            <a:ext cx="8229600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bar executes with 5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bar </a:t>
            </a:r>
            <a:r>
              <a:rPr lang="en-US" dirty="0"/>
              <a:t>executes with 7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200" y="5655070"/>
            <a:ext cx="8229600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bar </a:t>
            </a:r>
            <a:r>
              <a:rPr lang="en-US" dirty="0"/>
              <a:t>executes with </a:t>
            </a:r>
            <a:r>
              <a:rPr lang="en-US" dirty="0" smtClean="0"/>
              <a:t>7</a:t>
            </a:r>
          </a:p>
          <a:p>
            <a:pPr marL="0" indent="0">
              <a:buNone/>
            </a:pPr>
            <a:r>
              <a:rPr lang="en-US" dirty="0"/>
              <a:t>bar executes with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0B8E-8FA5-5249-B52C-2D0045AE7F6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4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Asynchronous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391"/>
            <a:ext cx="8229600" cy="404353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</a:t>
            </a:r>
            <a:r>
              <a:rPr lang="en-US" dirty="0" err="1"/>
              <a:t>MyModule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 ∗m);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chare</a:t>
            </a:r>
            <a:r>
              <a:rPr lang="en-US" dirty="0" smtClean="0"/>
              <a:t> </a:t>
            </a:r>
            <a:r>
              <a:rPr lang="en-US" dirty="0"/>
              <a:t>Simple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Simple(</a:t>
            </a:r>
            <a:r>
              <a:rPr lang="en-US" b="1" dirty="0"/>
              <a:t>double</a:t>
            </a:r>
            <a:r>
              <a:rPr lang="en-US" dirty="0"/>
              <a:t> y);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findArea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radius, </a:t>
            </a:r>
            <a:r>
              <a:rPr lang="en-US" b="1" dirty="0" err="1"/>
              <a:t>bool</a:t>
            </a:r>
            <a:r>
              <a:rPr lang="en-US" dirty="0"/>
              <a:t> done);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630-96F4-C348-92D0-8BA579BE92D4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Asynchronous Example: .C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528176"/>
          </a:xfrm>
        </p:spPr>
        <p:txBody>
          <a:bodyPr/>
          <a:lstStyle/>
          <a:p>
            <a:r>
              <a:rPr lang="en-US" dirty="0"/>
              <a:t>Does this program execute correctly?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" y="1438153"/>
            <a:ext cx="8229600" cy="498763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/>
              <a:t>struct</a:t>
            </a:r>
            <a:r>
              <a:rPr lang="en-US" dirty="0"/>
              <a:t> Main :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 smtClean="0"/>
              <a:t>CBase_Main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Main</a:t>
            </a:r>
            <a:r>
              <a:rPr lang="en-US" dirty="0"/>
              <a:t>(</a:t>
            </a:r>
            <a:r>
              <a:rPr lang="en-US" dirty="0" err="1"/>
              <a:t>CkArgMsg</a:t>
            </a:r>
            <a:r>
              <a:rPr lang="en-US" dirty="0"/>
              <a:t>∗ m)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double</a:t>
            </a:r>
            <a:r>
              <a:rPr lang="en-US" dirty="0" smtClean="0"/>
              <a:t> </a:t>
            </a:r>
            <a:r>
              <a:rPr lang="en-US" dirty="0"/>
              <a:t>pi = 3.1415;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CProxy</a:t>
            </a:r>
            <a:r>
              <a:rPr lang="en-US" dirty="0" err="1" smtClean="0"/>
              <a:t>_</a:t>
            </a:r>
            <a:r>
              <a:rPr lang="en-US" dirty="0" err="1" smtClean="0"/>
              <a:t>Simple</a:t>
            </a:r>
            <a:r>
              <a:rPr lang="en-US" dirty="0" smtClean="0"/>
              <a:t> </a:t>
            </a:r>
            <a:r>
              <a:rPr lang="en-US" dirty="0" err="1"/>
              <a:t>sim</a:t>
            </a:r>
            <a:r>
              <a:rPr lang="en-US" dirty="0"/>
              <a:t> = </a:t>
            </a:r>
            <a:r>
              <a:rPr lang="en-US" dirty="0" err="1" smtClean="0"/>
              <a:t>CProxy</a:t>
            </a:r>
            <a:r>
              <a:rPr lang="en-US" dirty="0" err="1" smtClean="0"/>
              <a:t>_</a:t>
            </a:r>
            <a:r>
              <a:rPr lang="en-US" dirty="0" err="1" smtClean="0"/>
              <a:t>Simple</a:t>
            </a:r>
            <a:r>
              <a:rPr lang="en-US" dirty="0"/>
              <a:t>::</a:t>
            </a:r>
            <a:r>
              <a:rPr lang="en-US" dirty="0" err="1"/>
              <a:t>ckNew</a:t>
            </a:r>
            <a:r>
              <a:rPr lang="en-US" dirty="0"/>
              <a:t>(pi);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for</a:t>
            </a:r>
            <a:r>
              <a:rPr lang="en-US" dirty="0" smtClean="0"/>
              <a:t> 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smtClean="0"/>
              <a:t>10;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  <a:r>
              <a:rPr lang="en-US" dirty="0" err="1" smtClean="0"/>
              <a:t>sim.findArea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b="1" dirty="0" smtClean="0"/>
              <a:t>false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sim.findArea</a:t>
            </a:r>
            <a:r>
              <a:rPr lang="en-US" dirty="0"/>
              <a:t>(10, </a:t>
            </a:r>
            <a:r>
              <a:rPr lang="en-US" b="1" dirty="0"/>
              <a:t>true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Simple :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CBase</a:t>
            </a:r>
            <a:r>
              <a:rPr lang="en-US" dirty="0"/>
              <a:t> Simple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float</a:t>
            </a:r>
            <a:r>
              <a:rPr lang="en-US" dirty="0" smtClean="0"/>
              <a:t> </a:t>
            </a:r>
            <a:r>
              <a:rPr lang="en-US" dirty="0"/>
              <a:t>y;</a:t>
            </a:r>
          </a:p>
          <a:p>
            <a:pPr marL="0" indent="0">
              <a:buNone/>
            </a:pPr>
            <a:r>
              <a:rPr lang="en-US" dirty="0" smtClean="0"/>
              <a:t>   Simple</a:t>
            </a:r>
            <a:r>
              <a:rPr lang="en-US" dirty="0"/>
              <a:t>(</a:t>
            </a:r>
            <a:r>
              <a:rPr lang="en-US" b="1" dirty="0"/>
              <a:t>double</a:t>
            </a:r>
            <a:r>
              <a:rPr lang="en-US" dirty="0"/>
              <a:t> pi) {</a:t>
            </a:r>
          </a:p>
          <a:p>
            <a:pPr marL="0" indent="0">
              <a:buNone/>
            </a:pPr>
            <a:r>
              <a:rPr lang="en-US" dirty="0" smtClean="0"/>
              <a:t>      y </a:t>
            </a:r>
            <a:r>
              <a:rPr lang="en-US" dirty="0"/>
              <a:t>= pi;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ckout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smtClean="0"/>
              <a:t>“Hello </a:t>
            </a:r>
            <a:r>
              <a:rPr lang="en-US" dirty="0"/>
              <a:t>from a simple </a:t>
            </a:r>
            <a:r>
              <a:rPr lang="en-US" dirty="0" err="1"/>
              <a:t>chare</a:t>
            </a:r>
            <a:r>
              <a:rPr lang="en-US" dirty="0"/>
              <a:t> running on ” &lt;&lt; </a:t>
            </a:r>
            <a:r>
              <a:rPr lang="en-US" dirty="0" err="1"/>
              <a:t>CkMyPe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/>
              <a:t>findArea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r, </a:t>
            </a:r>
            <a:r>
              <a:rPr lang="en-US" b="1" dirty="0" err="1"/>
              <a:t>bool</a:t>
            </a:r>
            <a:r>
              <a:rPr lang="en-US" dirty="0"/>
              <a:t> done)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ckout</a:t>
            </a:r>
            <a:r>
              <a:rPr lang="en-US" dirty="0" smtClean="0"/>
              <a:t> </a:t>
            </a:r>
            <a:r>
              <a:rPr lang="en-US" dirty="0"/>
              <a:t>&lt;&lt; ”Area of a circle of radius” &lt;&lt; r &lt;&lt; ” is ” &lt;&lt; </a:t>
            </a:r>
            <a:r>
              <a:rPr lang="en-US" dirty="0" err="1"/>
              <a:t>y∗r∗r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(done) </a:t>
            </a:r>
            <a:r>
              <a:rPr lang="en-US" dirty="0" err="1"/>
              <a:t>CkExit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D661-CDDA-EB4B-8920-0BA3B6EDE579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9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types and entry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09469"/>
            <a:ext cx="8229600" cy="1619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pass basic C++ types to entry methods (</a:t>
            </a:r>
            <a:r>
              <a:rPr lang="en-US" dirty="0" err="1"/>
              <a:t>int</a:t>
            </a:r>
            <a:r>
              <a:rPr lang="en-US" dirty="0"/>
              <a:t>, char, </a:t>
            </a:r>
            <a:r>
              <a:rPr lang="en-US" dirty="0" err="1"/>
              <a:t>bool</a:t>
            </a:r>
            <a:r>
              <a:rPr lang="en-US" dirty="0"/>
              <a:t>, etc.)</a:t>
            </a:r>
          </a:p>
          <a:p>
            <a:r>
              <a:rPr lang="en-US" dirty="0"/>
              <a:t>C++ STL data structures can be passed by including </a:t>
            </a:r>
            <a:r>
              <a:rPr lang="en-US" dirty="0" err="1" smtClean="0">
                <a:latin typeface="Consolas"/>
                <a:cs typeface="Consolas"/>
              </a:rPr>
              <a:t>pup_stl.h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Arrays </a:t>
            </a:r>
            <a:r>
              <a:rPr lang="en-US" dirty="0"/>
              <a:t>of basic data types can also be passed like this:</a:t>
            </a:r>
          </a:p>
          <a:p>
            <a:r>
              <a:rPr lang="en-US" dirty="0">
                <a:latin typeface="Consolas"/>
                <a:cs typeface="Consolas"/>
              </a:rPr>
              <a:t>.ci</a:t>
            </a:r>
            <a:r>
              <a:rPr lang="en-US" dirty="0"/>
              <a:t> file: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780328" y="3049954"/>
            <a:ext cx="7906471" cy="49413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entry void </a:t>
            </a:r>
            <a:r>
              <a:rPr lang="en-US" dirty="0" err="1"/>
              <a:t>foobar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length, </a:t>
            </a:r>
            <a:r>
              <a:rPr lang="en-US" b="1" dirty="0" err="1"/>
              <a:t>int</a:t>
            </a:r>
            <a:r>
              <a:rPr lang="en-US" dirty="0"/>
              <a:t> data[length]);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3575558"/>
            <a:ext cx="8229600" cy="501539"/>
          </a:xfrm>
        </p:spPr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.C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780328" y="4108067"/>
            <a:ext cx="7906472" cy="137621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MyChare</a:t>
            </a:r>
            <a:r>
              <a:rPr lang="en-US" dirty="0"/>
              <a:t>::</a:t>
            </a:r>
            <a:r>
              <a:rPr lang="en-US" dirty="0" err="1"/>
              <a:t>foobar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length, </a:t>
            </a:r>
            <a:r>
              <a:rPr lang="en-US" b="1" dirty="0" err="1"/>
              <a:t>int</a:t>
            </a:r>
            <a:r>
              <a:rPr lang="en-US" b="1" dirty="0"/>
              <a:t>∗ </a:t>
            </a:r>
            <a:r>
              <a:rPr lang="en-US" dirty="0"/>
              <a:t>data) {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   /</a:t>
            </a:r>
            <a:r>
              <a:rPr lang="en-US" i="1" dirty="0"/>
              <a:t>/ ... </a:t>
            </a:r>
            <a:r>
              <a:rPr lang="en-US" i="1" dirty="0" err="1"/>
              <a:t>foobar</a:t>
            </a:r>
            <a:r>
              <a:rPr lang="en-US" i="1" dirty="0"/>
              <a:t> code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3616-8CBF-A340-ADE3-98C2EE1DC9B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Collections of Objects: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grouped into indexed collections </a:t>
            </a:r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/>
              <a:t>examples</a:t>
            </a:r>
          </a:p>
          <a:p>
            <a:pPr lvl="1"/>
            <a:r>
              <a:rPr lang="en-US" dirty="0" smtClean="0"/>
              <a:t>Matrix </a:t>
            </a:r>
            <a:r>
              <a:rPr lang="en-US" dirty="0"/>
              <a:t>block</a:t>
            </a:r>
          </a:p>
          <a:p>
            <a:pPr lvl="1"/>
            <a:r>
              <a:rPr lang="en-US" dirty="0" smtClean="0"/>
              <a:t>Chunk </a:t>
            </a:r>
            <a:r>
              <a:rPr lang="en-US" dirty="0"/>
              <a:t>of unstructured mesh</a:t>
            </a:r>
          </a:p>
          <a:p>
            <a:pPr lvl="1"/>
            <a:r>
              <a:rPr lang="en-US" dirty="0" smtClean="0"/>
              <a:t>Portion </a:t>
            </a:r>
            <a:r>
              <a:rPr lang="en-US" dirty="0"/>
              <a:t>of distributed data structure 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of simulation space</a:t>
            </a:r>
          </a:p>
          <a:p>
            <a:r>
              <a:rPr lang="en-US" dirty="0"/>
              <a:t>Advanced Examples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portions of computation</a:t>
            </a:r>
          </a:p>
          <a:p>
            <a:pPr lvl="1"/>
            <a:r>
              <a:rPr lang="en-US" dirty="0" smtClean="0"/>
              <a:t>Interactions </a:t>
            </a:r>
            <a:r>
              <a:rPr lang="en-US" dirty="0"/>
              <a:t>among basic objects or underlying entities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5D53-EC17-3240-AF13-D8433FB11D5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Collections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9173"/>
            <a:ext cx="8229600" cy="2941966"/>
          </a:xfrm>
        </p:spPr>
        <p:txBody>
          <a:bodyPr/>
          <a:lstStyle/>
          <a:p>
            <a:r>
              <a:rPr lang="en-US" dirty="0"/>
              <a:t>Structured: 1D, 2D, . . . , 6D </a:t>
            </a:r>
            <a:endParaRPr lang="en-US" dirty="0" smtClean="0"/>
          </a:p>
          <a:p>
            <a:r>
              <a:rPr lang="en-US" dirty="0" smtClean="0"/>
              <a:t>Unstructured</a:t>
            </a:r>
            <a:r>
              <a:rPr lang="en-US" dirty="0"/>
              <a:t>: Anything </a:t>
            </a:r>
            <a:r>
              <a:rPr lang="en-US" dirty="0" err="1"/>
              <a:t>hashable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Dense</a:t>
            </a:r>
            <a:endParaRPr lang="en-US" dirty="0"/>
          </a:p>
          <a:p>
            <a:r>
              <a:rPr lang="en-US" dirty="0"/>
              <a:t>Sparse</a:t>
            </a:r>
          </a:p>
          <a:p>
            <a:r>
              <a:rPr lang="en-US" dirty="0"/>
              <a:t>Static - all created at once </a:t>
            </a:r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/>
              <a:t>- elements come and 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DAA8-6772-8F4F-9D43-34A061D97D6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Charm++ 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2034320"/>
          </a:xfrm>
        </p:spPr>
        <p:txBody>
          <a:bodyPr/>
          <a:lstStyle/>
          <a:p>
            <a:r>
              <a:rPr lang="en-US" dirty="0"/>
              <a:t>C++ objects (including Charm++ objects)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regular .h and .C files</a:t>
            </a:r>
          </a:p>
          <a:p>
            <a:r>
              <a:rPr lang="en-US" dirty="0" err="1"/>
              <a:t>Chare</a:t>
            </a:r>
            <a:r>
              <a:rPr lang="en-US" dirty="0"/>
              <a:t> objects, entry methods (asynchronous methods)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.ci file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/>
              <a:t>in the .C file</a:t>
            </a:r>
          </a:p>
        </p:txBody>
      </p:sp>
      <p:pic>
        <p:nvPicPr>
          <p:cNvPr id="7" name="Content Placeholder 6" descr="charmFiles.png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01" b="-1501"/>
          <a:stretch>
            <a:fillRect/>
          </a:stretch>
        </p:blipFill>
        <p:spPr>
          <a:xfrm>
            <a:off x="457200" y="3117850"/>
            <a:ext cx="8229600" cy="3021013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AAA5-D767-4C40-91CB-82448A62D926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7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498"/>
            <a:ext cx="8229600" cy="4456616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∗);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array</a:t>
            </a:r>
            <a:r>
              <a:rPr lang="en-US" dirty="0" smtClean="0"/>
              <a:t> </a:t>
            </a:r>
            <a:r>
              <a:rPr lang="en-US" dirty="0"/>
              <a:t>[1D] hello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hello(</a:t>
            </a:r>
            <a:r>
              <a:rPr lang="en-US" b="1" dirty="0" err="1"/>
              <a:t>int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printHello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6A7E-4EBE-6B4C-8020-5D4DC21EA2AC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4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5574"/>
            <a:ext cx="8229600" cy="558264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#</a:t>
            </a:r>
            <a:r>
              <a:rPr lang="en-US" b="1" dirty="0"/>
              <a:t>include </a:t>
            </a:r>
            <a:r>
              <a:rPr lang="en-US" dirty="0" smtClean="0"/>
              <a:t>“</a:t>
            </a:r>
            <a:r>
              <a:rPr lang="en-US" dirty="0" err="1" smtClean="0"/>
              <a:t>arr.decl.h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dirty="0"/>
              <a:t>Main : </a:t>
            </a:r>
            <a:r>
              <a:rPr lang="en-US" dirty="0" err="1" smtClean="0"/>
              <a:t>CBase</a:t>
            </a:r>
            <a:r>
              <a:rPr lang="en-US" dirty="0" err="1" smtClean="0"/>
              <a:t>_</a:t>
            </a:r>
            <a:r>
              <a:rPr lang="en-US" dirty="0" err="1" smtClean="0"/>
              <a:t>Main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Main</a:t>
            </a:r>
            <a:r>
              <a:rPr lang="en-US" dirty="0"/>
              <a:t>(</a:t>
            </a:r>
            <a:r>
              <a:rPr lang="en-US" dirty="0" err="1"/>
              <a:t>CkArgMsg</a:t>
            </a:r>
            <a:r>
              <a:rPr lang="en-US" dirty="0"/>
              <a:t>∗ 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arraySize</a:t>
            </a:r>
            <a:r>
              <a:rPr lang="en-US" dirty="0"/>
              <a:t> = 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-&gt;</a:t>
            </a:r>
            <a:r>
              <a:rPr lang="en-US" dirty="0" err="1" smtClean="0"/>
              <a:t>argv</a:t>
            </a:r>
            <a:r>
              <a:rPr lang="en-US" dirty="0" smtClean="0"/>
              <a:t>[1]);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CProxy_hello</a:t>
            </a:r>
            <a:r>
              <a:rPr lang="en-US" dirty="0" smtClean="0"/>
              <a:t> p = </a:t>
            </a:r>
            <a:r>
              <a:rPr lang="en-US" dirty="0" err="1" smtClean="0"/>
              <a:t>CProxy</a:t>
            </a:r>
            <a:r>
              <a:rPr lang="en-US" dirty="0" err="1"/>
              <a:t>_</a:t>
            </a:r>
            <a:r>
              <a:rPr lang="en-US" dirty="0" err="1" smtClean="0"/>
              <a:t>hello</a:t>
            </a:r>
            <a:r>
              <a:rPr lang="en-US" dirty="0" smtClean="0"/>
              <a:t>::</a:t>
            </a:r>
            <a:r>
              <a:rPr lang="en-US" dirty="0" err="1" smtClean="0"/>
              <a:t>ckNew</a:t>
            </a:r>
            <a:r>
              <a:rPr lang="en-US" dirty="0" smtClean="0"/>
              <a:t>(</a:t>
            </a:r>
            <a:r>
              <a:rPr lang="en-US" dirty="0" err="1" smtClean="0"/>
              <a:t>arraySize</a:t>
            </a:r>
            <a:r>
              <a:rPr lang="en-US" dirty="0" smtClean="0"/>
              <a:t>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p[0].</a:t>
            </a:r>
            <a:r>
              <a:rPr lang="en-US" dirty="0" err="1" smtClean="0"/>
              <a:t>printHello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struct</a:t>
            </a:r>
            <a:r>
              <a:rPr lang="en-US" dirty="0" smtClean="0"/>
              <a:t> hello : </a:t>
            </a:r>
            <a:r>
              <a:rPr lang="en-US" dirty="0" err="1" smtClean="0"/>
              <a:t>CBase_hello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hello(</a:t>
            </a:r>
            <a:r>
              <a:rPr lang="en-US" b="1" dirty="0" err="1" smtClean="0"/>
              <a:t>int</a:t>
            </a:r>
            <a:r>
              <a:rPr lang="en-US" dirty="0" smtClean="0"/>
              <a:t> n) : </a:t>
            </a:r>
            <a:r>
              <a:rPr lang="en-US" dirty="0" err="1" smtClean="0"/>
              <a:t>arraySize</a:t>
            </a:r>
            <a:r>
              <a:rPr lang="en-US" dirty="0" smtClean="0"/>
              <a:t>(n) {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hello(</a:t>
            </a:r>
            <a:r>
              <a:rPr lang="en-US" dirty="0" err="1" smtClean="0"/>
              <a:t>CkMigrateMessage</a:t>
            </a:r>
            <a:r>
              <a:rPr lang="en-US" dirty="0" smtClean="0"/>
              <a:t>*) {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 smtClean="0"/>
              <a:t>printHello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CkPrintf</a:t>
            </a:r>
            <a:r>
              <a:rPr lang="en-US" dirty="0" smtClean="0"/>
              <a:t>(“PE[%d]: hello from p[%d]\n”, </a:t>
            </a:r>
            <a:r>
              <a:rPr lang="en-US" dirty="0" err="1" smtClean="0"/>
              <a:t>CkMyPe</a:t>
            </a:r>
            <a:r>
              <a:rPr lang="en-US" dirty="0" smtClean="0"/>
              <a:t>(), </a:t>
            </a:r>
            <a:r>
              <a:rPr lang="en-US" dirty="0" err="1" smtClean="0"/>
              <a:t>thisIndex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thisIndex</a:t>
            </a:r>
            <a:r>
              <a:rPr lang="en-US" dirty="0" smtClean="0"/>
              <a:t> == </a:t>
            </a:r>
            <a:r>
              <a:rPr lang="en-US" dirty="0" err="1" smtClean="0"/>
              <a:t>arraySize</a:t>
            </a:r>
            <a:r>
              <a:rPr lang="en-US" dirty="0" smtClean="0"/>
              <a:t> – 1) </a:t>
            </a:r>
            <a:r>
              <a:rPr lang="en-US" dirty="0" err="1" smtClean="0"/>
              <a:t>CkExit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 err="1" smtClean="0"/>
              <a:t>thisProxy</a:t>
            </a:r>
            <a:r>
              <a:rPr lang="en-US" dirty="0" smtClean="0"/>
              <a:t>[</a:t>
            </a:r>
            <a:r>
              <a:rPr lang="en-US" dirty="0" err="1" smtClean="0"/>
              <a:t>thisIndex</a:t>
            </a:r>
            <a:r>
              <a:rPr lang="en-US" dirty="0" smtClean="0"/>
              <a:t> + 1].</a:t>
            </a:r>
            <a:r>
              <a:rPr lang="en-US" dirty="0" err="1" smtClean="0"/>
              <a:t>printHello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private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arraySize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#include</a:t>
            </a:r>
            <a:r>
              <a:rPr lang="en-US" dirty="0" smtClean="0"/>
              <a:t> “</a:t>
            </a:r>
            <a:r>
              <a:rPr lang="en-US" dirty="0" err="1" smtClean="0"/>
              <a:t>arr.def.h</a:t>
            </a:r>
            <a:r>
              <a:rPr lang="en-US" dirty="0" smtClean="0"/>
              <a:t>”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F91-8F6E-3346-8308-FA806A593B23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79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Hello World Array Projections Timeline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9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Add 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/>
              <a:t> </a:t>
            </a:r>
            <a:r>
              <a:rPr lang="en-US" dirty="0">
                <a:latin typeface="Consolas"/>
                <a:cs typeface="Consolas"/>
              </a:rPr>
              <a:t>projections</a:t>
            </a:r>
            <a:r>
              <a:rPr lang="en-US" dirty="0"/>
              <a:t> to link line to enable tracing</a:t>
            </a:r>
          </a:p>
          <a:p>
            <a:r>
              <a:rPr lang="en-US" dirty="0"/>
              <a:t>Run Projections tool to load trace log files and visualize performance</a:t>
            </a:r>
          </a:p>
        </p:txBody>
      </p:sp>
      <p:pic>
        <p:nvPicPr>
          <p:cNvPr id="8" name="Content Placeholder 7" descr="arrayHelloTimelin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23" b="-12023"/>
          <a:stretch>
            <a:fillRect/>
          </a:stretch>
        </p:blipFill>
        <p:spPr>
          <a:xfrm>
            <a:off x="138113" y="1835150"/>
            <a:ext cx="8858250" cy="364013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199" y="5474535"/>
            <a:ext cx="8539163" cy="86214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Consolas"/>
                <a:cs typeface="Consolas"/>
              </a:rPr>
              <a:t>arrayHello</a:t>
            </a:r>
            <a:r>
              <a:rPr lang="en-US" sz="2200" dirty="0"/>
              <a:t> on BG/Q 16 Nodes, mode c16, 1024 elements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(</a:t>
            </a:r>
            <a:r>
              <a:rPr lang="en-US" sz="2200" dirty="0"/>
              <a:t>4 per process)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2D0-D6C3-584A-99EB-13FA193C843F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52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a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4975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" y="1433599"/>
            <a:ext cx="8229600" cy="214982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array</a:t>
            </a:r>
            <a:r>
              <a:rPr lang="en-US" dirty="0"/>
              <a:t> [1d] foo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foo(); </a:t>
            </a:r>
            <a:r>
              <a:rPr lang="en-US" i="1" dirty="0"/>
              <a:t>// constructor </a:t>
            </a:r>
            <a:endParaRPr lang="en-US" i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i="1" dirty="0" smtClean="0"/>
              <a:t>/</a:t>
            </a:r>
            <a:r>
              <a:rPr lang="en-US" i="1" dirty="0"/>
              <a:t>/ ... entry methods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b="1" dirty="0"/>
              <a:t>array </a:t>
            </a:r>
            <a:r>
              <a:rPr lang="en-US" dirty="0"/>
              <a:t>[2d] bar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entry </a:t>
            </a:r>
            <a:r>
              <a:rPr lang="en-US" dirty="0"/>
              <a:t>bar(); </a:t>
            </a:r>
            <a:r>
              <a:rPr lang="en-US" i="1" dirty="0"/>
              <a:t>// constructor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i="1" dirty="0" smtClean="0"/>
              <a:t>/</a:t>
            </a:r>
            <a:r>
              <a:rPr lang="en-US" i="1" dirty="0"/>
              <a:t>/ ... entry methods ...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516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4100265"/>
            <a:ext cx="8229600" cy="241732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struct</a:t>
            </a:r>
            <a:r>
              <a:rPr lang="en-US" dirty="0"/>
              <a:t> foo :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 smtClean="0"/>
              <a:t>CBase</a:t>
            </a:r>
            <a:r>
              <a:rPr lang="en-US" dirty="0" err="1" smtClean="0"/>
              <a:t>_</a:t>
            </a: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foo</a:t>
            </a:r>
            <a:r>
              <a:rPr lang="en-US" dirty="0"/>
              <a:t>() {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foo</a:t>
            </a:r>
            <a:r>
              <a:rPr lang="en-US" dirty="0"/>
              <a:t>(</a:t>
            </a:r>
            <a:r>
              <a:rPr lang="en-US" dirty="0" err="1"/>
              <a:t>CkMigrateMessage</a:t>
            </a:r>
            <a:r>
              <a:rPr lang="en-US" dirty="0"/>
              <a:t>∗) { }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   /</a:t>
            </a:r>
            <a:r>
              <a:rPr lang="en-US" i="1" dirty="0"/>
              <a:t>/ ... entry methods </a:t>
            </a:r>
            <a:r>
              <a:rPr lang="en-US" i="1" dirty="0" smtClean="0"/>
              <a:t>… 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; 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struct</a:t>
            </a:r>
            <a:r>
              <a:rPr lang="en-US" dirty="0"/>
              <a:t> bar :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 smtClean="0"/>
              <a:t>CBase</a:t>
            </a:r>
            <a:r>
              <a:rPr lang="en-US" dirty="0" err="1" smtClean="0"/>
              <a:t>_</a:t>
            </a:r>
            <a:r>
              <a:rPr lang="en-US" dirty="0" err="1" smtClean="0"/>
              <a:t>bar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bar</a:t>
            </a:r>
            <a:r>
              <a:rPr lang="en-US" dirty="0"/>
              <a:t>() {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bar</a:t>
            </a:r>
            <a:r>
              <a:rPr lang="en-US" dirty="0"/>
              <a:t>(</a:t>
            </a:r>
            <a:r>
              <a:rPr lang="en-US" dirty="0" err="1"/>
              <a:t>CkMigrateMessage</a:t>
            </a:r>
            <a:r>
              <a:rPr lang="en-US" dirty="0"/>
              <a:t>∗) { </a:t>
            </a: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7A0B-A97C-6941-B30D-536C43882AD6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6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a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181714"/>
            <a:ext cx="8229600" cy="788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Constructed much like a regular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The size of each dimension is passed to the constructor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" y="2118422"/>
            <a:ext cx="8229600" cy="136621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someMethod</a:t>
            </a:r>
            <a:r>
              <a:rPr lang="en-US" dirty="0"/>
              <a:t>()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CProxy</a:t>
            </a:r>
            <a:r>
              <a:rPr lang="en-US" dirty="0" err="1" smtClean="0"/>
              <a:t>_</a:t>
            </a:r>
            <a:r>
              <a:rPr lang="en-US" dirty="0" err="1" smtClean="0"/>
              <a:t>foo</a:t>
            </a:r>
            <a:r>
              <a:rPr lang="en-US" dirty="0"/>
              <a:t>::</a:t>
            </a:r>
            <a:r>
              <a:rPr lang="en-US" dirty="0" err="1"/>
              <a:t>ckNew</a:t>
            </a:r>
            <a:r>
              <a:rPr lang="en-US" dirty="0"/>
              <a:t>(10);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CProxy</a:t>
            </a:r>
            <a:r>
              <a:rPr lang="en-US" dirty="0" err="1" smtClean="0"/>
              <a:t>_</a:t>
            </a:r>
            <a:r>
              <a:rPr lang="en-US" dirty="0" err="1" smtClean="0"/>
              <a:t>bar</a:t>
            </a:r>
            <a:r>
              <a:rPr lang="en-US" dirty="0"/>
              <a:t>::</a:t>
            </a:r>
            <a:r>
              <a:rPr lang="en-US" dirty="0" err="1"/>
              <a:t>ckNew</a:t>
            </a:r>
            <a:r>
              <a:rPr lang="en-US" dirty="0"/>
              <a:t>(5, 5);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3646047"/>
            <a:ext cx="8229600" cy="4097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proxy may be retained: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4096611"/>
            <a:ext cx="8229600" cy="35188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CProxy</a:t>
            </a:r>
            <a:r>
              <a:rPr lang="en-US" dirty="0" err="1" smtClean="0"/>
              <a:t>_</a:t>
            </a: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n-US" dirty="0" err="1"/>
              <a:t>myFoo</a:t>
            </a:r>
            <a:r>
              <a:rPr lang="en-US" dirty="0"/>
              <a:t> = </a:t>
            </a:r>
            <a:r>
              <a:rPr lang="en-US" dirty="0" err="1" smtClean="0"/>
              <a:t>CProxy</a:t>
            </a:r>
            <a:r>
              <a:rPr lang="en-US" dirty="0" err="1" smtClean="0"/>
              <a:t>_</a:t>
            </a:r>
            <a:r>
              <a:rPr lang="en-US" dirty="0" err="1" smtClean="0"/>
              <a:t>foo</a:t>
            </a:r>
            <a:r>
              <a:rPr lang="en-US" dirty="0"/>
              <a:t>::</a:t>
            </a:r>
            <a:r>
              <a:rPr lang="en-US" dirty="0" err="1"/>
              <a:t>ckNew</a:t>
            </a:r>
            <a:r>
              <a:rPr lang="en-US" dirty="0"/>
              <a:t>(10)</a:t>
            </a:r>
            <a:r>
              <a:rPr lang="en-US" dirty="0" smtClean="0"/>
              <a:t>;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618140"/>
            <a:ext cx="8229600" cy="673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proxy represents the entire array, and may be indexed to obtain a proxy to an individual element in the array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5411279"/>
            <a:ext cx="8229600" cy="35188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myFoo</a:t>
            </a:r>
            <a:r>
              <a:rPr lang="en-US" dirty="0"/>
              <a:t>[4].</a:t>
            </a:r>
            <a:r>
              <a:rPr lang="en-US" dirty="0" err="1"/>
              <a:t>invokeEntry</a:t>
            </a:r>
            <a:r>
              <a:rPr lang="en-US" dirty="0"/>
              <a:t>();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5A3E-A983-9844-9A00-7072B7AE2A15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9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thisIndex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6"/>
            <a:ext cx="8229600" cy="16450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1d: </a:t>
            </a:r>
            <a:r>
              <a:rPr lang="en-US" dirty="0" err="1" smtClean="0">
                <a:solidFill>
                  <a:srgbClr val="292934"/>
                </a:solidFill>
                <a:latin typeface="Lucida Console"/>
                <a:cs typeface="Lucida Console"/>
              </a:rPr>
              <a:t>thisIndex</a:t>
            </a:r>
            <a:r>
              <a:rPr lang="en-US" i="1" dirty="0" smtClean="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/>
              <a:t>returns </a:t>
            </a:r>
            <a:r>
              <a:rPr lang="en-US" dirty="0"/>
              <a:t>the index of the current </a:t>
            </a:r>
            <a:r>
              <a:rPr lang="en-US" dirty="0" err="1"/>
              <a:t>chare</a:t>
            </a:r>
            <a:r>
              <a:rPr lang="en-US" dirty="0"/>
              <a:t> array element </a:t>
            </a:r>
            <a:endParaRPr lang="en-US" dirty="0" smtClean="0"/>
          </a:p>
          <a:p>
            <a:r>
              <a:rPr lang="en-US" dirty="0" smtClean="0"/>
              <a:t>2d</a:t>
            </a:r>
            <a:r>
              <a:rPr lang="en-US" dirty="0"/>
              <a:t>: </a:t>
            </a:r>
            <a:r>
              <a:rPr lang="en-US" dirty="0" err="1" smtClean="0">
                <a:latin typeface="Lucida Console"/>
                <a:cs typeface="Lucida Console"/>
              </a:rPr>
              <a:t>thisIndex.x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err="1">
                <a:latin typeface="Lucida Console"/>
                <a:cs typeface="Lucida Console"/>
              </a:rPr>
              <a:t>thisIndex.y</a:t>
            </a:r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/>
              <a:t>the indices of </a:t>
            </a:r>
            <a:r>
              <a:rPr lang="en-US" dirty="0" smtClean="0"/>
              <a:t>the current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r>
              <a:rPr lang="en-US" dirty="0" smtClean="0"/>
              <a:t>element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.ci </a:t>
            </a:r>
            <a:r>
              <a:rPr lang="en-US" dirty="0" smtClean="0"/>
              <a:t>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" y="2555015"/>
            <a:ext cx="8229600" cy="1028412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array</a:t>
            </a:r>
            <a:r>
              <a:rPr lang="en-US" dirty="0"/>
              <a:t> [1d] foo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entry </a:t>
            </a:r>
            <a:r>
              <a:rPr lang="en-US" dirty="0"/>
              <a:t>foo();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44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.C </a:t>
            </a:r>
            <a:r>
              <a:rPr lang="en-US" sz="2000" dirty="0" smtClean="0"/>
              <a:t>file: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4018399"/>
            <a:ext cx="8229600" cy="1611816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struct</a:t>
            </a:r>
            <a:r>
              <a:rPr lang="en-US" dirty="0"/>
              <a:t> foo :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 smtClean="0"/>
              <a:t>CBase</a:t>
            </a:r>
            <a:r>
              <a:rPr lang="en-US" dirty="0" err="1" smtClean="0"/>
              <a:t>_</a:t>
            </a: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foo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CkPrintf</a:t>
            </a:r>
            <a:r>
              <a:rPr lang="en-US" dirty="0" smtClean="0"/>
              <a:t>(“array </a:t>
            </a:r>
            <a:r>
              <a:rPr lang="en-US" dirty="0"/>
              <a:t>index = %d”, </a:t>
            </a:r>
            <a:r>
              <a:rPr lang="en-US" dirty="0" err="1"/>
              <a:t>thisIndex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14C7-2A23-9748-992F-12DCDAF6236F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84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mainchare</a:t>
            </a:r>
            <a:r>
              <a:rPr lang="en-US" b="1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∗);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array </a:t>
            </a:r>
            <a:r>
              <a:rPr lang="en-US" dirty="0"/>
              <a:t>[1D] hello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entry </a:t>
            </a:r>
            <a:r>
              <a:rPr lang="en-US" dirty="0"/>
              <a:t>hello(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 smtClean="0"/>
              <a:t>      entry</a:t>
            </a:r>
            <a:r>
              <a:rPr lang="en-US" dirty="0" smtClean="0"/>
              <a:t> </a:t>
            </a:r>
            <a:r>
              <a:rPr lang="en-US" dirty="0"/>
              <a:t>void </a:t>
            </a:r>
            <a:r>
              <a:rPr lang="en-US" dirty="0" err="1"/>
              <a:t>printHello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4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1472"/>
            <a:ext cx="8229600" cy="553675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#</a:t>
            </a:r>
            <a:r>
              <a:rPr lang="en-US" b="1" dirty="0"/>
              <a:t>include </a:t>
            </a:r>
            <a:r>
              <a:rPr lang="en-US" dirty="0" smtClean="0"/>
              <a:t>“</a:t>
            </a:r>
            <a:r>
              <a:rPr lang="en-US" dirty="0" err="1" smtClean="0"/>
              <a:t>arr.decl.h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dirty="0"/>
              <a:t>Main : </a:t>
            </a:r>
            <a:r>
              <a:rPr lang="en-US" dirty="0" err="1" smtClean="0"/>
              <a:t>CBase</a:t>
            </a:r>
            <a:r>
              <a:rPr lang="en-US" dirty="0" err="1" smtClean="0"/>
              <a:t>_</a:t>
            </a:r>
            <a:r>
              <a:rPr lang="en-US" dirty="0" err="1" smtClean="0"/>
              <a:t>Main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Main</a:t>
            </a:r>
            <a:r>
              <a:rPr lang="en-US" dirty="0"/>
              <a:t>(</a:t>
            </a:r>
            <a:r>
              <a:rPr lang="en-US" dirty="0" err="1"/>
              <a:t>CkArgMsg</a:t>
            </a:r>
            <a:r>
              <a:rPr lang="en-US" dirty="0"/>
              <a:t>∗ 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arraySize</a:t>
            </a:r>
            <a:r>
              <a:rPr lang="en-US" dirty="0"/>
              <a:t> = 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-&gt;</a:t>
            </a:r>
            <a:r>
              <a:rPr lang="en-US" dirty="0" err="1" smtClean="0"/>
              <a:t>argv</a:t>
            </a:r>
            <a:r>
              <a:rPr lang="en-US" dirty="0" smtClean="0"/>
              <a:t>[1]);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CProxy_hello</a:t>
            </a:r>
            <a:r>
              <a:rPr lang="en-US" dirty="0" smtClean="0"/>
              <a:t> p = </a:t>
            </a:r>
            <a:r>
              <a:rPr lang="en-US" dirty="0" err="1" smtClean="0"/>
              <a:t>CProxy_hello</a:t>
            </a:r>
            <a:r>
              <a:rPr lang="en-US" dirty="0" smtClean="0"/>
              <a:t>::</a:t>
            </a:r>
            <a:r>
              <a:rPr lang="en-US" dirty="0" err="1" smtClean="0"/>
              <a:t>ckNew</a:t>
            </a:r>
            <a:r>
              <a:rPr lang="en-US" dirty="0" smtClean="0"/>
              <a:t>(</a:t>
            </a:r>
            <a:r>
              <a:rPr lang="en-US" dirty="0" err="1" smtClean="0"/>
              <a:t>arraySize</a:t>
            </a:r>
            <a:r>
              <a:rPr lang="en-US" dirty="0" smtClean="0"/>
              <a:t>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p[0].</a:t>
            </a:r>
            <a:r>
              <a:rPr lang="en-US" dirty="0" err="1" smtClean="0"/>
              <a:t>printHello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struct</a:t>
            </a:r>
            <a:r>
              <a:rPr lang="en-US" dirty="0" smtClean="0"/>
              <a:t> hello : </a:t>
            </a:r>
            <a:r>
              <a:rPr lang="en-US" dirty="0" err="1" smtClean="0"/>
              <a:t>CBase_hello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hello(</a:t>
            </a:r>
            <a:r>
              <a:rPr lang="en-US" b="1" dirty="0" err="1" smtClean="0"/>
              <a:t>int</a:t>
            </a:r>
            <a:r>
              <a:rPr lang="en-US" dirty="0" smtClean="0"/>
              <a:t> n) : </a:t>
            </a:r>
            <a:r>
              <a:rPr lang="en-US" dirty="0" err="1" smtClean="0"/>
              <a:t>arraySize</a:t>
            </a:r>
            <a:r>
              <a:rPr lang="en-US" dirty="0" smtClean="0"/>
              <a:t>(n) {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hello(</a:t>
            </a:r>
            <a:r>
              <a:rPr lang="en-US" dirty="0" err="1" smtClean="0"/>
              <a:t>CkMigrateMessage</a:t>
            </a:r>
            <a:r>
              <a:rPr lang="en-US" dirty="0" smtClean="0"/>
              <a:t>*) {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 smtClean="0"/>
              <a:t>printHello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CkPrintf</a:t>
            </a:r>
            <a:r>
              <a:rPr lang="en-US" dirty="0" smtClean="0"/>
              <a:t>(“PE[%d]: hello from p[%d]\n”, </a:t>
            </a:r>
            <a:r>
              <a:rPr lang="en-US" dirty="0" err="1" smtClean="0"/>
              <a:t>CkMyPe</a:t>
            </a:r>
            <a:r>
              <a:rPr lang="en-US" dirty="0" smtClean="0"/>
              <a:t>(), </a:t>
            </a:r>
            <a:r>
              <a:rPr lang="en-US" dirty="0" err="1" smtClean="0"/>
              <a:t>thisIndex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if</a:t>
            </a:r>
            <a:r>
              <a:rPr lang="en-US" dirty="0" smtClean="0"/>
              <a:t> (</a:t>
            </a:r>
            <a:r>
              <a:rPr lang="en-US" dirty="0" err="1" smtClean="0"/>
              <a:t>thisIndex</a:t>
            </a:r>
            <a:r>
              <a:rPr lang="en-US" dirty="0" smtClean="0"/>
              <a:t> == </a:t>
            </a:r>
            <a:r>
              <a:rPr lang="en-US" dirty="0" err="1" smtClean="0"/>
              <a:t>arraySize</a:t>
            </a:r>
            <a:r>
              <a:rPr lang="en-US" dirty="0" smtClean="0"/>
              <a:t> – 1) </a:t>
            </a:r>
            <a:r>
              <a:rPr lang="en-US" dirty="0" err="1" smtClean="0"/>
              <a:t>CkExit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 err="1" smtClean="0"/>
              <a:t>thisProxy</a:t>
            </a:r>
            <a:r>
              <a:rPr lang="en-US" dirty="0" smtClean="0"/>
              <a:t>[</a:t>
            </a:r>
            <a:r>
              <a:rPr lang="en-US" dirty="0" err="1" smtClean="0"/>
              <a:t>thisIndex</a:t>
            </a:r>
            <a:r>
              <a:rPr lang="en-US" dirty="0" smtClean="0"/>
              <a:t> + 1].</a:t>
            </a:r>
            <a:r>
              <a:rPr lang="en-US" dirty="0" err="1" smtClean="0"/>
              <a:t>printHello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private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arraySize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#include</a:t>
            </a:r>
            <a:r>
              <a:rPr lang="en-US" dirty="0" smtClean="0"/>
              <a:t> “</a:t>
            </a:r>
            <a:r>
              <a:rPr lang="en-US" dirty="0" err="1" smtClean="0"/>
              <a:t>arr.def.h</a:t>
            </a:r>
            <a:r>
              <a:rPr lang="en-US" dirty="0" smtClean="0"/>
              <a:t>”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3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Hello World Array Projections Timeline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9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Add 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/>
              <a:t> projections to link line to enable tracing</a:t>
            </a:r>
          </a:p>
          <a:p>
            <a:r>
              <a:rPr lang="en-US" dirty="0"/>
              <a:t>Run Projections tool to load trace log files and visualize performance</a:t>
            </a:r>
          </a:p>
        </p:txBody>
      </p:sp>
      <p:pic>
        <p:nvPicPr>
          <p:cNvPr id="8" name="Content Placeholder 7" descr="arrayHelloTimelin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23" b="-12023"/>
          <a:stretch>
            <a:fillRect/>
          </a:stretch>
        </p:blipFill>
        <p:spPr>
          <a:xfrm>
            <a:off x="138113" y="1835150"/>
            <a:ext cx="8858250" cy="364013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5474535"/>
            <a:ext cx="8229600" cy="86214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Consolas"/>
                <a:cs typeface="Consolas"/>
              </a:rPr>
              <a:t>arrayHello</a:t>
            </a:r>
            <a:r>
              <a:rPr lang="en-US" sz="2200" dirty="0"/>
              <a:t> on BG/Q 16 Nodes, mode c16, 1024 </a:t>
            </a:r>
            <a:r>
              <a:rPr lang="en-US" sz="2200" dirty="0" smtClean="0"/>
              <a:t>elements</a:t>
            </a:r>
            <a:br>
              <a:rPr lang="en-US" sz="2200" dirty="0" smtClean="0"/>
            </a:br>
            <a:r>
              <a:rPr lang="en-US" sz="2200" dirty="0" smtClean="0"/>
              <a:t>(</a:t>
            </a:r>
            <a:r>
              <a:rPr lang="en-US" sz="2200" dirty="0"/>
              <a:t>4 per process)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2D0-D6C3-584A-99EB-13FA193C843F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62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knows how to ‘find’ objects </a:t>
            </a:r>
            <a:r>
              <a:rPr lang="en-US" dirty="0" smtClean="0"/>
              <a:t>efficiently:          (</a:t>
            </a:r>
            <a:r>
              <a:rPr lang="en-US" i="1" dirty="0" smtClean="0"/>
              <a:t>collection</a:t>
            </a:r>
            <a:r>
              <a:rPr lang="en-US" dirty="0" smtClean="0"/>
              <a:t>, </a:t>
            </a:r>
            <a:r>
              <a:rPr lang="en-US" i="1" dirty="0" smtClean="0"/>
              <a:t>index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processor</a:t>
            </a:r>
            <a:endParaRPr lang="en-US" dirty="0" smtClean="0"/>
          </a:p>
          <a:p>
            <a:r>
              <a:rPr lang="en-US" dirty="0"/>
              <a:t>Applications can specify a </a:t>
            </a:r>
            <a:r>
              <a:rPr lang="en-US" dirty="0" smtClean="0"/>
              <a:t>mapping </a:t>
            </a:r>
            <a:r>
              <a:rPr lang="en-US" dirty="0"/>
              <a:t>or use simple runtime-</a:t>
            </a:r>
            <a:r>
              <a:rPr lang="en-US" dirty="0" smtClean="0"/>
              <a:t>provided options </a:t>
            </a:r>
            <a:r>
              <a:rPr lang="en-US" dirty="0"/>
              <a:t>(e.g. blocked, round-robin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Distribution </a:t>
            </a:r>
            <a:r>
              <a:rPr lang="en-US" dirty="0"/>
              <a:t>can be </a:t>
            </a:r>
            <a:r>
              <a:rPr lang="en-US" dirty="0" smtClean="0"/>
              <a:t>static </a:t>
            </a:r>
            <a:r>
              <a:rPr lang="en-US" dirty="0"/>
              <a:t>or dynamic!</a:t>
            </a:r>
          </a:p>
          <a:p>
            <a:r>
              <a:rPr lang="en-US" dirty="0"/>
              <a:t>Key abstraction: application logic doesn’t change, even though performance might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4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Charm Interface: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3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Charm++ programs are organized as a collection of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Each </a:t>
            </a:r>
            <a:r>
              <a:rPr lang="en-US" dirty="0"/>
              <a:t>module has one or more </a:t>
            </a:r>
            <a:r>
              <a:rPr lang="en-US" dirty="0" err="1"/>
              <a:t>chares</a:t>
            </a:r>
            <a:endParaRPr lang="en-US" dirty="0"/>
          </a:p>
          <a:p>
            <a:r>
              <a:rPr lang="en-US" dirty="0"/>
              <a:t>The module that contains the </a:t>
            </a:r>
            <a:r>
              <a:rPr lang="en-US" i="1" dirty="0" err="1"/>
              <a:t>mainchare</a:t>
            </a:r>
            <a:r>
              <a:rPr lang="en-US" dirty="0"/>
              <a:t>, is declared as the </a:t>
            </a:r>
            <a:r>
              <a:rPr lang="en-US" dirty="0" err="1"/>
              <a:t>mainmodule</a:t>
            </a:r>
            <a:endParaRPr lang="en-US" dirty="0"/>
          </a:p>
          <a:p>
            <a:r>
              <a:rPr lang="en-US" dirty="0"/>
              <a:t>Each module, when compiled, generates two files:</a:t>
            </a:r>
          </a:p>
          <a:p>
            <a:pPr marL="0" indent="0">
              <a:buNone/>
            </a:pPr>
            <a:r>
              <a:rPr lang="en-US" i="1" dirty="0" smtClean="0"/>
              <a:t>   </a:t>
            </a:r>
            <a:r>
              <a:rPr lang="en-US" dirty="0" err="1" smtClean="0">
                <a:latin typeface="Lucida Console"/>
                <a:cs typeface="Lucida Console"/>
              </a:rPr>
              <a:t>MyModule.decl.h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latin typeface="Lucida Console"/>
                <a:cs typeface="Lucida Console"/>
              </a:rPr>
              <a:t>MyModule.def.h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" y="4513352"/>
            <a:ext cx="8229600" cy="1252672"/>
          </a:xfrm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[main]</a:t>
            </a:r>
            <a:r>
              <a:rPr lang="en-US" b="1" dirty="0"/>
              <a:t>module</a:t>
            </a:r>
            <a:r>
              <a:rPr lang="en-US" dirty="0"/>
              <a:t> </a:t>
            </a:r>
            <a:r>
              <a:rPr lang="en-US" dirty="0" err="1"/>
              <a:t>MyModule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</a:t>
            </a:r>
            <a:r>
              <a:rPr lang="en-US" dirty="0"/>
              <a:t>/... </a:t>
            </a:r>
            <a:r>
              <a:rPr lang="en-US" dirty="0" err="1"/>
              <a:t>chare</a:t>
            </a:r>
            <a:r>
              <a:rPr lang="en-US" dirty="0"/>
              <a:t> definitions ...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C30A-50DC-C949-89DD-4F9B44C5753D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0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develop and test logic in objects separately from their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Separation </a:t>
            </a:r>
            <a:r>
              <a:rPr lang="en-US" dirty="0"/>
              <a:t>in time: make it work, then make it fast</a:t>
            </a:r>
          </a:p>
          <a:p>
            <a:r>
              <a:rPr lang="en-US" dirty="0"/>
              <a:t>Division of labor: domain specialist writes object code, </a:t>
            </a:r>
            <a:r>
              <a:rPr lang="en-US" dirty="0" err="1"/>
              <a:t>computationalist</a:t>
            </a:r>
            <a:r>
              <a:rPr lang="en-US" dirty="0"/>
              <a:t> writes mapping</a:t>
            </a:r>
          </a:p>
          <a:p>
            <a:r>
              <a:rPr lang="en-US" dirty="0"/>
              <a:t>Portability: </a:t>
            </a:r>
            <a:r>
              <a:rPr lang="en-US" dirty="0" smtClean="0"/>
              <a:t>different </a:t>
            </a:r>
            <a:r>
              <a:rPr lang="en-US" dirty="0"/>
              <a:t>mappings for </a:t>
            </a:r>
            <a:r>
              <a:rPr lang="en-US" dirty="0" err="1" smtClean="0"/>
              <a:t>dfferent</a:t>
            </a:r>
            <a:r>
              <a:rPr lang="en-US" dirty="0" smtClean="0"/>
              <a:t> </a:t>
            </a:r>
            <a:r>
              <a:rPr lang="en-US" dirty="0"/>
              <a:t>systems, scales, or configurations</a:t>
            </a:r>
          </a:p>
          <a:p>
            <a:r>
              <a:rPr lang="en-US" dirty="0"/>
              <a:t>Shared progress: improved mapping techniques can benefit existing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4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Collections of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8" name="Content Placeholder 7" descr="elements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60" b="-40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4650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Collective Communication Operations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2325503"/>
          </a:xfrm>
        </p:spPr>
        <p:txBody>
          <a:bodyPr>
            <a:normAutofit/>
          </a:bodyPr>
          <a:lstStyle/>
          <a:p>
            <a:r>
              <a:rPr lang="en-US" dirty="0"/>
              <a:t>Point-to-point operations involve only two objects</a:t>
            </a:r>
          </a:p>
          <a:p>
            <a:r>
              <a:rPr lang="en-US" dirty="0"/>
              <a:t>Collective operations that involve a collection of objects </a:t>
            </a:r>
            <a:endParaRPr lang="en-US" dirty="0" smtClean="0"/>
          </a:p>
          <a:p>
            <a:r>
              <a:rPr lang="en-US" dirty="0" smtClean="0"/>
              <a:t>Broadcast</a:t>
            </a:r>
            <a:r>
              <a:rPr lang="en-US" dirty="0"/>
              <a:t>: calls a method in each object of the array </a:t>
            </a:r>
            <a:endParaRPr lang="en-US" dirty="0" smtClean="0"/>
          </a:p>
          <a:p>
            <a:r>
              <a:rPr lang="en-US" dirty="0" smtClean="0"/>
              <a:t>Reduction</a:t>
            </a:r>
            <a:r>
              <a:rPr lang="en-US" dirty="0"/>
              <a:t>: collects a contribution from each object of the array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spanning tree is used to send/receive data</a:t>
            </a:r>
          </a:p>
        </p:txBody>
      </p:sp>
      <p:pic>
        <p:nvPicPr>
          <p:cNvPr id="10" name="Content Placeholder 9" descr="spanningTree.pdf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20" r="-21720"/>
          <a:stretch>
            <a:fillRect/>
          </a:stretch>
        </p:blipFill>
        <p:spPr>
          <a:xfrm>
            <a:off x="457200" y="3235325"/>
            <a:ext cx="8229600" cy="2944813"/>
          </a:xfrm>
        </p:spPr>
      </p:pic>
    </p:spTree>
    <p:extLst>
      <p:ext uri="{BB962C8B-B14F-4D97-AF65-F5344CB8AC3E}">
        <p14:creationId xmlns:p14="http://schemas.microsoft.com/office/powerpoint/2010/main" val="1447278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813334"/>
          </a:xfrm>
        </p:spPr>
        <p:txBody>
          <a:bodyPr>
            <a:normAutofit/>
          </a:bodyPr>
          <a:lstStyle/>
          <a:p>
            <a:r>
              <a:rPr lang="en-US" dirty="0"/>
              <a:t>A message to each object in a collection</a:t>
            </a:r>
          </a:p>
          <a:p>
            <a:r>
              <a:rPr lang="en-US" dirty="0"/>
              <a:t>The </a:t>
            </a:r>
            <a:r>
              <a:rPr lang="en-US" dirty="0" err="1"/>
              <a:t>chare</a:t>
            </a:r>
            <a:r>
              <a:rPr lang="en-US" dirty="0"/>
              <a:t> array proxy object is used to perform a broadcast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looks like a function call to the proxy object</a:t>
            </a:r>
          </a:p>
          <a:p>
            <a:r>
              <a:rPr lang="en-US" dirty="0"/>
              <a:t>From the main </a:t>
            </a:r>
            <a:r>
              <a:rPr lang="en-US" dirty="0" err="1"/>
              <a:t>chare</a:t>
            </a:r>
            <a:r>
              <a:rPr lang="en-US" dirty="0"/>
              <a:t>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734426" y="2783300"/>
            <a:ext cx="7952373" cy="90388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CProxy</a:t>
            </a:r>
            <a:r>
              <a:rPr lang="en-US" dirty="0" err="1" smtClean="0"/>
              <a:t>_</a:t>
            </a:r>
            <a:r>
              <a:rPr lang="en-US" dirty="0" err="1" smtClean="0"/>
              <a:t>Hello</a:t>
            </a:r>
            <a:r>
              <a:rPr lang="en-US" dirty="0" smtClean="0"/>
              <a:t> </a:t>
            </a:r>
            <a:r>
              <a:rPr lang="en-US" dirty="0" err="1"/>
              <a:t>helloArray</a:t>
            </a:r>
            <a:r>
              <a:rPr lang="en-US" dirty="0"/>
              <a:t> = </a:t>
            </a:r>
            <a:r>
              <a:rPr lang="en-US" dirty="0" err="1" smtClean="0"/>
              <a:t>CProxy</a:t>
            </a:r>
            <a:r>
              <a:rPr lang="en-US" dirty="0" err="1" smtClean="0"/>
              <a:t>_</a:t>
            </a:r>
            <a:r>
              <a:rPr lang="en-US" dirty="0" err="1" smtClean="0"/>
              <a:t>Hello</a:t>
            </a:r>
            <a:r>
              <a:rPr lang="en-US" dirty="0" smtClean="0"/>
              <a:t>:</a:t>
            </a:r>
            <a:r>
              <a:rPr lang="en-US" dirty="0"/>
              <a:t>:</a:t>
            </a:r>
            <a:r>
              <a:rPr lang="en-US" dirty="0" err="1"/>
              <a:t>ckNew</a:t>
            </a:r>
            <a:r>
              <a:rPr lang="en-US" dirty="0" smtClean="0"/>
              <a:t>(</a:t>
            </a:r>
            <a:r>
              <a:rPr lang="en-US" dirty="0" err="1" smtClean="0"/>
              <a:t>helloArraySize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helloArray.foo</a:t>
            </a:r>
            <a:r>
              <a:rPr lang="en-US" dirty="0"/>
              <a:t>();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57200" y="3687180"/>
            <a:ext cx="8229600" cy="535481"/>
          </a:xfrm>
        </p:spPr>
        <p:txBody>
          <a:bodyPr/>
          <a:lstStyle/>
          <a:p>
            <a:r>
              <a:rPr lang="en-US" dirty="0"/>
              <a:t>From a </a:t>
            </a:r>
            <a:r>
              <a:rPr lang="en-US" dirty="0" err="1"/>
              <a:t>chare</a:t>
            </a:r>
            <a:r>
              <a:rPr lang="en-US" dirty="0"/>
              <a:t> array element that is a member of the same array: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734426" y="4222662"/>
            <a:ext cx="7952374" cy="56608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thisProxy.foo</a:t>
            </a:r>
            <a:r>
              <a:rPr lang="en-US" sz="2200" dirty="0"/>
              <a:t>()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4788744"/>
            <a:ext cx="8229600" cy="53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any </a:t>
            </a:r>
            <a:r>
              <a:rPr lang="en-US" dirty="0" err="1"/>
              <a:t>chare</a:t>
            </a:r>
            <a:r>
              <a:rPr lang="en-US" dirty="0"/>
              <a:t> that has a proxy p to the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734426" y="5324225"/>
            <a:ext cx="7952374" cy="56608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err="1" smtClean="0"/>
              <a:t>p.foo</a:t>
            </a:r>
            <a:r>
              <a:rPr lang="en-US" sz="2200" dirty="0" smtClean="0"/>
              <a:t>()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37469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a set of values: </a:t>
            </a:r>
            <a:r>
              <a:rPr lang="en-US" dirty="0">
                <a:latin typeface="Consolas"/>
                <a:cs typeface="Consolas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aggregate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Usually </a:t>
            </a:r>
            <a:r>
              <a:rPr lang="en-US" dirty="0"/>
              <a:t>reduces the set of values to a single value </a:t>
            </a:r>
            <a:endParaRPr lang="en-US" dirty="0" smtClean="0"/>
          </a:p>
          <a:p>
            <a:r>
              <a:rPr lang="en-US" dirty="0" smtClean="0"/>
              <a:t>Combination </a:t>
            </a:r>
            <a:r>
              <a:rPr lang="en-US" dirty="0"/>
              <a:t>of values requires an operator</a:t>
            </a:r>
          </a:p>
          <a:p>
            <a:r>
              <a:rPr lang="en-US" dirty="0"/>
              <a:t>The operator must be commutative and associative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calls </a:t>
            </a:r>
            <a:r>
              <a:rPr lang="en-US" dirty="0">
                <a:latin typeface="Lucida Console"/>
                <a:cs typeface="Lucida Console"/>
              </a:rPr>
              <a:t>contribute</a:t>
            </a:r>
            <a:r>
              <a:rPr lang="en-US" dirty="0"/>
              <a:t> in a reduction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8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reduction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∗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err="1"/>
              <a:t>reductiontarget</a:t>
            </a:r>
            <a:r>
              <a:rPr lang="en-US" dirty="0"/>
              <a:t>] </a:t>
            </a:r>
            <a:r>
              <a:rPr lang="en-US" b="1" dirty="0"/>
              <a:t>void</a:t>
            </a:r>
            <a:r>
              <a:rPr lang="en-US" dirty="0"/>
              <a:t> done(</a:t>
            </a:r>
            <a:r>
              <a:rPr lang="en-US" b="1" dirty="0" err="1"/>
              <a:t>int</a:t>
            </a:r>
            <a:r>
              <a:rPr lang="en-US" dirty="0"/>
              <a:t> value);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array</a:t>
            </a:r>
            <a:r>
              <a:rPr lang="en-US" dirty="0" smtClean="0"/>
              <a:t> </a:t>
            </a:r>
            <a:r>
              <a:rPr lang="en-US" dirty="0"/>
              <a:t>[1D] Elem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Elem(</a:t>
            </a:r>
            <a:r>
              <a:rPr lang="en-US" dirty="0" err="1" smtClean="0"/>
              <a:t>CProxy_Main</a:t>
            </a:r>
            <a:r>
              <a:rPr lang="en-US" dirty="0" smtClean="0"/>
              <a:t> </a:t>
            </a:r>
            <a:r>
              <a:rPr lang="en-US" dirty="0" err="1"/>
              <a:t>mProxy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};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909976"/>
            <a:ext cx="8229600" cy="483936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/>
              <a:t>#include </a:t>
            </a:r>
            <a:r>
              <a:rPr lang="en-US" sz="1100" dirty="0" smtClean="0"/>
              <a:t>“</a:t>
            </a:r>
            <a:r>
              <a:rPr lang="en-US" sz="1100" dirty="0" err="1" smtClean="0"/>
              <a:t>reduction.decl.h</a:t>
            </a:r>
            <a:r>
              <a:rPr lang="en-US" sz="1100" dirty="0"/>
              <a:t>” </a:t>
            </a:r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  <a:p>
            <a:pPr marL="0" indent="0">
              <a:buNone/>
            </a:pPr>
            <a:r>
              <a:rPr lang="en-US" sz="1100" b="1" dirty="0" err="1" smtClean="0"/>
              <a:t>const</a:t>
            </a:r>
            <a:r>
              <a:rPr lang="en-US" sz="1100" b="1" dirty="0" smtClean="0"/>
              <a:t> </a:t>
            </a:r>
            <a:r>
              <a:rPr lang="en-US" sz="1100" b="1" dirty="0" err="1"/>
              <a:t>int</a:t>
            </a:r>
            <a:r>
              <a:rPr lang="en-US" sz="1100" b="1" dirty="0"/>
              <a:t> </a:t>
            </a:r>
            <a:r>
              <a:rPr lang="en-US" sz="1100" dirty="0" err="1"/>
              <a:t>numElements</a:t>
            </a:r>
            <a:r>
              <a:rPr lang="en-US" sz="1100" dirty="0"/>
              <a:t> = 49; 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class </a:t>
            </a:r>
            <a:r>
              <a:rPr lang="en-US" sz="1100" dirty="0"/>
              <a:t>Main : </a:t>
            </a:r>
            <a:r>
              <a:rPr lang="en-US" sz="1100" b="1" dirty="0"/>
              <a:t>public </a:t>
            </a:r>
            <a:r>
              <a:rPr lang="en-US" sz="1100" dirty="0" err="1" smtClean="0"/>
              <a:t>CBase</a:t>
            </a:r>
            <a:r>
              <a:rPr lang="en-US" sz="1100" dirty="0" err="1" smtClean="0"/>
              <a:t>_</a:t>
            </a:r>
            <a:r>
              <a:rPr lang="en-US" sz="1100" dirty="0" err="1" smtClean="0"/>
              <a:t>Main</a:t>
            </a:r>
            <a:r>
              <a:rPr lang="en-US" sz="1100" dirty="0" smtClean="0"/>
              <a:t> </a:t>
            </a:r>
            <a:r>
              <a:rPr lang="en-US" sz="1100" dirty="0"/>
              <a:t>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public</a:t>
            </a:r>
            <a:r>
              <a:rPr lang="en-US" sz="1100" dirty="0"/>
              <a:t>: </a:t>
            </a:r>
          </a:p>
          <a:p>
            <a:pPr marL="0" indent="0">
              <a:buNone/>
            </a:pPr>
            <a:r>
              <a:rPr lang="en-US" sz="1100" dirty="0" smtClean="0"/>
              <a:t>   Main</a:t>
            </a:r>
            <a:r>
              <a:rPr lang="en-US" sz="1100" dirty="0"/>
              <a:t>(</a:t>
            </a:r>
            <a:r>
              <a:rPr lang="en-US" sz="1100" dirty="0" err="1"/>
              <a:t>CkArgMsg</a:t>
            </a:r>
            <a:r>
              <a:rPr lang="en-US" sz="1100" dirty="0"/>
              <a:t>∗ </a:t>
            </a:r>
            <a:r>
              <a:rPr lang="en-US" sz="1100" dirty="0" err="1"/>
              <a:t>msg</a:t>
            </a:r>
            <a:r>
              <a:rPr lang="en-US" sz="1100" dirty="0"/>
              <a:t>) { </a:t>
            </a:r>
            <a:r>
              <a:rPr lang="en-US" sz="1100" dirty="0" err="1" smtClean="0"/>
              <a:t>CProxy</a:t>
            </a:r>
            <a:r>
              <a:rPr lang="en-US" sz="1100" dirty="0" err="1" smtClean="0"/>
              <a:t>_</a:t>
            </a:r>
            <a:r>
              <a:rPr lang="en-US" sz="1100" dirty="0" err="1" smtClean="0"/>
              <a:t>Elem</a:t>
            </a:r>
            <a:r>
              <a:rPr lang="en-US" sz="1100" dirty="0"/>
              <a:t>::</a:t>
            </a:r>
            <a:r>
              <a:rPr lang="en-US" sz="1100" dirty="0" err="1"/>
              <a:t>ckNew</a:t>
            </a:r>
            <a:r>
              <a:rPr lang="en-US" sz="1100" dirty="0"/>
              <a:t>(</a:t>
            </a:r>
            <a:r>
              <a:rPr lang="en-US" sz="1100" dirty="0" err="1"/>
              <a:t>thisProxy</a:t>
            </a:r>
            <a:r>
              <a:rPr lang="en-US" sz="1100" dirty="0"/>
              <a:t>, </a:t>
            </a:r>
            <a:r>
              <a:rPr lang="en-US" sz="1100" dirty="0" err="1"/>
              <a:t>numElements</a:t>
            </a:r>
            <a:r>
              <a:rPr lang="en-US" sz="1100" dirty="0"/>
              <a:t>); }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</a:t>
            </a:r>
            <a:r>
              <a:rPr lang="en-US" sz="1100" b="1" dirty="0" smtClean="0"/>
              <a:t>void </a:t>
            </a:r>
            <a:r>
              <a:rPr lang="en-US" sz="1100" dirty="0"/>
              <a:t>done(</a:t>
            </a:r>
            <a:r>
              <a:rPr lang="en-US" sz="1100" b="1" dirty="0" err="1"/>
              <a:t>int</a:t>
            </a:r>
            <a:r>
              <a:rPr lang="en-US" sz="1100" b="1" dirty="0"/>
              <a:t> </a:t>
            </a:r>
            <a:r>
              <a:rPr lang="en-US" sz="1100" dirty="0"/>
              <a:t>value) 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   </a:t>
            </a:r>
            <a:r>
              <a:rPr lang="en-US" sz="1100" dirty="0" err="1" smtClean="0"/>
              <a:t>CkAssert</a:t>
            </a:r>
            <a:r>
              <a:rPr lang="en-US" sz="1100" dirty="0" smtClean="0"/>
              <a:t>(value == </a:t>
            </a:r>
            <a:r>
              <a:rPr lang="en-US" sz="1100" dirty="0" err="1" smtClean="0"/>
              <a:t>numElements</a:t>
            </a:r>
            <a:r>
              <a:rPr lang="en-US" sz="1100" dirty="0" smtClean="0"/>
              <a:t> ∗ (</a:t>
            </a:r>
            <a:r>
              <a:rPr lang="en-US" sz="1100" dirty="0" err="1" smtClean="0"/>
              <a:t>numElements</a:t>
            </a:r>
            <a:r>
              <a:rPr lang="en-US" sz="1100" dirty="0" smtClean="0"/>
              <a:t> – 1) / 2); </a:t>
            </a:r>
          </a:p>
          <a:p>
            <a:pPr marL="0" indent="0">
              <a:buNone/>
            </a:pPr>
            <a:r>
              <a:rPr lang="en-US" sz="1100" dirty="0" smtClean="0"/>
              <a:t>      </a:t>
            </a:r>
            <a:r>
              <a:rPr lang="en-US" sz="1100" dirty="0" err="1" smtClean="0"/>
              <a:t>CkPrintf</a:t>
            </a:r>
            <a:r>
              <a:rPr lang="en-US" sz="1100" dirty="0"/>
              <a:t>(”value: %d\n”, value);</a:t>
            </a:r>
            <a:br>
              <a:rPr lang="en-US" sz="1100" dirty="0"/>
            </a:br>
            <a:r>
              <a:rPr lang="en-US" sz="1100" dirty="0" smtClean="0"/>
              <a:t>      </a:t>
            </a:r>
            <a:r>
              <a:rPr lang="en-US" sz="1100" dirty="0" err="1" smtClean="0"/>
              <a:t>CkExit</a:t>
            </a:r>
            <a:r>
              <a:rPr lang="en-US" sz="1100" dirty="0"/>
              <a:t>();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}</a:t>
            </a:r>
          </a:p>
          <a:p>
            <a:pPr marL="0" indent="0">
              <a:buNone/>
            </a:pPr>
            <a:r>
              <a:rPr lang="en-US" sz="1100" dirty="0" smtClean="0"/>
              <a:t>};</a:t>
            </a:r>
            <a:br>
              <a:rPr lang="en-US" sz="1100" dirty="0" smtClean="0"/>
            </a:br>
            <a:r>
              <a:rPr lang="en-US" sz="1100" dirty="0" smtClean="0"/>
              <a:t> </a:t>
            </a: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class </a:t>
            </a:r>
            <a:r>
              <a:rPr lang="en-US" sz="1100" dirty="0"/>
              <a:t>Elem : </a:t>
            </a:r>
            <a:r>
              <a:rPr lang="en-US" sz="1100" b="1" dirty="0"/>
              <a:t>public </a:t>
            </a:r>
            <a:r>
              <a:rPr lang="en-US" sz="1100" dirty="0" err="1"/>
              <a:t>CBase</a:t>
            </a:r>
            <a:r>
              <a:rPr lang="en-US" sz="1100" dirty="0"/>
              <a:t> Elem 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public</a:t>
            </a:r>
            <a:r>
              <a:rPr lang="en-US" sz="1100" dirty="0"/>
              <a:t>: </a:t>
            </a:r>
          </a:p>
          <a:p>
            <a:pPr marL="0" indent="0">
              <a:buNone/>
            </a:pPr>
            <a:r>
              <a:rPr lang="en-US" sz="1100" dirty="0" smtClean="0"/>
              <a:t>   Elem</a:t>
            </a:r>
            <a:r>
              <a:rPr lang="en-US" sz="1100" dirty="0" smtClean="0"/>
              <a:t>(</a:t>
            </a:r>
            <a:r>
              <a:rPr lang="en-US" sz="1100" dirty="0" err="1" smtClean="0"/>
              <a:t>CProxy</a:t>
            </a:r>
            <a:r>
              <a:rPr lang="en-US" sz="1100" dirty="0" err="1" smtClean="0"/>
              <a:t>_</a:t>
            </a:r>
            <a:r>
              <a:rPr lang="en-US" sz="1100" dirty="0" err="1" smtClean="0"/>
              <a:t>Main</a:t>
            </a:r>
            <a:r>
              <a:rPr lang="en-US" sz="1100" dirty="0" smtClean="0"/>
              <a:t> </a:t>
            </a:r>
            <a:r>
              <a:rPr lang="en-US" sz="1100" dirty="0" err="1"/>
              <a:t>mProxy</a:t>
            </a:r>
            <a:r>
              <a:rPr lang="en-US" sz="1100" dirty="0"/>
              <a:t>) </a:t>
            </a: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b="1" dirty="0" err="1" smtClean="0"/>
              <a:t>int</a:t>
            </a:r>
            <a:r>
              <a:rPr lang="en-US" sz="1100" b="1" dirty="0" smtClean="0"/>
              <a:t> </a:t>
            </a:r>
            <a:r>
              <a:rPr lang="en-US" sz="1100" dirty="0" err="1"/>
              <a:t>val</a:t>
            </a:r>
            <a:r>
              <a:rPr lang="en-US" sz="1100" dirty="0"/>
              <a:t> = </a:t>
            </a:r>
            <a:r>
              <a:rPr lang="en-US" sz="1100" dirty="0" err="1"/>
              <a:t>thisIndex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 smtClean="0"/>
              <a:t>      </a:t>
            </a:r>
            <a:r>
              <a:rPr lang="en-US" sz="1100" dirty="0" err="1" smtClean="0"/>
              <a:t>CkCallback</a:t>
            </a:r>
            <a:r>
              <a:rPr lang="en-US" sz="1100" dirty="0" smtClean="0"/>
              <a:t> </a:t>
            </a:r>
            <a:r>
              <a:rPr lang="en-US" sz="1100" dirty="0" err="1"/>
              <a:t>cb</a:t>
            </a:r>
            <a:r>
              <a:rPr lang="en-US" sz="1100" dirty="0"/>
              <a:t>(</a:t>
            </a:r>
            <a:r>
              <a:rPr lang="en-US" sz="1100" dirty="0" err="1"/>
              <a:t>CkReductionTarget</a:t>
            </a:r>
            <a:r>
              <a:rPr lang="en-US" sz="1100" dirty="0"/>
              <a:t>(Main, done), </a:t>
            </a:r>
            <a:r>
              <a:rPr lang="en-US" sz="1100" dirty="0" err="1"/>
              <a:t>mProxy</a:t>
            </a:r>
            <a:r>
              <a:rPr lang="en-US" sz="1100" dirty="0"/>
              <a:t>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contribute</a:t>
            </a:r>
            <a:r>
              <a:rPr lang="en-US" sz="1100" dirty="0"/>
              <a:t>(</a:t>
            </a:r>
            <a:r>
              <a:rPr lang="en-US" sz="1100" dirty="0" err="1"/>
              <a:t>sizeof</a:t>
            </a:r>
            <a:r>
              <a:rPr lang="en-US" sz="1100" dirty="0"/>
              <a:t>(</a:t>
            </a:r>
            <a:r>
              <a:rPr lang="en-US" sz="1100" dirty="0" err="1"/>
              <a:t>int</a:t>
            </a:r>
            <a:r>
              <a:rPr lang="en-US" sz="1100" dirty="0"/>
              <a:t>), &amp;</a:t>
            </a:r>
            <a:r>
              <a:rPr lang="en-US" sz="1100" dirty="0" err="1"/>
              <a:t>val</a:t>
            </a:r>
            <a:r>
              <a:rPr lang="en-US" sz="1100" dirty="0"/>
              <a:t>, </a:t>
            </a:r>
            <a:r>
              <a:rPr lang="en-US" sz="1100" dirty="0" err="1"/>
              <a:t>CkReduction</a:t>
            </a:r>
            <a:r>
              <a:rPr lang="en-US" sz="1100" dirty="0"/>
              <a:t>::</a:t>
            </a:r>
            <a:r>
              <a:rPr lang="en-US" sz="1100" dirty="0" err="1" smtClean="0"/>
              <a:t>sum_int</a:t>
            </a:r>
            <a:r>
              <a:rPr lang="en-US" sz="1100" dirty="0"/>
              <a:t>, </a:t>
            </a:r>
            <a:r>
              <a:rPr lang="en-US" sz="1100" dirty="0" err="1"/>
              <a:t>cb</a:t>
            </a:r>
            <a:r>
              <a:rPr lang="en-US" sz="1100" dirty="0"/>
              <a:t>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} </a:t>
            </a:r>
          </a:p>
          <a:p>
            <a:pPr marL="0" indent="0">
              <a:buNone/>
            </a:pPr>
            <a:r>
              <a:rPr lang="en-US" sz="1100" dirty="0" smtClean="0"/>
              <a:t>   </a:t>
            </a:r>
            <a:r>
              <a:rPr lang="en-US" sz="1100" dirty="0" smtClean="0"/>
              <a:t>Elem</a:t>
            </a:r>
            <a:r>
              <a:rPr lang="en-US" sz="1100" dirty="0"/>
              <a:t>(</a:t>
            </a:r>
            <a:r>
              <a:rPr lang="en-US" sz="1100" dirty="0" err="1"/>
              <a:t>CkMigrateMessage</a:t>
            </a:r>
            <a:r>
              <a:rPr lang="en-US" sz="1100" dirty="0"/>
              <a:t>∗) { }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}</a:t>
            </a:r>
            <a:r>
              <a:rPr lang="en-US" sz="1100" dirty="0"/>
              <a:t>; </a:t>
            </a:r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#include </a:t>
            </a:r>
            <a:r>
              <a:rPr lang="en-US" sz="1100" dirty="0"/>
              <a:t>”</a:t>
            </a:r>
            <a:r>
              <a:rPr lang="en-US" sz="1100" dirty="0" err="1"/>
              <a:t>reduction.def.h</a:t>
            </a:r>
            <a:r>
              <a:rPr lang="en-US" sz="1100" dirty="0"/>
              <a:t>”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57200" y="5749345"/>
            <a:ext cx="8229600" cy="2786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6028002"/>
            <a:ext cx="8229600" cy="47304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value: 1176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Program </a:t>
            </a:r>
            <a:r>
              <a:rPr lang="en-US" dirty="0"/>
              <a:t>finished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8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8"/>
            <a:ext cx="8229600" cy="21349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Chares</a:t>
            </a:r>
            <a:r>
              <a:rPr lang="en-US" dirty="0"/>
              <a:t> are parallel objects that are managed by the RTS</a:t>
            </a:r>
          </a:p>
          <a:p>
            <a:r>
              <a:rPr lang="en-US" dirty="0"/>
              <a:t>Each </a:t>
            </a:r>
            <a:r>
              <a:rPr lang="en-US" dirty="0" err="1"/>
              <a:t>chare</a:t>
            </a:r>
            <a:r>
              <a:rPr lang="en-US" dirty="0"/>
              <a:t> has a set </a:t>
            </a:r>
            <a:r>
              <a:rPr lang="en-US" i="1" dirty="0"/>
              <a:t>entry</a:t>
            </a:r>
            <a:r>
              <a:rPr lang="en-US" dirty="0"/>
              <a:t> </a:t>
            </a:r>
            <a:r>
              <a:rPr lang="en-US" i="1" dirty="0"/>
              <a:t>methods</a:t>
            </a:r>
            <a:r>
              <a:rPr lang="en-US" dirty="0"/>
              <a:t>, which are asynchronous methods that may be invoked remotely</a:t>
            </a:r>
          </a:p>
          <a:p>
            <a:r>
              <a:rPr lang="en-US" dirty="0"/>
              <a:t>The following code, when compiled, generates a C++ </a:t>
            </a:r>
            <a:r>
              <a:rPr lang="en-US" dirty="0" smtClean="0"/>
              <a:t>class        </a:t>
            </a:r>
            <a:r>
              <a:rPr lang="en-US" dirty="0" err="1" smtClean="0">
                <a:latin typeface="Lucida Console"/>
                <a:cs typeface="Lucida Console"/>
              </a:rPr>
              <a:t>CBase_MyChare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that encapsulates the RTS object</a:t>
            </a:r>
          </a:p>
          <a:p>
            <a:r>
              <a:rPr lang="en-US" dirty="0"/>
              <a:t>This generated class is extended and implemented in the .C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" y="3062696"/>
            <a:ext cx="822960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3556563"/>
            <a:ext cx="8229600" cy="113665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[main]</a:t>
            </a:r>
            <a:r>
              <a:rPr lang="en-US" b="1" dirty="0" err="1"/>
              <a:t>chare</a:t>
            </a:r>
            <a:r>
              <a:rPr lang="en-US" dirty="0"/>
              <a:t> </a:t>
            </a:r>
            <a:r>
              <a:rPr lang="en-US" dirty="0" err="1"/>
              <a:t>MyChare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   /</a:t>
            </a:r>
            <a:r>
              <a:rPr lang="en-US" dirty="0"/>
              <a:t>/... entry method definitions ...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4718588"/>
            <a:ext cx="8229600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5217089"/>
            <a:ext cx="8229600" cy="113665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MyChare</a:t>
            </a:r>
            <a:r>
              <a:rPr lang="en-US" dirty="0"/>
              <a:t>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</a:t>
            </a:r>
            <a:r>
              <a:rPr lang="en-US" dirty="0" err="1"/>
              <a:t>MyChare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/</a:t>
            </a:r>
            <a:r>
              <a:rPr lang="en-US" dirty="0"/>
              <a:t>/... entry method implementations ...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;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DBA2-41C4-FC42-AF15-6ACF50B9A47F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0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Charm Interface: Entry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8"/>
            <a:ext cx="8229600" cy="909975"/>
          </a:xfrm>
        </p:spPr>
        <p:txBody>
          <a:bodyPr>
            <a:normAutofit/>
          </a:bodyPr>
          <a:lstStyle/>
          <a:p>
            <a:r>
              <a:rPr lang="en-US" dirty="0"/>
              <a:t>Entry methods are C++ methods that can be remotely and asynchronously invoked by another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" y="1819953"/>
            <a:ext cx="822960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2313820"/>
            <a:ext cx="8229600" cy="140191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entry</a:t>
            </a:r>
            <a:r>
              <a:rPr lang="en-US" dirty="0"/>
              <a:t> </a:t>
            </a:r>
            <a:r>
              <a:rPr lang="en-US" dirty="0" err="1"/>
              <a:t>MyChare</a:t>
            </a:r>
            <a:r>
              <a:rPr lang="en-US" dirty="0"/>
              <a:t>(); </a:t>
            </a:r>
            <a:r>
              <a:rPr lang="en-US" i="1" dirty="0"/>
              <a:t>/∗ constructor entry method ∗/ </a:t>
            </a:r>
            <a:endParaRPr lang="en-US" i="1" dirty="0" smtClean="0"/>
          </a:p>
          <a:p>
            <a:pPr marL="0" indent="0">
              <a:buNone/>
            </a:pP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b="1" dirty="0" smtClean="0"/>
              <a:t>void </a:t>
            </a:r>
            <a:r>
              <a:rPr lang="en-US" dirty="0" smtClean="0"/>
              <a:t>foo();</a:t>
            </a:r>
          </a:p>
          <a:p>
            <a:pPr marL="0" indent="0">
              <a:buNone/>
            </a:pP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/>
              <a:t>bar(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param</a:t>
            </a:r>
            <a:r>
              <a:rPr lang="en-US" dirty="0"/>
              <a:t>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4063353"/>
            <a:ext cx="8229600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4548527"/>
            <a:ext cx="8229600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MyChare</a:t>
            </a:r>
            <a:r>
              <a:rPr lang="en-US" dirty="0"/>
              <a:t>::</a:t>
            </a:r>
            <a:r>
              <a:rPr lang="en-US" dirty="0" err="1"/>
              <a:t>MyChare</a:t>
            </a:r>
            <a:r>
              <a:rPr lang="en-US" dirty="0"/>
              <a:t>() { </a:t>
            </a:r>
            <a:r>
              <a:rPr lang="en-US" i="1" dirty="0"/>
              <a:t>/∗... constructor code ...∗/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MyChare</a:t>
            </a:r>
            <a:r>
              <a:rPr lang="en-US" dirty="0"/>
              <a:t>::foo() { </a:t>
            </a:r>
            <a:r>
              <a:rPr lang="en-US" i="1" dirty="0"/>
              <a:t>/∗... code to execute ...∗/ </a:t>
            </a: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MyChare</a:t>
            </a:r>
            <a:r>
              <a:rPr lang="en-US" dirty="0"/>
              <a:t>::bar(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) {</a:t>
            </a:r>
            <a:r>
              <a:rPr lang="en-US" i="1" dirty="0"/>
              <a:t> /∗... code to execute ...∗/ </a:t>
            </a:r>
            <a:r>
              <a:rPr lang="en-US" dirty="0"/>
              <a:t>}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8FE-6B5C-0942-BB2E-F88C771A47EB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8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mainchare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1453"/>
            <a:ext cx="8229600" cy="2496906"/>
          </a:xfrm>
        </p:spPr>
        <p:txBody>
          <a:bodyPr/>
          <a:lstStyle/>
          <a:p>
            <a:r>
              <a:rPr lang="en-US" dirty="0"/>
              <a:t>Execution begins with the </a:t>
            </a:r>
            <a:r>
              <a:rPr lang="en-US" dirty="0" err="1"/>
              <a:t>mainchare’s</a:t>
            </a:r>
            <a:r>
              <a:rPr lang="en-US" dirty="0"/>
              <a:t> constructor</a:t>
            </a:r>
          </a:p>
          <a:p>
            <a:r>
              <a:rPr lang="en-US" dirty="0"/>
              <a:t>The </a:t>
            </a:r>
            <a:r>
              <a:rPr lang="en-US" dirty="0" err="1"/>
              <a:t>mainchare’s</a:t>
            </a:r>
            <a:r>
              <a:rPr lang="en-US" dirty="0"/>
              <a:t> constructor takes a pointer to system-defined </a:t>
            </a:r>
            <a:r>
              <a:rPr lang="en-US" dirty="0" smtClean="0"/>
              <a:t>class </a:t>
            </a:r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r>
              <a:rPr lang="en-US" dirty="0" smtClean="0"/>
              <a:t> contains </a:t>
            </a:r>
            <a:r>
              <a:rPr lang="en-US" dirty="0" err="1">
                <a:latin typeface="Lucida Console"/>
                <a:cs typeface="Lucida Console"/>
              </a:rPr>
              <a:t>argv</a:t>
            </a:r>
            <a:r>
              <a:rPr lang="en-US" dirty="0"/>
              <a:t> and </a:t>
            </a:r>
            <a:r>
              <a:rPr lang="en-US" dirty="0" err="1">
                <a:latin typeface="Lucida Console"/>
                <a:cs typeface="Lucida Console"/>
              </a:rPr>
              <a:t>argc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The </a:t>
            </a:r>
            <a:r>
              <a:rPr lang="en-US" dirty="0" err="1"/>
              <a:t>mainchare</a:t>
            </a:r>
            <a:r>
              <a:rPr lang="en-US" dirty="0"/>
              <a:t> will typically creates some additional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B148-C837-5A4A-9177-E769F997E00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43246"/>
            <a:ext cx="8229600" cy="8800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chare</a:t>
            </a:r>
            <a:r>
              <a:rPr lang="en-US" dirty="0"/>
              <a:t> declared as </a:t>
            </a:r>
            <a:r>
              <a:rPr lang="en-US" dirty="0" err="1">
                <a:latin typeface="Lucida Console"/>
                <a:cs typeface="Lucida Console"/>
              </a:rPr>
              <a:t>chare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>
                <a:latin typeface="Lucida Console"/>
                <a:cs typeface="Lucida Console"/>
              </a:rPr>
              <a:t> {...}; </a:t>
            </a:r>
            <a:r>
              <a:rPr lang="en-US" dirty="0"/>
              <a:t>can be instantiated by the following call: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" y="2723310"/>
            <a:ext cx="8229600" cy="47428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CProxy</a:t>
            </a:r>
            <a:r>
              <a:rPr lang="en-US" dirty="0" err="1" smtClean="0"/>
              <a:t>_</a:t>
            </a:r>
            <a:r>
              <a:rPr lang="en-US" dirty="0" err="1" smtClean="0"/>
              <a:t>MyChare</a:t>
            </a:r>
            <a:r>
              <a:rPr lang="en-US" dirty="0"/>
              <a:t>::</a:t>
            </a:r>
            <a:r>
              <a:rPr lang="en-US" dirty="0" err="1"/>
              <a:t>ckNew</a:t>
            </a:r>
            <a:r>
              <a:rPr lang="en-US" dirty="0" smtClean="0"/>
              <a:t>(... constructor </a:t>
            </a:r>
            <a:r>
              <a:rPr lang="en-US" dirty="0"/>
              <a:t>arguments ...);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3512885"/>
            <a:ext cx="8229600" cy="870971"/>
          </a:xfrm>
        </p:spPr>
        <p:txBody>
          <a:bodyPr/>
          <a:lstStyle/>
          <a:p>
            <a:r>
              <a:rPr lang="en-US" dirty="0"/>
              <a:t>To communicate with this class in the future, a </a:t>
            </a:r>
            <a:r>
              <a:rPr lang="en-US" i="1" dirty="0"/>
              <a:t>proxy</a:t>
            </a:r>
            <a:r>
              <a:rPr lang="en-US" dirty="0"/>
              <a:t> to it must be </a:t>
            </a:r>
            <a:r>
              <a:rPr lang="en-US" dirty="0" smtClean="0"/>
              <a:t>retained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4475068"/>
            <a:ext cx="8229600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CProxy</a:t>
            </a:r>
            <a:r>
              <a:rPr lang="en-US" dirty="0" err="1" smtClean="0"/>
              <a:t>_</a:t>
            </a:r>
            <a:r>
              <a:rPr lang="en-US" dirty="0" err="1" smtClean="0"/>
              <a:t>MyChare</a:t>
            </a:r>
            <a:r>
              <a:rPr lang="en-US" dirty="0" smtClean="0"/>
              <a:t> </a:t>
            </a:r>
            <a:r>
              <a:rPr lang="en-US" dirty="0"/>
              <a:t>proxy =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CProxy</a:t>
            </a:r>
            <a:r>
              <a:rPr lang="en-US" dirty="0" err="1" smtClean="0"/>
              <a:t>_</a:t>
            </a:r>
            <a:r>
              <a:rPr lang="en-US" dirty="0" err="1" smtClean="0"/>
              <a:t>MyChare</a:t>
            </a:r>
            <a:r>
              <a:rPr lang="en-US" dirty="0"/>
              <a:t>::</a:t>
            </a:r>
            <a:r>
              <a:rPr lang="en-US" dirty="0" err="1"/>
              <a:t>ckNew</a:t>
            </a:r>
            <a:r>
              <a:rPr lang="en-US" dirty="0"/>
              <a:t>(... constructor arguments ...);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F201-C85D-6C40-92AB-9574263DA8D2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8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Chare</a:t>
            </a:r>
            <a:r>
              <a:rPr lang="en-US" dirty="0"/>
              <a:t>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8"/>
            <a:ext cx="8229600" cy="255825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chare’s</a:t>
            </a:r>
            <a:r>
              <a:rPr lang="en-US" dirty="0"/>
              <a:t> own proxy can be obtained through a special </a:t>
            </a:r>
            <a:r>
              <a:rPr lang="en-US" dirty="0" smtClean="0"/>
              <a:t>variable </a:t>
            </a:r>
            <a:r>
              <a:rPr lang="en-US" dirty="0" err="1" smtClean="0">
                <a:latin typeface="Lucida Console"/>
                <a:cs typeface="Lucida Console"/>
              </a:rPr>
              <a:t>thisProxy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/>
              <a:t>Chare</a:t>
            </a:r>
            <a:r>
              <a:rPr lang="en-US" dirty="0"/>
              <a:t> proxies can also be passed so </a:t>
            </a:r>
            <a:r>
              <a:rPr lang="en-US" dirty="0" err="1"/>
              <a:t>chares</a:t>
            </a:r>
            <a:r>
              <a:rPr lang="en-US" dirty="0"/>
              <a:t> can learn about others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snippet,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/>
              <a:t> learns about a </a:t>
            </a:r>
            <a:r>
              <a:rPr lang="en-US" dirty="0" err="1"/>
              <a:t>chare</a:t>
            </a:r>
            <a:r>
              <a:rPr lang="en-US" dirty="0"/>
              <a:t> instance </a:t>
            </a:r>
            <a:r>
              <a:rPr lang="en-US" dirty="0">
                <a:latin typeface="Lucida Console"/>
                <a:cs typeface="Lucida Console"/>
              </a:rPr>
              <a:t>main</a:t>
            </a:r>
            <a:r>
              <a:rPr lang="en-US" dirty="0"/>
              <a:t> , </a:t>
            </a:r>
            <a:r>
              <a:rPr lang="en-US" dirty="0" smtClean="0"/>
              <a:t>and then </a:t>
            </a:r>
            <a:r>
              <a:rPr lang="en-US" dirty="0"/>
              <a:t>invokes a method on it: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" y="3468230"/>
            <a:ext cx="822960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3962097"/>
            <a:ext cx="8229600" cy="51658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entry void </a:t>
            </a:r>
            <a:r>
              <a:rPr lang="en-US" dirty="0"/>
              <a:t>foobar2</a:t>
            </a:r>
            <a:r>
              <a:rPr lang="en-US" dirty="0" smtClean="0"/>
              <a:t>(</a:t>
            </a:r>
            <a:r>
              <a:rPr lang="en-US" dirty="0" err="1" smtClean="0"/>
              <a:t>CProxy</a:t>
            </a:r>
            <a:r>
              <a:rPr lang="en-US" dirty="0" err="1" smtClean="0"/>
              <a:t>_</a:t>
            </a:r>
            <a:r>
              <a:rPr lang="en-US" dirty="0" err="1" smtClean="0"/>
              <a:t>Main</a:t>
            </a:r>
            <a:r>
              <a:rPr lang="en-US" dirty="0" smtClean="0"/>
              <a:t> </a:t>
            </a:r>
            <a:r>
              <a:rPr lang="en-US" dirty="0"/>
              <a:t>main);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4478684"/>
            <a:ext cx="8229600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5034835"/>
            <a:ext cx="8229600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MyChare</a:t>
            </a:r>
            <a:r>
              <a:rPr lang="en-US" dirty="0"/>
              <a:t>::foobar2</a:t>
            </a:r>
            <a:r>
              <a:rPr lang="en-US" dirty="0" smtClean="0"/>
              <a:t>(</a:t>
            </a:r>
            <a:r>
              <a:rPr lang="en-US" dirty="0" err="1" smtClean="0"/>
              <a:t>CProxy</a:t>
            </a:r>
            <a:r>
              <a:rPr lang="en-US" dirty="0" err="1" smtClean="0"/>
              <a:t>_</a:t>
            </a:r>
            <a:r>
              <a:rPr lang="en-US" dirty="0" err="1" smtClean="0"/>
              <a:t>Main</a:t>
            </a:r>
            <a:r>
              <a:rPr lang="en-US" dirty="0" smtClean="0"/>
              <a:t> </a:t>
            </a:r>
            <a:r>
              <a:rPr lang="en-US" dirty="0"/>
              <a:t>main)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main.foo</a:t>
            </a:r>
            <a:r>
              <a:rPr lang="en-US" dirty="0"/>
              <a:t>()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F2ED-A209-8241-96E4-43915ACF07C6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8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Charm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4710"/>
            <a:ext cx="8229600" cy="430475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There is a special system call </a:t>
            </a:r>
            <a:r>
              <a:rPr lang="en-US" sz="2800" dirty="0" err="1">
                <a:latin typeface="Lucida Console"/>
                <a:cs typeface="Lucida Console"/>
              </a:rPr>
              <a:t>CkExit</a:t>
            </a:r>
            <a:r>
              <a:rPr lang="en-US" sz="2800" dirty="0">
                <a:latin typeface="Lucida Console"/>
                <a:cs typeface="Lucida Console"/>
              </a:rPr>
              <a:t>() </a:t>
            </a:r>
            <a:r>
              <a:rPr lang="en-US" sz="2800" dirty="0"/>
              <a:t>that terminates the parallel execution on all processors (but it is called on one processor) and performs the requisite cleanup</a:t>
            </a:r>
          </a:p>
          <a:p>
            <a:r>
              <a:rPr lang="en-US" sz="2800" dirty="0"/>
              <a:t>The traditional </a:t>
            </a:r>
            <a:r>
              <a:rPr lang="en-US" sz="2800" dirty="0">
                <a:latin typeface="Lucida Console"/>
                <a:cs typeface="Lucida Console"/>
              </a:rPr>
              <a:t>exit() </a:t>
            </a:r>
            <a:r>
              <a:rPr lang="en-US" sz="2800" dirty="0"/>
              <a:t>is </a:t>
            </a:r>
            <a:r>
              <a:rPr lang="en-US" sz="2800" dirty="0" smtClean="0"/>
              <a:t>insufficient because it only terminates one process, not the entire parallel job (and will cause a hang)</a:t>
            </a:r>
          </a:p>
          <a:p>
            <a:r>
              <a:rPr lang="en-US" sz="2800" dirty="0" err="1" smtClean="0">
                <a:latin typeface="Lucida Console"/>
                <a:cs typeface="Lucida Console"/>
              </a:rPr>
              <a:t>CkExit</a:t>
            </a:r>
            <a:r>
              <a:rPr lang="en-US" sz="2800" dirty="0" smtClean="0">
                <a:latin typeface="Lucida Console"/>
                <a:cs typeface="Lucida Console"/>
              </a:rPr>
              <a:t>() </a:t>
            </a:r>
            <a:r>
              <a:rPr lang="en-US" sz="2800" dirty="0" smtClean="0"/>
              <a:t>should be called when you can safely terminate the application (you may want to synchronize before calling this)</a:t>
            </a:r>
            <a:endParaRPr lang="en-US" sz="28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C7C0-37F0-2A45-A738-E90CF944817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15556</TotalTime>
  <Words>3198</Words>
  <Application>Microsoft Macintosh PowerPoint</Application>
  <PresentationFormat>On-screen Show (4:3)</PresentationFormat>
  <Paragraphs>508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Clarity</vt:lpstr>
      <vt:lpstr>Outline</vt:lpstr>
      <vt:lpstr>Charm++ File structure</vt:lpstr>
      <vt:lpstr>Charm Interface: Modules</vt:lpstr>
      <vt:lpstr>Charm Interface: Chares</vt:lpstr>
      <vt:lpstr>Charm Interface: Entry Methods</vt:lpstr>
      <vt:lpstr>Charm Interface: mainchare</vt:lpstr>
      <vt:lpstr>Creating a Chare</vt:lpstr>
      <vt:lpstr>Chare Proxies</vt:lpstr>
      <vt:lpstr>Charm Termination</vt:lpstr>
      <vt:lpstr>Chare Creation Example: .ci file</vt:lpstr>
      <vt:lpstr>Chare Creation Example: .C file</vt:lpstr>
      <vt:lpstr>Asynchronous Methods</vt:lpstr>
      <vt:lpstr>Asynchronous Methods</vt:lpstr>
      <vt:lpstr>Asynchronous Methods</vt:lpstr>
      <vt:lpstr>Asynchronous Example: .ci file</vt:lpstr>
      <vt:lpstr>Asynchronous Example: .C file</vt:lpstr>
      <vt:lpstr>Data types and entry methods</vt:lpstr>
      <vt:lpstr>Collections of Objects: Concepts</vt:lpstr>
      <vt:lpstr>Collections of Objects</vt:lpstr>
      <vt:lpstr>Chare Array: Hello Example</vt:lpstr>
      <vt:lpstr>Chare Array: Hello Example</vt:lpstr>
      <vt:lpstr>Hello World Array Projections Timeline View</vt:lpstr>
      <vt:lpstr>Declaring a Chare Array </vt:lpstr>
      <vt:lpstr>Constructing a Chare Array</vt:lpstr>
      <vt:lpstr>thisIndex</vt:lpstr>
      <vt:lpstr>Chare Array: Hello Example</vt:lpstr>
      <vt:lpstr>Chare Array: Hello Example</vt:lpstr>
      <vt:lpstr>Hello World Array Projections Timeline View</vt:lpstr>
      <vt:lpstr>Collections of Objects: Runtime Service</vt:lpstr>
      <vt:lpstr>Collections of Objects: Runtime Service</vt:lpstr>
      <vt:lpstr>Collections of Objects</vt:lpstr>
      <vt:lpstr>Collective Communication Operations</vt:lpstr>
      <vt:lpstr>Broadcast</vt:lpstr>
      <vt:lpstr>Reduction</vt:lpstr>
      <vt:lpstr>Reduction: Example</vt:lpstr>
      <vt:lpstr>Reduction: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310</cp:revision>
  <dcterms:created xsi:type="dcterms:W3CDTF">2014-08-04T16:19:24Z</dcterms:created>
  <dcterms:modified xsi:type="dcterms:W3CDTF">2014-09-09T22:07:52Z</dcterms:modified>
</cp:coreProperties>
</file>