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17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18" r:id="rId17"/>
    <p:sldId id="319" r:id="rId18"/>
    <p:sldId id="307" r:id="rId19"/>
    <p:sldId id="316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FA7-76E5-5C42-96A4-1F7331433C8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C538-CB0C-6042-B4CC-A78E872CA4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4B2-2C7B-074B-B68B-552850FF2C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7B7B-D7FD-4D4E-90EF-E4394C25BA2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5AE3-D499-5C4D-BB64-5FC5F114D78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790434"/>
            <a:ext cx="8615360" cy="2267644"/>
          </a:xfrm>
        </p:spPr>
        <p:txBody>
          <a:bodyPr/>
          <a:lstStyle/>
          <a:p>
            <a:r>
              <a:rPr lang="en-US" dirty="0"/>
              <a:t>Decompose the work units &amp; data units into many more </a:t>
            </a:r>
            <a:r>
              <a:rPr lang="en-US" dirty="0" smtClean="0"/>
              <a:t>pieces (</a:t>
            </a:r>
            <a:r>
              <a:rPr lang="en-US" dirty="0" err="1" smtClean="0"/>
              <a:t>chares</a:t>
            </a:r>
            <a:r>
              <a:rPr lang="en-US" dirty="0" smtClean="0"/>
              <a:t>) </a:t>
            </a:r>
            <a:r>
              <a:rPr lang="en-US" dirty="0"/>
              <a:t>than execution units</a:t>
            </a:r>
          </a:p>
          <a:p>
            <a:pPr lvl="1"/>
            <a:r>
              <a:rPr lang="en-US" dirty="0"/>
              <a:t>Cores/Nodes/..</a:t>
            </a:r>
          </a:p>
          <a:p>
            <a:r>
              <a:rPr lang="en-US" dirty="0"/>
              <a:t>Not so hard: we do decomposition anyway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BFF1-5948-B24D-80C9-2DF4EAC42A4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8" name="Picture 27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075" y="2950185"/>
            <a:ext cx="3150725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 err="1" smtClean="0"/>
              <a:t>chares</a:t>
            </a:r>
            <a:r>
              <a:rPr lang="en-US" dirty="0" smtClean="0"/>
              <a:t> </a:t>
            </a:r>
            <a:r>
              <a:rPr lang="en-US" dirty="0"/>
              <a:t>to be </a:t>
            </a:r>
            <a:r>
              <a:rPr lang="en-US" dirty="0" err="1"/>
              <a:t>migratable</a:t>
            </a:r>
            <a:r>
              <a:rPr lang="en-US" dirty="0"/>
              <a:t> at runtime</a:t>
            </a:r>
          </a:p>
          <a:p>
            <a:pPr lvl="1"/>
            <a:r>
              <a:rPr lang="en-US" dirty="0"/>
              <a:t>i.e. the programmer or runtime, can move </a:t>
            </a:r>
            <a:r>
              <a:rPr lang="en-US" dirty="0" smtClean="0"/>
              <a:t>them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the app-developer</a:t>
            </a:r>
          </a:p>
          <a:p>
            <a:pPr lvl="1"/>
            <a:r>
              <a:rPr lang="en-US" dirty="0"/>
              <a:t>Communication must </a:t>
            </a:r>
            <a:r>
              <a:rPr lang="en-US" dirty="0" smtClean="0"/>
              <a:t>be </a:t>
            </a:r>
            <a:r>
              <a:rPr lang="en-US" dirty="0"/>
              <a:t>addressed to logical units with global names, not to physical processors</a:t>
            </a:r>
          </a:p>
          <a:p>
            <a:pPr lvl="1"/>
            <a:r>
              <a:rPr lang="en-US" dirty="0"/>
              <a:t>But this is a good </a:t>
            </a:r>
            <a:r>
              <a:rPr lang="en-US" dirty="0" smtClean="0"/>
              <a:t>thing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</a:t>
            </a:r>
            <a:r>
              <a:rPr lang="en-US" dirty="0" err="1" smtClean="0"/>
              <a:t>chare</a:t>
            </a:r>
            <a:r>
              <a:rPr lang="en-US" dirty="0" smtClean="0"/>
              <a:t> is</a:t>
            </a:r>
            <a:endParaRPr lang="en-US" dirty="0"/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1"/>
            <a:ext cx="8615360" cy="5373739"/>
          </a:xfrm>
        </p:spPr>
        <p:txBody>
          <a:bodyPr>
            <a:normAutofit/>
          </a:bodyPr>
          <a:lstStyle/>
          <a:p>
            <a:r>
              <a:rPr lang="en-US" dirty="0"/>
              <a:t>Several </a:t>
            </a:r>
            <a:r>
              <a:rPr lang="en-US" dirty="0" err="1" smtClean="0"/>
              <a:t>chares</a:t>
            </a:r>
            <a:r>
              <a:rPr lang="en-US" dirty="0" smtClean="0"/>
              <a:t> live </a:t>
            </a:r>
            <a:r>
              <a:rPr lang="en-US" dirty="0"/>
              <a:t>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</a:t>
            </a:r>
            <a:r>
              <a:rPr lang="en-US" dirty="0" err="1" smtClean="0"/>
              <a:t>chares</a:t>
            </a:r>
            <a:r>
              <a:rPr lang="en-US" dirty="0" smtClean="0"/>
              <a:t> on </a:t>
            </a:r>
            <a:r>
              <a:rPr lang="en-US" dirty="0"/>
              <a:t>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Execution is triggered 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/>
              <a:t>it may generate messages for other </a:t>
            </a:r>
            <a:r>
              <a:rPr lang="en-US" dirty="0" err="1" smtClean="0"/>
              <a:t>chares</a:t>
            </a:r>
            <a:endParaRPr lang="en-US" dirty="0"/>
          </a:p>
          <a:p>
            <a:pPr lvl="1"/>
            <a:r>
              <a:rPr lang="en-US" dirty="0"/>
              <a:t>the RTS deposits them in the message Q on the target processor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86629" y="1403873"/>
            <a:ext cx="3302576" cy="4316613"/>
            <a:chOff x="4678503" y="1679150"/>
            <a:chExt cx="3302576" cy="4316613"/>
          </a:xfrm>
        </p:grpSpPr>
        <p:sp>
          <p:nvSpPr>
            <p:cNvPr id="74" name="Rectangle 73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1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7200" y="1403873"/>
            <a:ext cx="3308042" cy="4316614"/>
            <a:chOff x="1173619" y="1709441"/>
            <a:chExt cx="3308042" cy="4316614"/>
          </a:xfrm>
        </p:grpSpPr>
        <p:sp>
          <p:nvSpPr>
            <p:cNvPr id="102" name="Rectangle 10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43854" y="4018805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0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43854" y="4684341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11628" y="5673683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453327" y="2546495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274341" y="2287247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62400" y="200770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A[..].foo(…)</a:t>
            </a:r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6111620" y="3135846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71161" y="5022859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-2.70959E-6 C 0.00086 0.01876 0.00416 0.03636 0.00573 0.05512 C 0.00729 0.0755 0.00955 0.0938 0.01962 0.11024 C 0.02709 0.14382 0.03994 0.17555 0.05175 0.20681 C 0.0547 0.21469 0.05575 0.22395 0.05974 0.23113 C 0.0712 0.25174 0.06408 0.2346 0.07468 0.25568 C 0.07936 0.26517 0.08336 0.27536 0.0884 0.28486 C 0.09378 0.29505 0.09777 0.3064 0.10455 0.31543 C 0.10698 0.31867 0.10802 0.324 0.11132 0.32608 C 0.11705 0.32955 0.1372 0.33233 0.14466 0.33372 C 0.16394 0.33257 0.18061 0.32979 0.19972 0.32608 C 0.2216 0.31635 0.24453 0.3152 0.26762 0.31381 C 0.27666 0.31172 0.28464 0.31033 0.29402 0.30941 C 0.30114 0.30987 0.30844 0.30894 0.31573 0.3108 C 0.32042 0.31172 0.32233 0.32099 0.32615 0.32469 C 0.32771 0.32793 0.33032 0.33025 0.33188 0.33372 C 0.33258 0.33558 0.33223 0.33789 0.33292 0.33998 C 0.33345 0.3416 0.33449 0.34299 0.33536 0.34461 C 0.33796 0.35596 0.33431 0.34229 0.33866 0.35225 C 0.33918 0.35364 0.33987 0.35688 0.33987 0.35688 " pathEditMode="relative" ptsTypes="fffffffffffffffffffA">
                                      <p:cBhvr>
                                        <p:cTn id="1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3 C -0.00156 -0.02198 -0.00156 -0.0398 -0.00226 -0.05761 C -0.00243 -0.05946 -0.0033 -0.06085 -0.00347 -0.06247 C -0.00469 -0.06826 -0.00608 -0.07404 -0.00695 -0.07982 C -0.00782 -0.08515 -0.00938 -0.09556 -0.00938 -0.09556 C -0.01268 -0.14276 -0.00782 -0.06918 -0.01164 -0.16057 C -0.01216 -0.16983 -0.01546 -0.18001 -0.0165 -0.18903 C -0.01581 -0.20777 -0.01424 -0.22443 -0.01285 -0.24271 C -0.01337 -0.25127 -0.01251 -0.26007 -0.01407 -0.26816 C -0.01459 -0.27094 -0.01754 -0.27094 -0.01893 -0.27279 C -0.02206 -0.27696 -0.02519 -0.28112 -0.02831 -0.28552 C -0.03318 -0.28482 -0.03995 -0.28228 -0.04499 -0.28228 " pathEditMode="relative" ptsTypes="fffffffffff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4" grpId="0"/>
      <p:bldP spid="136" grpId="0" animBg="1"/>
      <p:bldP spid="1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B537-EEC6-A84A-9C51-603D8E7685E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533899" y="3368237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820333" y="3368237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533899" y="157254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820333" y="178420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ounded Rectangle 258"/>
          <p:cNvSpPr/>
          <p:nvPr/>
        </p:nvSpPr>
        <p:spPr>
          <a:xfrm>
            <a:off x="2248958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2977091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/>
          <p:cNvSpPr/>
          <p:nvPr/>
        </p:nvSpPr>
        <p:spPr>
          <a:xfrm>
            <a:off x="2460624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3093507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262"/>
          <p:cNvSpPr/>
          <p:nvPr/>
        </p:nvSpPr>
        <p:spPr>
          <a:xfrm>
            <a:off x="3808941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291291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2386541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291291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2311134" y="6006355"/>
            <a:ext cx="1619275" cy="126533"/>
            <a:chOff x="2163208" y="2961822"/>
            <a:chExt cx="1781582" cy="173398"/>
          </a:xfrm>
        </p:grpSpPr>
        <p:sp>
          <p:nvSpPr>
            <p:cNvPr id="268" name="Rectangle 267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2266341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285" name="Rounded Rectangle 284"/>
          <p:cNvSpPr/>
          <p:nvPr/>
        </p:nvSpPr>
        <p:spPr>
          <a:xfrm>
            <a:off x="4925249" y="362060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ounded Rectangle 285"/>
          <p:cNvSpPr/>
          <p:nvPr/>
        </p:nvSpPr>
        <p:spPr>
          <a:xfrm>
            <a:off x="5653382" y="520810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/>
          <p:cNvSpPr/>
          <p:nvPr/>
        </p:nvSpPr>
        <p:spPr>
          <a:xfrm>
            <a:off x="4967582" y="1143110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5769798" y="1030926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2291291" y="203310"/>
            <a:ext cx="4426774" cy="4509158"/>
            <a:chOff x="2291291" y="384722"/>
            <a:chExt cx="4426774" cy="4509158"/>
          </a:xfrm>
        </p:grpSpPr>
        <p:sp>
          <p:nvSpPr>
            <p:cNvPr id="290" name="Rounded Rectangle 289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6485232" y="1202377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4967582" y="1690811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298" name="Oval 297"/>
          <p:cNvSpPr/>
          <p:nvPr/>
        </p:nvSpPr>
        <p:spPr>
          <a:xfrm>
            <a:off x="5062832" y="2155857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967582" y="2155857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987425" y="2720631"/>
            <a:ext cx="1619275" cy="126533"/>
            <a:chOff x="2163208" y="2961822"/>
            <a:chExt cx="1781582" cy="173398"/>
          </a:xfrm>
        </p:grpSpPr>
        <p:sp>
          <p:nvSpPr>
            <p:cNvPr id="301" name="Rectangle 30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942632" y="2847164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18" name="Rounded Rectangle 317"/>
          <p:cNvSpPr/>
          <p:nvPr/>
        </p:nvSpPr>
        <p:spPr>
          <a:xfrm>
            <a:off x="2142067" y="46334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3469217" y="30459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2870200" y="62209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ounded Rectangle 320"/>
          <p:cNvSpPr/>
          <p:nvPr/>
        </p:nvSpPr>
        <p:spPr>
          <a:xfrm>
            <a:off x="2353733" y="84646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21"/>
          <p:cNvSpPr/>
          <p:nvPr/>
        </p:nvSpPr>
        <p:spPr>
          <a:xfrm>
            <a:off x="2184400" y="124439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22"/>
          <p:cNvSpPr/>
          <p:nvPr/>
        </p:nvSpPr>
        <p:spPr>
          <a:xfrm>
            <a:off x="2986616" y="113221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702050" y="73427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/>
          <p:cNvSpPr/>
          <p:nvPr/>
        </p:nvSpPr>
        <p:spPr>
          <a:xfrm>
            <a:off x="3702050" y="130366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2184400" y="179209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2279650" y="225714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/>
          <p:cNvSpPr txBox="1"/>
          <p:nvPr/>
        </p:nvSpPr>
        <p:spPr>
          <a:xfrm>
            <a:off x="2184400" y="225714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2204243" y="2821917"/>
            <a:ext cx="1619275" cy="126533"/>
            <a:chOff x="2163208" y="2961822"/>
            <a:chExt cx="1781582" cy="173398"/>
          </a:xfrm>
        </p:grpSpPr>
        <p:sp>
          <p:nvSpPr>
            <p:cNvPr id="330" name="Rectangle 32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2159450" y="294845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47" name="Rounded Rectangle 346"/>
          <p:cNvSpPr/>
          <p:nvPr/>
        </p:nvSpPr>
        <p:spPr>
          <a:xfrm>
            <a:off x="4925249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6252399" y="3489034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48"/>
          <p:cNvSpPr/>
          <p:nvPr/>
        </p:nvSpPr>
        <p:spPr>
          <a:xfrm>
            <a:off x="5653382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49"/>
          <p:cNvSpPr/>
          <p:nvPr/>
        </p:nvSpPr>
        <p:spPr>
          <a:xfrm>
            <a:off x="5136915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50"/>
          <p:cNvSpPr/>
          <p:nvPr/>
        </p:nvSpPr>
        <p:spPr>
          <a:xfrm>
            <a:off x="4967582" y="4428834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ounded Rectangle 351"/>
          <p:cNvSpPr/>
          <p:nvPr/>
        </p:nvSpPr>
        <p:spPr>
          <a:xfrm>
            <a:off x="5769798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52"/>
          <p:cNvSpPr/>
          <p:nvPr/>
        </p:nvSpPr>
        <p:spPr>
          <a:xfrm>
            <a:off x="6485232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6485232" y="4488101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4967582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356" name="Oval 355"/>
          <p:cNvSpPr/>
          <p:nvPr/>
        </p:nvSpPr>
        <p:spPr>
          <a:xfrm>
            <a:off x="5062832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>
            <a:off x="4967582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4987425" y="6006355"/>
            <a:ext cx="1619275" cy="126533"/>
            <a:chOff x="2163208" y="2961822"/>
            <a:chExt cx="1781582" cy="173398"/>
          </a:xfrm>
        </p:grpSpPr>
        <p:sp>
          <p:nvSpPr>
            <p:cNvPr id="359" name="Rectangle 35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4942632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16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817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251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9817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251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74876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03009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86542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9425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34859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209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12459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7209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7052" y="5993397"/>
            <a:ext cx="1619275" cy="126533"/>
            <a:chOff x="2163208" y="2961822"/>
            <a:chExt cx="1781582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92259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1167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79300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93500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95716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17209" y="190352"/>
            <a:ext cx="4426774" cy="4509158"/>
            <a:chOff x="2291291" y="384722"/>
            <a:chExt cx="4426774" cy="4509158"/>
          </a:xfrm>
        </p:grpSpPr>
        <p:sp>
          <p:nvSpPr>
            <p:cNvPr id="43" name="Rounded Rectangle 42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79651" y="256249"/>
            <a:ext cx="4305672" cy="4396975"/>
            <a:chOff x="2291291" y="384723"/>
            <a:chExt cx="4305672" cy="4396975"/>
          </a:xfrm>
        </p:grpSpPr>
        <p:sp>
          <p:nvSpPr>
            <p:cNvPr id="50" name="Rounded Rectangle 49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511150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93500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088750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93500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013343" y="2707673"/>
            <a:ext cx="1619275" cy="126533"/>
            <a:chOff x="2163208" y="2961822"/>
            <a:chExt cx="1781582" cy="173398"/>
          </a:xfrm>
        </p:grpSpPr>
        <p:sp>
          <p:nvSpPr>
            <p:cNvPr id="61" name="Rectangle 6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68550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2167985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495135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896118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379651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210318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012534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727968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727968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210318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305568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210318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230161" y="2808959"/>
            <a:ext cx="1619275" cy="126533"/>
            <a:chOff x="2163208" y="2961822"/>
            <a:chExt cx="1781582" cy="173398"/>
          </a:xfrm>
        </p:grpSpPr>
        <p:sp>
          <p:nvSpPr>
            <p:cNvPr id="90" name="Rectangle 8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5368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951167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278317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679300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162833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93500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795716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511150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511150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993500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88750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993500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013343" y="5993397"/>
            <a:ext cx="1619275" cy="126533"/>
            <a:chOff x="2163208" y="2961822"/>
            <a:chExt cx="1781582" cy="173398"/>
          </a:xfrm>
        </p:grpSpPr>
        <p:sp>
          <p:nvSpPr>
            <p:cNvPr id="119" name="Rectangle 11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968550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3" grpId="0" animBg="1"/>
      <p:bldP spid="84" grpId="0" animBg="1"/>
      <p:bldP spid="109" grpId="0" animBg="1"/>
      <p:bldP spid="112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9C1C-6727-C344-B1D9-5F6CCC13E6A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612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1046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4612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1046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9671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7804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51337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4220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99654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2004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77254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82004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01852" y="5993397"/>
            <a:ext cx="1619270" cy="126533"/>
            <a:chOff x="2163208" y="2961822"/>
            <a:chExt cx="1781573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57054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5015962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44095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58295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60511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29263" y="354197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44446" y="448177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05554" y="25624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90070" y="79811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38387" y="68593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75945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58295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53545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58295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78143" y="2707673"/>
            <a:ext cx="1619270" cy="126533"/>
            <a:chOff x="2163208" y="2961822"/>
            <a:chExt cx="1781573" cy="173398"/>
          </a:xfrm>
        </p:grpSpPr>
        <p:sp>
          <p:nvSpPr>
            <p:cNvPr id="52" name="Rectangle 51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33345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3559930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60913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44446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077329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792763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92763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5113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370363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275113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94961" y="2808959"/>
            <a:ext cx="1619270" cy="126533"/>
            <a:chOff x="2163208" y="2961822"/>
            <a:chExt cx="1781573" cy="173398"/>
          </a:xfrm>
        </p:grpSpPr>
        <p:sp>
          <p:nvSpPr>
            <p:cNvPr id="79" name="Rectangle 78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250163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96" name="Rounded Rectangle 95"/>
          <p:cNvSpPr/>
          <p:nvPr/>
        </p:nvSpPr>
        <p:spPr>
          <a:xfrm>
            <a:off x="5015962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343112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744095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227628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058295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60511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575945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58295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5153545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58295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078143" y="5993397"/>
            <a:ext cx="1619270" cy="126533"/>
            <a:chOff x="2163208" y="2961822"/>
            <a:chExt cx="1781573" cy="173398"/>
          </a:xfrm>
        </p:grpSpPr>
        <p:sp>
          <p:nvSpPr>
            <p:cNvPr id="107" name="Rectangle 106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033345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24" name="Rounded Rectangle 123"/>
          <p:cNvSpPr/>
          <p:nvPr/>
        </p:nvSpPr>
        <p:spPr>
          <a:xfrm>
            <a:off x="2232780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2275113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75945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962096" y="454104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C 0.00278 0.00232 0.00504 0.0044 0.00764 0.00626 C 0.00885 0.00695 0.01041 0.00718 0.0118 0.00811 C 0.01614 0.01089 0.01909 0.01575 0.02326 0.01946 C 0.02568 0.02455 0.02829 0.02826 0.03176 0.03266 C 0.03263 0.0352 0.03315 0.03798 0.03453 0.0403 C 0.03557 0.04238 0.03766 0.04354 0.03887 0.04586 C 0.04755 0.063 0.03037 0.03845 0.04442 0.05721 C 0.04807 0.07272 0.05258 0.07712 0.06438 0.0799 C 0.07149 0.08963 0.08555 0.09357 0.09544 0.09889 C 0.09804 0.10028 0.10134 0.10028 0.10394 0.1026 C 0.11453 0.11163 0.12511 0.12159 0.13656 0.129 C 0.14003 0.13409 0.14333 0.13525 0.14784 0.13849 C 0.15617 0.14451 0.16363 0.15262 0.17196 0.15934 C 0.17925 0.17138 0.18793 0.18018 0.19747 0.18944 C 0.20406 0.1957 0.20962 0.20334 0.21725 0.20843 C 0.22159 0.22696 0.22003 0.21816 0.22003 0.25753 C 0.22003 0.28324 0.21968 0.30917 0.21864 0.33511 C 0.21847 0.33558 0.21517 0.34878 0.21447 0.35202 C 0.21066 0.3673 0.20632 0.39394 0.19608 0.4032 C 0.19383 0.412 0.18845 0.42103 0.18324 0.42775 C 0.18151 0.43446 0.18307 0.43215 0.17908 0.43539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4147E-6 2.05651E-6 C -0.01007 -0.01783 -0.00469 -0.01158 -0.01424 -0.02084 C -0.01961 -0.03474 -0.02482 -0.05164 -0.03124 -0.06438 C -0.03298 -0.07365 -0.03662 -0.08175 -0.03836 -0.09078 C -0.04026 -0.10028 -0.04044 -0.10977 -0.04113 -0.11927 C -0.04078 -0.13502 -0.04148 -0.151 -0.03974 -0.16651 C -0.0387 -0.17717 -0.03367 -0.18597 -0.02985 -0.19477 C -0.02326 -0.21121 -0.01909 -0.22696 -0.01146 -0.24201 C -0.00764 -0.26146 -0.00417 -0.25892 0.00416 -0.2742 C 0.00902 -0.28346 0.01353 -0.29342 0.01839 -0.30245 C 0.02481 -0.31496 0.03001 -0.32353 0.034 -0.33835 C 0.03296 -0.37008 0.03227 -0.40157 0.03105 -0.43307 C 0.03053 -0.44141 0.02828 -0.44998 0.02411 -0.45577 C 0.02203 -0.46526 0.02255 -0.46063 0.02255 -0.46897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62E-6 4.94673E-6 C 0.00226 0.00926 0.00711 0.01366 0.01406 0.0169 C 0.01874 0.02107 0.02325 0.02107 0.02828 0.02454 C 0.04303 0.03427 0.0583 0.03612 0.07496 0.03774 C 0.10741 0.03635 0.114 0.03774 0.13743 0.03033 C 0.14836 0.02246 0.16189 0.01991 0.17283 0.01134 C 0.18341 0.00254 0.1933 -0.00765 0.20389 -0.01691 C 0.20788 -0.02478 0.22402 -0.04146 0.23078 -0.04725 C 0.23929 -0.06971 0.26271 -0.09079 0.2818 -0.09079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823E-6 7.10514E-6 C 0.00416 -0.00393 0.00902 -0.00671 0.01266 -0.01134 C 0.02065 -0.02222 0.01648 -0.01945 0.02394 -0.02269 C 0.03314 -0.03218 0.04511 -0.03612 0.05656 -0.03983 C 0.07721 -0.03936 0.09804 -0.03913 0.11886 -0.03797 C 0.13916 -0.03705 0.15912 -0.02755 0.17976 -0.02663 C 0.20562 -0.0257 0.23165 -0.02547 0.25767 -0.02477 C 0.26652 -0.02315 0.27451 -0.02107 0.28318 -0.01713 C 0.28787 -0.01134 0.29221 -0.00555 0.29602 0.00186 C 0.29811 0.01043 0.29967 0.02016 0.30314 0.02826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Empowering the 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263169"/>
            <a:ext cx="8615360" cy="195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dirty="0"/>
              <a:t>Spread over time, </a:t>
            </a:r>
            <a:r>
              <a:rPr lang="en-US" dirty="0" err="1"/>
              <a:t>async</a:t>
            </a:r>
            <a:r>
              <a:rPr lang="en-US" dirty="0"/>
              <a:t>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data with almost perfect predictability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968F-93A4-C84C-9FC0-6F1C4806BE3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1282" y="3338294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2082" y="3262094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79682" y="3338294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6282" y="976094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Adaptive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Runtime 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4282" y="2271494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Introspection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689082" y="2271494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Adaptivity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A094-9275-C84D-84D4-E4C2DFD8E1D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</a:t>
            </a:r>
            <a:r>
              <a:rPr lang="en-US" dirty="0" smtClean="0"/>
              <a:t>per-core </a:t>
            </a:r>
            <a:r>
              <a:rPr lang="en-US" dirty="0"/>
              <a:t>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4983-29CA-804F-B0C2-861AD8815D4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 smtClean="0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12565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878-E4FC-4B4F-8757-96654B5071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481D-820C-BD47-8A20-F66B1E586D0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Programming </a:t>
            </a:r>
            <a:r>
              <a:rPr lang="en-US" sz="3200" dirty="0" smtClean="0"/>
              <a:t>Models: </a:t>
            </a:r>
            <a:r>
              <a:rPr lang="en-US" sz="3200" dirty="0" smtClean="0"/>
              <a:t>What is Charm++?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 smtClean="0"/>
              <a:t>An alternative to the likes of MPI, UPC, GA etc.</a:t>
            </a:r>
          </a:p>
          <a:p>
            <a:pPr lvl="1"/>
            <a:r>
              <a:rPr lang="en-US" dirty="0" smtClean="0"/>
              <a:t>But not to sequential languages such as C, C++, and Fortran</a:t>
            </a:r>
          </a:p>
          <a:p>
            <a:endParaRPr lang="en-US" dirty="0" smtClean="0"/>
          </a:p>
          <a:p>
            <a:r>
              <a:rPr lang="en-US" dirty="0"/>
              <a:t>Charm++ builds upon a proven approach: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entities being simulated (say atoms, routers, humans)</a:t>
            </a:r>
          </a:p>
          <a:p>
            <a:r>
              <a:rPr lang="en-US" dirty="0"/>
              <a:t>Define the computational tasks being performed </a:t>
            </a:r>
            <a:r>
              <a:rPr lang="en-US" dirty="0" smtClean="0"/>
              <a:t>(e.g. force </a:t>
            </a:r>
            <a:r>
              <a:rPr lang="en-US" dirty="0"/>
              <a:t>computation)</a:t>
            </a:r>
          </a:p>
          <a:p>
            <a:r>
              <a:rPr lang="en-US" dirty="0"/>
              <a:t>Create C++ classes to encapsulate them</a:t>
            </a:r>
          </a:p>
          <a:p>
            <a:r>
              <a:rPr lang="en-US" dirty="0"/>
              <a:t>Use member functions to interact</a:t>
            </a:r>
          </a:p>
          <a:p>
            <a:endParaRPr lang="en-US" dirty="0"/>
          </a:p>
          <a:p>
            <a:r>
              <a:rPr lang="en-US" dirty="0"/>
              <a:t>What about processors? Do you </a:t>
            </a:r>
            <a:r>
              <a:rPr lang="en-US" dirty="0">
                <a:solidFill>
                  <a:srgbClr val="FF0000"/>
                </a:solidFill>
              </a:rPr>
              <a:t>really</a:t>
            </a:r>
            <a:r>
              <a:rPr lang="en-US" dirty="0"/>
              <a:t> want to worry about them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A6-73AF-3C4A-BF08-3ECAB60FC97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E58-EB0D-8D49-81F3-C834FB63B2F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15659</TotalTime>
  <Words>1491</Words>
  <Application>Microsoft Macintosh PowerPoint</Application>
  <PresentationFormat>On-screen Show (4:3)</PresentationFormat>
  <Paragraphs>319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Programming Models: What is Charm++?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Overdecomposition</vt:lpstr>
      <vt:lpstr>Migratability</vt:lpstr>
      <vt:lpstr>The Execution Model</vt:lpstr>
      <vt:lpstr>The Execution Model</vt:lpstr>
      <vt:lpstr>PowerPoint Presentation</vt:lpstr>
      <vt:lpstr>PowerPoint Presentation</vt:lpstr>
      <vt:lpstr>PowerPoint Presentation</vt:lpstr>
      <vt:lpstr>Empowering the RTS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300</cp:revision>
  <dcterms:created xsi:type="dcterms:W3CDTF">2014-08-04T16:19:24Z</dcterms:created>
  <dcterms:modified xsi:type="dcterms:W3CDTF">2014-09-11T01:47:46Z</dcterms:modified>
</cp:coreProperties>
</file>