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34"/>
  </p:notesMasterIdLst>
  <p:handoutMasterIdLst>
    <p:handoutMasterId r:id="rId35"/>
  </p:handoutMasterIdLst>
  <p:sldIdLst>
    <p:sldId id="298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70" r:id="rId21"/>
    <p:sldId id="371" r:id="rId22"/>
    <p:sldId id="372" r:id="rId23"/>
    <p:sldId id="374" r:id="rId24"/>
    <p:sldId id="375" r:id="rId25"/>
    <p:sldId id="376" r:id="rId26"/>
    <p:sldId id="377" r:id="rId27"/>
    <p:sldId id="378" r:id="rId28"/>
    <p:sldId id="380" r:id="rId29"/>
    <p:sldId id="381" r:id="rId30"/>
    <p:sldId id="382" r:id="rId31"/>
    <p:sldId id="383" r:id="rId32"/>
    <p:sldId id="3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87" d="100"/>
          <a:sy n="87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</a:t>
            </a:r>
            <a:r>
              <a:rPr lang="en-US" dirty="0" smtClean="0"/>
              <a:t>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</a:t>
            </a:r>
            <a:r>
              <a:rPr lang="en-US" dirty="0" smtClean="0"/>
              <a:t>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95C0-827B-264B-AC36-EDB36FEEB8B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9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MyModule</a:t>
            </a:r>
            <a:r>
              <a:rPr lang="en-US" sz="2000" dirty="0">
                <a:latin typeface="Consolas"/>
                <a:cs typeface="Consolas"/>
              </a:rPr>
              <a:t>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latin typeface="Consolas"/>
                <a:cs typeface="Consolas"/>
              </a:rPr>
              <a:t>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 ∗m);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err="1" smtClean="0">
                <a:latin typeface="Consolas"/>
                <a:cs typeface="Consolas"/>
              </a:rPr>
              <a:t>chare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Simple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 smtClean="0">
                <a:latin typeface="Consolas"/>
                <a:cs typeface="Consolas"/>
              </a:rPr>
              <a:t>Simple(</a:t>
            </a:r>
            <a:r>
              <a:rPr lang="en-US" sz="2000" b="1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x, </a:t>
            </a:r>
            <a:r>
              <a:rPr lang="en-US" sz="2000" b="1" dirty="0" smtClean="0">
                <a:latin typeface="Consolas"/>
                <a:cs typeface="Consolas"/>
              </a:rPr>
              <a:t>double</a:t>
            </a:r>
            <a:r>
              <a:rPr lang="en-US" sz="2000" dirty="0" smtClean="0">
                <a:latin typeface="Consolas"/>
                <a:cs typeface="Consolas"/>
              </a:rPr>
              <a:t> y);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r>
              <a:rPr lang="en-US" sz="2000" dirty="0">
                <a:latin typeface="Consolas"/>
                <a:cs typeface="Consolas"/>
              </a:rPr>
              <a:t>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BE08-69FE-AE47-994E-57F0205EB69A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>
                <a:latin typeface="Consolas"/>
                <a:cs typeface="Consolas"/>
              </a:rPr>
              <a:t>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MyModule.decl.h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”Hello 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m-&gt;</a:t>
            </a:r>
            <a:r>
              <a:rPr lang="en-US" dirty="0" err="1" smtClean="0">
                <a:latin typeface="Consolas"/>
                <a:cs typeface="Consolas"/>
              </a:rPr>
              <a:t>argc</a:t>
            </a:r>
            <a:r>
              <a:rPr lang="en-US" dirty="0" smtClean="0">
                <a:latin typeface="Consolas"/>
                <a:cs typeface="Consolas"/>
              </a:rPr>
              <a:t> &gt; 1)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&lt;&lt; “Hello” &lt;&lt; m-&gt;</a:t>
            </a:r>
            <a:r>
              <a:rPr lang="en-US" dirty="0" err="1" smtClean="0">
                <a:latin typeface="Consolas"/>
                <a:cs typeface="Consolas"/>
              </a:rPr>
              <a:t>argv</a:t>
            </a:r>
            <a:r>
              <a:rPr lang="en-US" dirty="0" smtClean="0">
                <a:latin typeface="Consolas"/>
                <a:cs typeface="Consolas"/>
              </a:rPr>
              <a:t>[1] &lt;&lt; “!!!”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pi  = 3.1415;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ckNew</a:t>
            </a:r>
            <a:r>
              <a:rPr lang="en-US" dirty="0" smtClean="0">
                <a:latin typeface="Consolas"/>
                <a:cs typeface="Consolas"/>
              </a:rPr>
              <a:t>(12, pi);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class</a:t>
            </a:r>
            <a:r>
              <a:rPr lang="en-US" dirty="0" smtClean="0">
                <a:latin typeface="Consolas"/>
                <a:cs typeface="Consolas"/>
              </a:rPr>
              <a:t> Simple :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CBase_Simple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: Simple(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x,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&lt;&lt; “ Hello from a simple </a:t>
            </a:r>
            <a:r>
              <a:rPr lang="en-US" dirty="0" err="1" smtClean="0">
                <a:latin typeface="Consolas"/>
                <a:cs typeface="Consolas"/>
              </a:rPr>
              <a:t>chare</a:t>
            </a:r>
            <a:r>
              <a:rPr lang="en-US" dirty="0" smtClean="0">
                <a:latin typeface="Consolas"/>
                <a:cs typeface="Consolas"/>
              </a:rPr>
              <a:t> running on ” &lt;&lt; </a:t>
            </a:r>
            <a:r>
              <a:rPr lang="en-US" dirty="0" err="1" smtClean="0">
                <a:latin typeface="Consolas"/>
                <a:cs typeface="Consolas"/>
              </a:rPr>
              <a:t>CkMyPe</a:t>
            </a:r>
            <a:r>
              <a:rPr lang="en-US" dirty="0" smtClean="0">
                <a:latin typeface="Consolas"/>
                <a:cs typeface="Consolas"/>
              </a:rPr>
              <a:t>()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&lt;&lt; “ Area of a circle of radius” &lt;&lt; x &lt;&lt; “ is ” &lt;&lt; y*x*x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MyModule.def.h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8192-FB6A-8E44-9727-3F11A17B21C5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9252-12D6-8D42-8554-44BFD68AD13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18057"/>
            <a:ext cx="8615360" cy="864766"/>
          </a:xfrm>
        </p:spPr>
        <p:txBody>
          <a:bodyPr/>
          <a:lstStyle/>
          <a:p>
            <a:r>
              <a:rPr lang="en-US" dirty="0"/>
              <a:t>Entry methods are invoked by performing a C++ method call on a </a:t>
            </a:r>
            <a:r>
              <a:rPr lang="en-US" dirty="0" err="1"/>
              <a:t>chare’s</a:t>
            </a:r>
            <a:r>
              <a:rPr lang="en-US" dirty="0"/>
              <a:t> proxy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918799"/>
            <a:ext cx="8615360" cy="227424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::ckNew(... constructor arguments ...);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proxy.foo</a:t>
            </a:r>
            <a:r>
              <a:rPr lang="en-US" sz="2000" dirty="0">
                <a:latin typeface="Consolas"/>
                <a:cs typeface="Consolas"/>
              </a:rPr>
              <a:t>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proxy.bar</a:t>
            </a:r>
            <a:r>
              <a:rPr lang="en-US" sz="2000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4193047"/>
            <a:ext cx="8615360" cy="20952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Lucida Console"/>
                <a:cs typeface="Lucida Console"/>
              </a:rPr>
              <a:t>foo</a:t>
            </a:r>
            <a:r>
              <a:rPr lang="en-US" dirty="0"/>
              <a:t> and </a:t>
            </a:r>
            <a:r>
              <a:rPr lang="en-US" dirty="0">
                <a:latin typeface="Lucida Console"/>
                <a:cs typeface="Lucida Console"/>
              </a:rPr>
              <a:t>bar</a:t>
            </a:r>
            <a:r>
              <a:rPr lang="en-US" dirty="0"/>
              <a:t> methods will then be executed with the arguments, wherever the created </a:t>
            </a:r>
            <a:r>
              <a:rPr lang="en-US" dirty="0" err="1"/>
              <a:t>chare</a:t>
            </a:r>
            <a:r>
              <a:rPr lang="en-US" dirty="0"/>
              <a:t>,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/>
              <a:t>, happens to live</a:t>
            </a:r>
          </a:p>
          <a:p>
            <a:r>
              <a:rPr lang="en-US" dirty="0"/>
              <a:t>The policy is one-at-a-time scheduling (that is, one entry method on one </a:t>
            </a:r>
            <a:r>
              <a:rPr lang="en-US" dirty="0" err="1"/>
              <a:t>chare</a:t>
            </a:r>
            <a:r>
              <a:rPr lang="en-US" dirty="0"/>
              <a:t> executes on a processor at a time)</a:t>
            </a:r>
          </a:p>
        </p:txBody>
      </p:sp>
    </p:spTree>
    <p:extLst>
      <p:ext uri="{BB962C8B-B14F-4D97-AF65-F5344CB8AC3E}">
        <p14:creationId xmlns:p14="http://schemas.microsoft.com/office/powerpoint/2010/main" val="299285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0571-F813-ED4B-A840-104584464B5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 invocation is not ordered (between </a:t>
            </a:r>
            <a:r>
              <a:rPr lang="en-US" dirty="0" err="1"/>
              <a:t>chares</a:t>
            </a:r>
            <a:r>
              <a:rPr lang="en-US" dirty="0"/>
              <a:t>, entry methods on one </a:t>
            </a:r>
            <a:r>
              <a:rPr lang="en-US" dirty="0" err="1"/>
              <a:t>chare</a:t>
            </a:r>
            <a:r>
              <a:rPr lang="en-US" dirty="0"/>
              <a:t>, etc.)!</a:t>
            </a:r>
          </a:p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executes this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039235"/>
            <a:ext cx="8615360" cy="118845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proxy = </a:t>
            </a: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proxy.foo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227695"/>
            <a:ext cx="8615360" cy="489583"/>
          </a:xfrm>
        </p:spPr>
        <p:txBody>
          <a:bodyPr/>
          <a:lstStyle/>
          <a:p>
            <a:r>
              <a:rPr lang="en-US" dirty="0"/>
              <a:t>These prints may occur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3717278"/>
            <a:ext cx="8615360" cy="278376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”foo executes”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”bar 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72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0B8E-8FA5-5249-B52C-2D0045AE7F6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89374"/>
          </a:xfrm>
        </p:spPr>
        <p:txBody>
          <a:bodyPr>
            <a:normAutofit/>
          </a:bodyPr>
          <a:lstStyle/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invokes the same entry method twice: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494797"/>
            <a:ext cx="8615359" cy="76952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(7);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282970"/>
            <a:ext cx="8615359" cy="516838"/>
          </a:xfrm>
        </p:spPr>
        <p:txBody>
          <a:bodyPr/>
          <a:lstStyle/>
          <a:p>
            <a:r>
              <a:rPr lang="en-US" dirty="0"/>
              <a:t>These may be delivered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2825038"/>
            <a:ext cx="8615359" cy="113679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“bar </a:t>
            </a:r>
            <a:r>
              <a:rPr lang="en-US" dirty="0">
                <a:latin typeface="Consolas"/>
                <a:cs typeface="Consolas"/>
              </a:rPr>
              <a:t>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016448"/>
            <a:ext cx="8615359" cy="16932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Output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61865" y="4478667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5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7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61865" y="5655070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</a:t>
            </a:r>
            <a:r>
              <a:rPr lang="en-US" dirty="0" smtClean="0">
                <a:latin typeface="Consolas"/>
                <a:cs typeface="Consolas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</a:t>
            </a:r>
            <a:r>
              <a:rPr lang="en-US" dirty="0" smtClean="0">
                <a:latin typeface="Consolas"/>
                <a:cs typeface="Consolas"/>
              </a:rPr>
              <a:t>5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244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dirty="0"/>
              <a:t> </a:t>
            </a:r>
            <a:r>
              <a:rPr lang="en-US" dirty="0" err="1"/>
              <a:t>MyModule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mainchare</a:t>
            </a:r>
            <a:r>
              <a:rPr lang="en-US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 ∗m);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chare</a:t>
            </a:r>
            <a:r>
              <a:rPr lang="en-US" dirty="0" smtClean="0"/>
              <a:t> </a:t>
            </a:r>
            <a:r>
              <a:rPr lang="en-US" dirty="0"/>
              <a:t>Simple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Simple(</a:t>
            </a:r>
            <a:r>
              <a:rPr lang="en-US" b="1" dirty="0"/>
              <a:t>double</a:t>
            </a:r>
            <a:r>
              <a:rPr lang="en-US" dirty="0"/>
              <a:t> y);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findArea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radius, </a:t>
            </a:r>
            <a:r>
              <a:rPr lang="en-US" b="1" dirty="0" err="1"/>
              <a:t>bool</a:t>
            </a:r>
            <a:r>
              <a:rPr lang="en-US" dirty="0"/>
              <a:t> done);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7630-96F4-C348-92D0-8BA579BE92D4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Example: .C file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D661-CDDA-EB4B-8920-0BA3B6EDE57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28176"/>
          </a:xfrm>
        </p:spPr>
        <p:txBody>
          <a:bodyPr/>
          <a:lstStyle/>
          <a:p>
            <a:r>
              <a:rPr lang="en-US" dirty="0"/>
              <a:t>Does this program execute correctly?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438153"/>
            <a:ext cx="8615359" cy="498763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Main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pi = 3.1415;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sim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(pi);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</a:t>
            </a:r>
            <a:r>
              <a:rPr lang="en-US" dirty="0" err="1" smtClean="0">
                <a:latin typeface="Consolas"/>
                <a:cs typeface="Consolas"/>
              </a:rPr>
              <a:t>sim.findArea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b="1" dirty="0" smtClean="0">
                <a:latin typeface="Consolas"/>
                <a:cs typeface="Consolas"/>
              </a:rPr>
              <a:t>false</a:t>
            </a:r>
            <a:r>
              <a:rPr lang="en-US" dirty="0" smtClean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sim.findArea</a:t>
            </a:r>
            <a:r>
              <a:rPr lang="en-US" dirty="0">
                <a:latin typeface="Consolas"/>
                <a:cs typeface="Consolas"/>
              </a:rPr>
              <a:t>(10, </a:t>
            </a:r>
            <a:r>
              <a:rPr lang="en-US" b="1" dirty="0">
                <a:latin typeface="Consolas"/>
                <a:cs typeface="Consolas"/>
              </a:rPr>
              <a:t>true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Simple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CBase_Simple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float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y;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Simple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double</a:t>
            </a:r>
            <a:r>
              <a:rPr lang="en-US" dirty="0">
                <a:latin typeface="Consolas"/>
                <a:cs typeface="Consolas"/>
              </a:rPr>
              <a:t> pi)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y </a:t>
            </a:r>
            <a:r>
              <a:rPr lang="en-US" dirty="0">
                <a:latin typeface="Consolas"/>
                <a:cs typeface="Consolas"/>
              </a:rPr>
              <a:t>= pi;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“Hello </a:t>
            </a:r>
            <a:r>
              <a:rPr lang="en-US" dirty="0">
                <a:latin typeface="Consolas"/>
                <a:cs typeface="Consolas"/>
              </a:rPr>
              <a:t>from a simple </a:t>
            </a:r>
            <a:r>
              <a:rPr lang="en-US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running on ” &lt;&lt; </a:t>
            </a:r>
            <a:r>
              <a:rPr lang="en-US" dirty="0" err="1">
                <a:latin typeface="Consolas"/>
                <a:cs typeface="Consolas"/>
              </a:rPr>
              <a:t>CkMyPe</a:t>
            </a:r>
            <a:r>
              <a:rPr lang="en-US" dirty="0">
                <a:latin typeface="Consolas"/>
                <a:cs typeface="Consolas"/>
              </a:rPr>
              <a:t>()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findArea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r, </a:t>
            </a:r>
            <a:r>
              <a:rPr lang="en-US" b="1" dirty="0" err="1">
                <a:latin typeface="Consolas"/>
                <a:cs typeface="Consolas"/>
              </a:rPr>
              <a:t>bool</a:t>
            </a:r>
            <a:r>
              <a:rPr lang="en-US" dirty="0">
                <a:latin typeface="Consolas"/>
                <a:cs typeface="Consolas"/>
              </a:rPr>
              <a:t> done)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”Area of a circle of radius” &lt;&lt; r &lt;&lt; ” is ” &lt;&lt; </a:t>
            </a:r>
            <a:r>
              <a:rPr lang="en-US" dirty="0" err="1">
                <a:latin typeface="Consolas"/>
                <a:cs typeface="Consolas"/>
              </a:rPr>
              <a:t>y∗r∗r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(done) </a:t>
            </a:r>
            <a:r>
              <a:rPr lang="en-US" dirty="0" err="1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689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entry methods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3616-8CBF-A340-ADE3-98C2EE1DC9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409469"/>
            <a:ext cx="8615359" cy="16198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pass basic C++ types to entry methods (</a:t>
            </a:r>
            <a:r>
              <a:rPr lang="en-US" dirty="0" err="1"/>
              <a:t>int</a:t>
            </a:r>
            <a:r>
              <a:rPr lang="en-US" dirty="0"/>
              <a:t>, char, </a:t>
            </a:r>
            <a:r>
              <a:rPr lang="en-US" dirty="0" err="1"/>
              <a:t>bool</a:t>
            </a:r>
            <a:r>
              <a:rPr lang="en-US" dirty="0"/>
              <a:t>, etc.)</a:t>
            </a:r>
          </a:p>
          <a:p>
            <a:r>
              <a:rPr lang="en-US" dirty="0"/>
              <a:t>C++ STL data structures can be passed by including </a:t>
            </a:r>
            <a:r>
              <a:rPr lang="en-US" dirty="0" err="1" smtClean="0">
                <a:latin typeface="Consolas"/>
                <a:cs typeface="Consolas"/>
              </a:rPr>
              <a:t>pup_stl.h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Arrays </a:t>
            </a:r>
            <a:r>
              <a:rPr lang="en-US" dirty="0"/>
              <a:t>of basic data types can also be passed like this:</a:t>
            </a:r>
          </a:p>
          <a:p>
            <a:r>
              <a:rPr lang="en-US" dirty="0">
                <a:latin typeface="Consolas"/>
                <a:cs typeface="Consolas"/>
              </a:rPr>
              <a:t>.ci</a:t>
            </a:r>
            <a:r>
              <a:rPr lang="en-US" dirty="0"/>
              <a:t> file: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049954"/>
            <a:ext cx="8615359" cy="49413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data[length]);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75558"/>
            <a:ext cx="8615359" cy="501539"/>
          </a:xfrm>
        </p:spPr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.C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108067"/>
            <a:ext cx="8615360" cy="137621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∗ </a:t>
            </a:r>
            <a:r>
              <a:rPr lang="en-US" dirty="0">
                <a:latin typeface="Consolas"/>
                <a:cs typeface="Consolas"/>
              </a:rPr>
              <a:t>data)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</a:t>
            </a:r>
            <a:r>
              <a:rPr lang="en-US" i="1" dirty="0" err="1">
                <a:latin typeface="Consolas"/>
                <a:cs typeface="Consolas"/>
              </a:rPr>
              <a:t>foobar</a:t>
            </a:r>
            <a:r>
              <a:rPr lang="en-US" i="1" dirty="0">
                <a:latin typeface="Consolas"/>
                <a:cs typeface="Consolas"/>
              </a:rPr>
              <a:t> code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56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grouped into indexed collections </a:t>
            </a:r>
            <a:endParaRPr lang="en-US" dirty="0" smtClean="0"/>
          </a:p>
          <a:p>
            <a:r>
              <a:rPr lang="en-US" dirty="0" smtClean="0"/>
              <a:t>Basic </a:t>
            </a:r>
            <a:r>
              <a:rPr lang="en-US" dirty="0"/>
              <a:t>examples</a:t>
            </a:r>
          </a:p>
          <a:p>
            <a:pPr lvl="1"/>
            <a:r>
              <a:rPr lang="en-US" dirty="0" smtClean="0"/>
              <a:t>Matrix </a:t>
            </a:r>
            <a:r>
              <a:rPr lang="en-US" dirty="0"/>
              <a:t>block</a:t>
            </a:r>
          </a:p>
          <a:p>
            <a:pPr lvl="1"/>
            <a:r>
              <a:rPr lang="en-US" dirty="0" smtClean="0"/>
              <a:t>Chunk </a:t>
            </a:r>
            <a:r>
              <a:rPr lang="en-US" dirty="0"/>
              <a:t>of unstructured mesh</a:t>
            </a:r>
          </a:p>
          <a:p>
            <a:pPr lvl="1"/>
            <a:r>
              <a:rPr lang="en-US" dirty="0" smtClean="0"/>
              <a:t>Portion </a:t>
            </a:r>
            <a:r>
              <a:rPr lang="en-US" dirty="0"/>
              <a:t>of distributed data structure </a:t>
            </a:r>
            <a:endParaRPr lang="en-US" dirty="0" smtClean="0"/>
          </a:p>
          <a:p>
            <a:pPr lvl="1"/>
            <a:r>
              <a:rPr lang="en-US" dirty="0" smtClean="0"/>
              <a:t>Volume </a:t>
            </a:r>
            <a:r>
              <a:rPr lang="en-US" dirty="0"/>
              <a:t>of simulation space</a:t>
            </a:r>
          </a:p>
          <a:p>
            <a:r>
              <a:rPr lang="en-US" dirty="0"/>
              <a:t>Advanced Examples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/>
              <a:t>portions of computation</a:t>
            </a:r>
          </a:p>
          <a:p>
            <a:pPr lvl="1"/>
            <a:r>
              <a:rPr lang="en-US" dirty="0" smtClean="0"/>
              <a:t>Interactions </a:t>
            </a:r>
            <a:r>
              <a:rPr lang="en-US" dirty="0"/>
              <a:t>among basic objects or underlying entities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5D53-EC17-3240-AF13-D8433FB11D5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Structured: 1D, 2D, . . . , 6D </a:t>
            </a:r>
            <a:endParaRPr lang="en-US" dirty="0" smtClean="0"/>
          </a:p>
          <a:p>
            <a:r>
              <a:rPr lang="en-US" dirty="0" smtClean="0"/>
              <a:t>Unstructured</a:t>
            </a:r>
            <a:r>
              <a:rPr lang="en-US" dirty="0"/>
              <a:t>: Anything </a:t>
            </a:r>
            <a:r>
              <a:rPr lang="en-US" dirty="0" err="1"/>
              <a:t>hashable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Dense</a:t>
            </a:r>
            <a:endParaRPr lang="en-US" dirty="0"/>
          </a:p>
          <a:p>
            <a:r>
              <a:rPr lang="en-US" dirty="0"/>
              <a:t>Sparse</a:t>
            </a:r>
          </a:p>
          <a:p>
            <a:r>
              <a:rPr lang="en-US" dirty="0"/>
              <a:t>Static - all created at once </a:t>
            </a:r>
            <a:endParaRPr lang="en-US" dirty="0" smtClean="0"/>
          </a:p>
          <a:p>
            <a:r>
              <a:rPr lang="en-US" dirty="0" smtClean="0"/>
              <a:t>Dynamic </a:t>
            </a:r>
            <a:r>
              <a:rPr lang="en-US" dirty="0"/>
              <a:t>- elements come and 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DAA8-6772-8F4F-9D43-34A061D97D6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File structure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AAA5-D767-4C40-91CB-82448A62D92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2034320"/>
          </a:xfrm>
        </p:spPr>
        <p:txBody>
          <a:bodyPr/>
          <a:lstStyle/>
          <a:p>
            <a:r>
              <a:rPr lang="en-US" dirty="0"/>
              <a:t>C++ objects (including Charm++ objects)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regular .h and .C files</a:t>
            </a:r>
          </a:p>
          <a:p>
            <a:r>
              <a:rPr lang="en-US" dirty="0"/>
              <a:t>Chare objects, entry methods (asynchronous methods)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.ci file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/>
              <a:t>in the .C file</a:t>
            </a:r>
          </a:p>
        </p:txBody>
      </p:sp>
      <p:pic>
        <p:nvPicPr>
          <p:cNvPr id="7" name="Content Placeholder 6" descr="charmFiles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54" b="-5454"/>
          <a:stretch>
            <a:fillRect/>
          </a:stretch>
        </p:blipFill>
        <p:spPr>
          <a:xfrm>
            <a:off x="1333122" y="3367732"/>
            <a:ext cx="6472847" cy="2558520"/>
          </a:xfrm>
        </p:spPr>
      </p:pic>
    </p:spTree>
    <p:extLst>
      <p:ext uri="{BB962C8B-B14F-4D97-AF65-F5344CB8AC3E}">
        <p14:creationId xmlns:p14="http://schemas.microsoft.com/office/powerpoint/2010/main" val="48637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endParaRPr lang="en-US" dirty="0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7A0B-A97C-6941-B30D-536C43882AD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833726"/>
            <a:ext cx="8615359" cy="4975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357348"/>
            <a:ext cx="8615359" cy="214982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foo(); </a:t>
            </a:r>
            <a:r>
              <a:rPr lang="en-US" i="1" dirty="0">
                <a:latin typeface="Consolas"/>
                <a:cs typeface="Consolas"/>
              </a:rPr>
              <a:t>// constructor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 </a:t>
            </a:r>
            <a:r>
              <a:rPr lang="en-US" dirty="0">
                <a:latin typeface="Consolas"/>
                <a:cs typeface="Consolas"/>
              </a:rPr>
              <a:t>[2d] bar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bar(); </a:t>
            </a:r>
            <a:r>
              <a:rPr lang="en-US" i="1" dirty="0">
                <a:latin typeface="Consolas"/>
                <a:cs typeface="Consolas"/>
              </a:rPr>
              <a:t>// constructor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07176"/>
            <a:ext cx="8615359" cy="516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24014"/>
            <a:ext cx="8615359" cy="241732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entry methods </a:t>
            </a:r>
            <a:r>
              <a:rPr lang="en-US" i="1" dirty="0" smtClean="0">
                <a:latin typeface="Consolas"/>
                <a:cs typeface="Consolas"/>
              </a:rPr>
              <a:t>… </a:t>
            </a:r>
            <a:endParaRPr lang="en-US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bar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CBase_bar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bar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</a:t>
            </a:r>
            <a:r>
              <a:rPr lang="en-US" dirty="0" smtClean="0">
                <a:latin typeface="Consolas"/>
                <a:cs typeface="Consolas"/>
              </a:rPr>
              <a:t>}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4896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Constructing a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5A3E-A983-9844-9A00-7072B7AE2A1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181714"/>
            <a:ext cx="8615359" cy="7882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Constructed much like a regular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The size of each dimension is passed to the constructor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118422"/>
            <a:ext cx="8615359" cy="136621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someMethod</a:t>
            </a:r>
            <a:r>
              <a:rPr lang="en-US" dirty="0">
                <a:latin typeface="Consolas"/>
                <a:cs typeface="Consolas"/>
              </a:rPr>
              <a:t>()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CProxy_bar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(5, 5);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646047"/>
            <a:ext cx="8615359" cy="4097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proxy may be retained: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96611"/>
            <a:ext cx="8615359" cy="35188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4618140"/>
            <a:ext cx="8615359" cy="673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proxy represents the entire array, and may be indexed to obtain a proxy to an individual element in the array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61865" y="5411279"/>
            <a:ext cx="8615359" cy="35188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[4].</a:t>
            </a:r>
            <a:r>
              <a:rPr lang="en-US" dirty="0" err="1">
                <a:latin typeface="Consolas"/>
                <a:cs typeface="Consolas"/>
              </a:rPr>
              <a:t>invokeEntry</a:t>
            </a:r>
            <a:r>
              <a:rPr lang="en-US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63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thisIndex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14C7-2A23-9748-992F-12DCDAF6236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99116"/>
            <a:ext cx="8615360" cy="16450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1d: </a:t>
            </a:r>
            <a:r>
              <a:rPr lang="en-US" dirty="0" err="1" smtClean="0">
                <a:solidFill>
                  <a:srgbClr val="292934"/>
                </a:solidFill>
                <a:latin typeface="Lucida Console"/>
                <a:cs typeface="Lucida Console"/>
              </a:rPr>
              <a:t>thisIndex</a:t>
            </a:r>
            <a:r>
              <a:rPr lang="en-US" i="1" dirty="0" smtClean="0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/>
              <a:t>returns </a:t>
            </a:r>
            <a:r>
              <a:rPr lang="en-US" dirty="0"/>
              <a:t>the index of the current </a:t>
            </a:r>
            <a:r>
              <a:rPr lang="en-US" dirty="0" err="1"/>
              <a:t>chare</a:t>
            </a:r>
            <a:r>
              <a:rPr lang="en-US" dirty="0"/>
              <a:t> array element </a:t>
            </a:r>
            <a:endParaRPr lang="en-US" dirty="0" smtClean="0"/>
          </a:p>
          <a:p>
            <a:r>
              <a:rPr lang="en-US" dirty="0" smtClean="0"/>
              <a:t>2d</a:t>
            </a:r>
            <a:r>
              <a:rPr lang="en-US" dirty="0"/>
              <a:t>: </a:t>
            </a:r>
            <a:r>
              <a:rPr lang="en-US" dirty="0" err="1" smtClean="0">
                <a:latin typeface="Lucida Console"/>
                <a:cs typeface="Lucida Console"/>
              </a:rPr>
              <a:t>thisIndex.x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 err="1">
                <a:latin typeface="Lucida Console"/>
                <a:cs typeface="Lucida Console"/>
              </a:rPr>
              <a:t>thisIndex.y</a:t>
            </a:r>
            <a:r>
              <a:rPr lang="en-US" dirty="0"/>
              <a:t> </a:t>
            </a:r>
            <a:r>
              <a:rPr lang="en-US" dirty="0" smtClean="0"/>
              <a:t>return </a:t>
            </a:r>
            <a:r>
              <a:rPr lang="en-US" dirty="0"/>
              <a:t>the indices of </a:t>
            </a:r>
            <a:r>
              <a:rPr lang="en-US" dirty="0" smtClean="0"/>
              <a:t>the current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r>
              <a:rPr lang="en-US" dirty="0" smtClean="0"/>
              <a:t>element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.ci </a:t>
            </a:r>
            <a:r>
              <a:rPr lang="en-US" dirty="0" smtClean="0"/>
              <a:t>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744155"/>
            <a:ext cx="8615360" cy="1028412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772567"/>
            <a:ext cx="8615360" cy="44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.C </a:t>
            </a:r>
            <a:r>
              <a:rPr lang="en-US" sz="2000" dirty="0" smtClean="0"/>
              <a:t>file: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207539"/>
            <a:ext cx="8615360" cy="1611816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foo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CkPrintf</a:t>
            </a:r>
            <a:r>
              <a:rPr lang="en-US" dirty="0" smtClean="0">
                <a:latin typeface="Consolas"/>
                <a:cs typeface="Consolas"/>
              </a:rPr>
              <a:t>(“array </a:t>
            </a:r>
            <a:r>
              <a:rPr lang="en-US" dirty="0">
                <a:latin typeface="Consolas"/>
                <a:cs typeface="Consolas"/>
              </a:rPr>
              <a:t>index = %d”, </a:t>
            </a:r>
            <a:r>
              <a:rPr lang="en-US" dirty="0" err="1">
                <a:latin typeface="Consolas"/>
                <a:cs typeface="Consolas"/>
              </a:rPr>
              <a:t>thisIndex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638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latin typeface="Consolas"/>
                <a:cs typeface="Consolas"/>
              </a:rPr>
              <a:t>mainchare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array </a:t>
            </a:r>
            <a:r>
              <a:rPr lang="en-US" sz="2000" dirty="0">
                <a:latin typeface="Consolas"/>
                <a:cs typeface="Consolas"/>
              </a:rPr>
              <a:t>[1D] hello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hello(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void </a:t>
            </a:r>
            <a:r>
              <a:rPr lang="en-US" sz="2000" dirty="0" err="1">
                <a:latin typeface="Consolas"/>
                <a:cs typeface="Consolas"/>
              </a:rPr>
              <a:t>printHello</a:t>
            </a:r>
            <a:r>
              <a:rPr lang="en-US" sz="2000" dirty="0">
                <a:latin typeface="Consolas"/>
                <a:cs typeface="Consolas"/>
              </a:rPr>
              <a:t>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arr.decl.h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 :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Main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arraySize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atoi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msg</a:t>
            </a:r>
            <a:r>
              <a:rPr lang="en-US" dirty="0" smtClean="0">
                <a:latin typeface="Consolas"/>
                <a:cs typeface="Consolas"/>
              </a:rPr>
              <a:t>-&gt;</a:t>
            </a:r>
            <a:r>
              <a:rPr lang="en-US" dirty="0" err="1" smtClean="0">
                <a:latin typeface="Consolas"/>
                <a:cs typeface="Consolas"/>
              </a:rPr>
              <a:t>argv</a:t>
            </a:r>
            <a:r>
              <a:rPr lang="en-US" dirty="0" smtClean="0">
                <a:latin typeface="Consolas"/>
                <a:cs typeface="Consolas"/>
              </a:rPr>
              <a:t>[1]);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CProxy_hello</a:t>
            </a:r>
            <a:r>
              <a:rPr lang="en-US" dirty="0" smtClean="0">
                <a:latin typeface="Consolas"/>
                <a:cs typeface="Consolas"/>
              </a:rPr>
              <a:t> p = </a:t>
            </a:r>
            <a:r>
              <a:rPr lang="en-US" dirty="0" err="1" smtClean="0">
                <a:latin typeface="Consolas"/>
                <a:cs typeface="Consolas"/>
              </a:rPr>
              <a:t>CProxy_hello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ckNew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p[0].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hello : </a:t>
            </a:r>
            <a:r>
              <a:rPr lang="en-US" dirty="0" err="1" smtClean="0">
                <a:latin typeface="Consolas"/>
                <a:cs typeface="Consolas"/>
              </a:rPr>
              <a:t>CBase_hello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hello(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n) :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(n)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hello(</a:t>
            </a:r>
            <a:r>
              <a:rPr lang="en-US" dirty="0" err="1" smtClean="0">
                <a:latin typeface="Consolas"/>
                <a:cs typeface="Consolas"/>
              </a:rPr>
              <a:t>CkMigrateMessage</a:t>
            </a:r>
            <a:r>
              <a:rPr lang="en-US" dirty="0" smtClean="0">
                <a:latin typeface="Consolas"/>
                <a:cs typeface="Consolas"/>
              </a:rPr>
              <a:t>*)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CkPrintf</a:t>
            </a:r>
            <a:r>
              <a:rPr lang="en-US" dirty="0" smtClean="0">
                <a:latin typeface="Consolas"/>
                <a:cs typeface="Consolas"/>
              </a:rPr>
              <a:t>(“PE[%d]: hello from p[%d]\n”, </a:t>
            </a:r>
            <a:r>
              <a:rPr lang="en-US" dirty="0" err="1" smtClean="0">
                <a:latin typeface="Consolas"/>
                <a:cs typeface="Consolas"/>
              </a:rPr>
              <a:t>CkMyPe</a:t>
            </a:r>
            <a:r>
              <a:rPr lang="en-US" dirty="0" smtClean="0">
                <a:latin typeface="Consolas"/>
                <a:cs typeface="Consolas"/>
              </a:rPr>
              <a:t>(), 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 ==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 – 1)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else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 + 1].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private</a:t>
            </a:r>
            <a:r>
              <a:rPr lang="en-US" dirty="0" smtClean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</a:t>
            </a:r>
            <a:r>
              <a:rPr lang="en-US" dirty="0" smtClean="0">
                <a:latin typeface="Consolas"/>
                <a:cs typeface="Consolas"/>
              </a:rPr>
              <a:t> “</a:t>
            </a:r>
            <a:r>
              <a:rPr lang="en-US" dirty="0" err="1" smtClean="0">
                <a:latin typeface="Consolas"/>
                <a:cs typeface="Consolas"/>
              </a:rPr>
              <a:t>arr.def.h</a:t>
            </a:r>
            <a:r>
              <a:rPr lang="en-US" dirty="0" smtClean="0">
                <a:latin typeface="Consolas"/>
                <a:cs typeface="Consolas"/>
              </a:rPr>
              <a:t>”</a:t>
            </a:r>
            <a:endParaRPr lang="en-US" b="1" dirty="0" smtClean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Array Projections Timeline View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12D0-D6C3-584A-99EB-13FA193C843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925963"/>
          </a:xfrm>
        </p:spPr>
        <p:txBody>
          <a:bodyPr>
            <a:normAutofit fontScale="92500"/>
          </a:bodyPr>
          <a:lstStyle/>
          <a:p>
            <a:r>
              <a:rPr lang="en-US" dirty="0"/>
              <a:t>Add 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/>
              <a:t> projections to link line to enable tracing</a:t>
            </a:r>
          </a:p>
          <a:p>
            <a:r>
              <a:rPr lang="en-US" dirty="0"/>
              <a:t>Run Projections tool to load trace log files and visualize performance</a:t>
            </a:r>
          </a:p>
        </p:txBody>
      </p:sp>
      <p:pic>
        <p:nvPicPr>
          <p:cNvPr id="8" name="Content Placeholder 7" descr="arrayHelloTimelin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23" b="-12023"/>
          <a:stretch>
            <a:fillRect/>
          </a:stretch>
        </p:blipFill>
        <p:spPr>
          <a:xfrm>
            <a:off x="138113" y="1835150"/>
            <a:ext cx="8858250" cy="364013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5474535"/>
            <a:ext cx="8615360" cy="862141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Consolas"/>
                <a:cs typeface="Consolas"/>
              </a:rPr>
              <a:t>arrayHello</a:t>
            </a:r>
            <a:r>
              <a:rPr lang="en-US" sz="2200" dirty="0"/>
              <a:t> on BG/Q 16 Nodes, mode c16, 1024 </a:t>
            </a:r>
            <a:r>
              <a:rPr lang="en-US" sz="2200" dirty="0" smtClean="0"/>
              <a:t>elements</a:t>
            </a:r>
            <a:br>
              <a:rPr lang="en-US" sz="2200" dirty="0" smtClean="0"/>
            </a:br>
            <a:r>
              <a:rPr lang="en-US" sz="2200" dirty="0" smtClean="0"/>
              <a:t>(</a:t>
            </a:r>
            <a:r>
              <a:rPr lang="en-US" sz="2200" dirty="0"/>
              <a:t>4 per process)</a:t>
            </a:r>
          </a:p>
        </p:txBody>
      </p:sp>
    </p:spTree>
    <p:extLst>
      <p:ext uri="{BB962C8B-B14F-4D97-AF65-F5344CB8AC3E}">
        <p14:creationId xmlns:p14="http://schemas.microsoft.com/office/powerpoint/2010/main" val="43486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knows how to ‘find’ objects </a:t>
            </a:r>
            <a:r>
              <a:rPr lang="en-US" dirty="0" smtClean="0"/>
              <a:t>efficiently: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(</a:t>
            </a:r>
            <a:r>
              <a:rPr lang="en-US" i="1" dirty="0" smtClean="0"/>
              <a:t>collection</a:t>
            </a:r>
            <a:r>
              <a:rPr lang="en-US" dirty="0" smtClean="0"/>
              <a:t>, </a:t>
            </a:r>
            <a:r>
              <a:rPr lang="en-US" i="1" dirty="0" smtClean="0"/>
              <a:t>index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processor</a:t>
            </a:r>
            <a:endParaRPr lang="en-US" dirty="0" smtClean="0"/>
          </a:p>
          <a:p>
            <a:r>
              <a:rPr lang="en-US" dirty="0"/>
              <a:t>Applications can specify a </a:t>
            </a:r>
            <a:r>
              <a:rPr lang="en-US" dirty="0" smtClean="0"/>
              <a:t>mapping </a:t>
            </a:r>
            <a:r>
              <a:rPr lang="en-US" dirty="0"/>
              <a:t>or use simple runtime-</a:t>
            </a:r>
            <a:r>
              <a:rPr lang="en-US" dirty="0" smtClean="0"/>
              <a:t>provided options </a:t>
            </a:r>
            <a:r>
              <a:rPr lang="en-US" dirty="0"/>
              <a:t>(e.g. blocked, round-robin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Distribution </a:t>
            </a:r>
            <a:r>
              <a:rPr lang="en-US" dirty="0"/>
              <a:t>can be </a:t>
            </a:r>
            <a:r>
              <a:rPr lang="en-US" dirty="0" smtClean="0"/>
              <a:t>static </a:t>
            </a:r>
            <a:r>
              <a:rPr lang="en-US" dirty="0"/>
              <a:t>or dynamic!</a:t>
            </a:r>
          </a:p>
          <a:p>
            <a:r>
              <a:rPr lang="en-US" dirty="0"/>
              <a:t>Key abstraction: application logic doesn’t change, even though performance might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4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develop and test logic in objects separately from their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Separation </a:t>
            </a:r>
            <a:r>
              <a:rPr lang="en-US" dirty="0"/>
              <a:t>in time: make it work, then make it fast</a:t>
            </a:r>
          </a:p>
          <a:p>
            <a:r>
              <a:rPr lang="en-US" dirty="0"/>
              <a:t>Division of labor: domain specialist writes object code, </a:t>
            </a:r>
            <a:r>
              <a:rPr lang="en-US" dirty="0" err="1"/>
              <a:t>computationalist</a:t>
            </a:r>
            <a:r>
              <a:rPr lang="en-US" dirty="0"/>
              <a:t> writes mapping</a:t>
            </a:r>
          </a:p>
          <a:p>
            <a:r>
              <a:rPr lang="en-US" dirty="0"/>
              <a:t>Portability: </a:t>
            </a:r>
            <a:r>
              <a:rPr lang="en-US" dirty="0" smtClean="0"/>
              <a:t>different </a:t>
            </a:r>
            <a:r>
              <a:rPr lang="en-US" dirty="0"/>
              <a:t>mappings for </a:t>
            </a:r>
            <a:r>
              <a:rPr lang="en-US" dirty="0" smtClean="0"/>
              <a:t>different </a:t>
            </a:r>
            <a:r>
              <a:rPr lang="en-US" dirty="0"/>
              <a:t>systems, scales, or configurations</a:t>
            </a:r>
          </a:p>
          <a:p>
            <a:r>
              <a:rPr lang="en-US" dirty="0"/>
              <a:t>Shared progress: improved mapping techniques can benefit existing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Collective Communication Operations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2325503"/>
          </a:xfrm>
        </p:spPr>
        <p:txBody>
          <a:bodyPr>
            <a:normAutofit/>
          </a:bodyPr>
          <a:lstStyle/>
          <a:p>
            <a:r>
              <a:rPr lang="en-US" dirty="0"/>
              <a:t>Point-to-point operations involve only two objects</a:t>
            </a:r>
          </a:p>
          <a:p>
            <a:r>
              <a:rPr lang="en-US" dirty="0"/>
              <a:t>Collective operations that involve a collection of objects </a:t>
            </a:r>
            <a:endParaRPr lang="en-US" dirty="0" smtClean="0"/>
          </a:p>
          <a:p>
            <a:r>
              <a:rPr lang="en-US" dirty="0" smtClean="0"/>
              <a:t>Broadcast</a:t>
            </a:r>
            <a:r>
              <a:rPr lang="en-US" dirty="0"/>
              <a:t>: calls a method in each object of the array </a:t>
            </a:r>
            <a:endParaRPr lang="en-US" dirty="0" smtClean="0"/>
          </a:p>
          <a:p>
            <a:r>
              <a:rPr lang="en-US" dirty="0" smtClean="0"/>
              <a:t>Reduction</a:t>
            </a:r>
            <a:r>
              <a:rPr lang="en-US" dirty="0"/>
              <a:t>: collects a contribution from each object of the array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spanning tree is used to send/receive data</a:t>
            </a:r>
          </a:p>
        </p:txBody>
      </p:sp>
      <p:pic>
        <p:nvPicPr>
          <p:cNvPr id="10" name="Content Placeholder 9" descr="spanningTree.pdf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83" r="-23883"/>
          <a:stretch>
            <a:fillRect/>
          </a:stretch>
        </p:blipFill>
        <p:spPr>
          <a:xfrm>
            <a:off x="261864" y="3235480"/>
            <a:ext cx="8615360" cy="2992618"/>
          </a:xfrm>
        </p:spPr>
      </p:pic>
    </p:spTree>
    <p:extLst>
      <p:ext uri="{BB962C8B-B14F-4D97-AF65-F5344CB8AC3E}">
        <p14:creationId xmlns:p14="http://schemas.microsoft.com/office/powerpoint/2010/main" val="144727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1813334"/>
          </a:xfrm>
        </p:spPr>
        <p:txBody>
          <a:bodyPr>
            <a:normAutofit/>
          </a:bodyPr>
          <a:lstStyle/>
          <a:p>
            <a:r>
              <a:rPr lang="en-US" dirty="0"/>
              <a:t>A message to each object in a collection</a:t>
            </a:r>
          </a:p>
          <a:p>
            <a:r>
              <a:rPr lang="en-US" dirty="0"/>
              <a:t>The </a:t>
            </a:r>
            <a:r>
              <a:rPr lang="en-US" dirty="0" err="1"/>
              <a:t>chare</a:t>
            </a:r>
            <a:r>
              <a:rPr lang="en-US" dirty="0"/>
              <a:t> array proxy object is used to perform a broadcast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looks like a function call to the proxy object</a:t>
            </a:r>
          </a:p>
          <a:p>
            <a:r>
              <a:rPr lang="en-US" dirty="0"/>
              <a:t>From the main </a:t>
            </a:r>
            <a:r>
              <a:rPr lang="en-US" dirty="0" err="1"/>
              <a:t>chare</a:t>
            </a:r>
            <a:r>
              <a:rPr lang="en-US" dirty="0"/>
              <a:t>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6" y="2783300"/>
            <a:ext cx="8608944" cy="90388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CProxy_Hello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helloArray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CProxy_Hello</a:t>
            </a:r>
            <a:r>
              <a:rPr lang="en-US" sz="1800" dirty="0" smtClean="0">
                <a:latin typeface="Consolas"/>
                <a:cs typeface="Consolas"/>
              </a:rPr>
              <a:t>:</a:t>
            </a:r>
            <a:r>
              <a:rPr lang="en-US" sz="1800" dirty="0">
                <a:latin typeface="Consolas"/>
                <a:cs typeface="Consolas"/>
              </a:rPr>
              <a:t>:</a:t>
            </a:r>
            <a:r>
              <a:rPr lang="en-US" sz="1800" dirty="0" err="1">
                <a:latin typeface="Consolas"/>
                <a:cs typeface="Consolas"/>
              </a:rPr>
              <a:t>ckNew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helloArraySize</a:t>
            </a:r>
            <a:r>
              <a:rPr lang="en-US" sz="1800" dirty="0">
                <a:latin typeface="Consolas"/>
                <a:cs typeface="Consolas"/>
              </a:rPr>
              <a:t>);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helloArray.foo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3687180"/>
            <a:ext cx="8615359" cy="535481"/>
          </a:xfrm>
        </p:spPr>
        <p:txBody>
          <a:bodyPr/>
          <a:lstStyle/>
          <a:p>
            <a:r>
              <a:rPr lang="en-US" dirty="0"/>
              <a:t>From a </a:t>
            </a:r>
            <a:r>
              <a:rPr lang="en-US" dirty="0" err="1"/>
              <a:t>chare</a:t>
            </a:r>
            <a:r>
              <a:rPr lang="en-US" dirty="0"/>
              <a:t> array element that is a member of the same array: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61865" y="4222662"/>
            <a:ext cx="8608945" cy="566082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thisProxy.foo</a:t>
            </a:r>
            <a:r>
              <a:rPr lang="en-US" sz="2200" dirty="0">
                <a:latin typeface="Consolas"/>
                <a:cs typeface="Consolas"/>
              </a:rPr>
              <a:t>()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865" y="4788744"/>
            <a:ext cx="8615359" cy="53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any </a:t>
            </a:r>
            <a:r>
              <a:rPr lang="en-US" dirty="0" err="1"/>
              <a:t>chare</a:t>
            </a:r>
            <a:r>
              <a:rPr lang="en-US" dirty="0"/>
              <a:t> that has a proxy p to the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61865" y="5324225"/>
            <a:ext cx="8608945" cy="56608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latin typeface="Consolas"/>
                <a:cs typeface="Consolas"/>
              </a:rPr>
              <a:t>p.foo</a:t>
            </a:r>
            <a:r>
              <a:rPr lang="en-US" sz="2200" dirty="0" smtClean="0">
                <a:latin typeface="Consolas"/>
                <a:cs typeface="Consolas"/>
              </a:rPr>
              <a:t>()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746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Modules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C30A-50DC-C949-89DD-4F9B44C5753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3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Charm++ programs are organized as a collection of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Each </a:t>
            </a:r>
            <a:r>
              <a:rPr lang="en-US" dirty="0"/>
              <a:t>module has one or more chares</a:t>
            </a:r>
          </a:p>
          <a:p>
            <a:r>
              <a:rPr lang="en-US" dirty="0"/>
              <a:t>The module that contains the </a:t>
            </a:r>
            <a:r>
              <a:rPr lang="en-US" i="1" dirty="0"/>
              <a:t>mainchare</a:t>
            </a:r>
            <a:r>
              <a:rPr lang="en-US" dirty="0"/>
              <a:t>, is declared as the mainmodule</a:t>
            </a:r>
          </a:p>
          <a:p>
            <a:r>
              <a:rPr lang="en-US" dirty="0"/>
              <a:t>Each module, when compiled, generates two files:</a:t>
            </a:r>
          </a:p>
          <a:p>
            <a:pPr marL="0" indent="0">
              <a:buNone/>
            </a:pPr>
            <a:r>
              <a:rPr lang="en-US" i="1" dirty="0" smtClean="0"/>
              <a:t>   </a:t>
            </a:r>
            <a:r>
              <a:rPr lang="en-US" dirty="0" err="1" smtClean="0">
                <a:latin typeface="Lucida Console"/>
                <a:cs typeface="Lucida Console"/>
              </a:rPr>
              <a:t>MyModule.decl.h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and </a:t>
            </a:r>
            <a:r>
              <a:rPr lang="en-US" dirty="0" err="1" smtClean="0">
                <a:latin typeface="Lucida Console"/>
                <a:cs typeface="Lucida Console"/>
              </a:rPr>
              <a:t>MyModule.def.h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4513352"/>
            <a:ext cx="8615359" cy="1252672"/>
          </a:xfrm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[main]</a:t>
            </a:r>
            <a:r>
              <a:rPr lang="en-US" b="1" dirty="0">
                <a:latin typeface="Consolas"/>
                <a:cs typeface="Consolas"/>
              </a:rPr>
              <a:t>module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MyModule</a:t>
            </a:r>
            <a:r>
              <a:rPr lang="en-US" dirty="0">
                <a:latin typeface="Consolas"/>
                <a:cs typeface="Consolas"/>
              </a:rPr>
              <a:t>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/</a:t>
            </a:r>
            <a:r>
              <a:rPr lang="en-US" dirty="0">
                <a:latin typeface="Consolas"/>
                <a:cs typeface="Consolas"/>
              </a:rPr>
              <a:t>/... </a:t>
            </a:r>
            <a:r>
              <a:rPr lang="en-US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definitions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7160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a set of values: </a:t>
            </a:r>
            <a:r>
              <a:rPr lang="en-US" dirty="0">
                <a:latin typeface="Consolas"/>
                <a:cs typeface="Consolas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/>
                <a:cs typeface="Consolas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nsolas"/>
                <a:cs typeface="Consolas"/>
              </a:rPr>
              <a:t>aggregate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Usually </a:t>
            </a:r>
            <a:r>
              <a:rPr lang="en-US" dirty="0"/>
              <a:t>reduces the set of values to a single value </a:t>
            </a:r>
            <a:endParaRPr lang="en-US" dirty="0" smtClean="0"/>
          </a:p>
          <a:p>
            <a:r>
              <a:rPr lang="en-US" dirty="0" smtClean="0"/>
              <a:t>Combination </a:t>
            </a:r>
            <a:r>
              <a:rPr lang="en-US" dirty="0"/>
              <a:t>of values requires an operator</a:t>
            </a:r>
          </a:p>
          <a:p>
            <a:r>
              <a:rPr lang="en-US" dirty="0"/>
              <a:t>The operator must be commutative and associative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object calls </a:t>
            </a:r>
            <a:r>
              <a:rPr lang="en-US" dirty="0">
                <a:latin typeface="Lucida Console"/>
                <a:cs typeface="Lucida Console"/>
              </a:rPr>
              <a:t>contribute</a:t>
            </a:r>
            <a:r>
              <a:rPr lang="en-US" dirty="0"/>
              <a:t> in a reduction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reduction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latin typeface="Consolas"/>
                <a:cs typeface="Consolas"/>
              </a:rPr>
              <a:t>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 </a:t>
            </a:r>
            <a:r>
              <a:rPr lang="en-US" sz="2000" dirty="0" err="1">
                <a:latin typeface="Consolas"/>
                <a:cs typeface="Consolas"/>
              </a:rPr>
              <a:t>msg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[</a:t>
            </a:r>
            <a:r>
              <a:rPr lang="en-US" sz="2000" dirty="0" err="1">
                <a:latin typeface="Consolas"/>
                <a:cs typeface="Consolas"/>
              </a:rPr>
              <a:t>reductiontarget</a:t>
            </a:r>
            <a:r>
              <a:rPr lang="en-US" sz="2000" dirty="0">
                <a:latin typeface="Consolas"/>
                <a:cs typeface="Consolas"/>
              </a:rPr>
              <a:t>]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done(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value);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array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[1D] Elem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Elem(</a:t>
            </a:r>
            <a:r>
              <a:rPr lang="en-US" sz="2000" dirty="0" smtClean="0">
                <a:latin typeface="Consolas"/>
                <a:cs typeface="Consolas"/>
              </a:rPr>
              <a:t>CProxy_Main </a:t>
            </a:r>
            <a:r>
              <a:rPr lang="en-US" sz="2000" dirty="0">
                <a:latin typeface="Consolas"/>
                <a:cs typeface="Consolas"/>
              </a:rPr>
              <a:t>mProxy);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856161"/>
            <a:ext cx="8615359" cy="483936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/>
              <a:t>#include </a:t>
            </a:r>
            <a:r>
              <a:rPr lang="en-US" sz="1100" dirty="0" smtClean="0"/>
              <a:t>“reduction.decl.h</a:t>
            </a:r>
            <a:r>
              <a:rPr lang="en-US" sz="1100" dirty="0"/>
              <a:t>” </a:t>
            </a:r>
            <a:br>
              <a:rPr lang="en-US" sz="1100" dirty="0"/>
            </a:br>
            <a:endParaRPr lang="en-US" sz="1100" dirty="0"/>
          </a:p>
          <a:p>
            <a:pPr marL="0" indent="0">
              <a:buNone/>
            </a:pPr>
            <a:r>
              <a:rPr lang="en-US" sz="1100" b="1" dirty="0" smtClean="0"/>
              <a:t>const </a:t>
            </a:r>
            <a:r>
              <a:rPr lang="en-US" sz="1100" b="1" dirty="0"/>
              <a:t>int </a:t>
            </a:r>
            <a:r>
              <a:rPr lang="en-US" sz="1100" dirty="0"/>
              <a:t>numElements = 49; 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class </a:t>
            </a:r>
            <a:r>
              <a:rPr lang="en-US" sz="1100" dirty="0"/>
              <a:t>Main : </a:t>
            </a:r>
            <a:r>
              <a:rPr lang="en-US" sz="1100" b="1" dirty="0"/>
              <a:t>public </a:t>
            </a:r>
            <a:r>
              <a:rPr lang="en-US" sz="1100" dirty="0" smtClean="0"/>
              <a:t>CBase_Main </a:t>
            </a:r>
            <a:r>
              <a:rPr lang="en-US" sz="1100" dirty="0"/>
              <a:t>{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public</a:t>
            </a:r>
            <a:r>
              <a:rPr lang="en-US" sz="1100" dirty="0"/>
              <a:t>: </a:t>
            </a:r>
          </a:p>
          <a:p>
            <a:pPr marL="0" indent="0">
              <a:buNone/>
            </a:pPr>
            <a:r>
              <a:rPr lang="en-US" sz="1100" dirty="0" smtClean="0"/>
              <a:t>   Main</a:t>
            </a:r>
            <a:r>
              <a:rPr lang="en-US" sz="1100" dirty="0"/>
              <a:t>(CkArgMsg∗ msg) { </a:t>
            </a:r>
            <a:r>
              <a:rPr lang="en-US" sz="1100" dirty="0" smtClean="0"/>
              <a:t>CProxy_Elem</a:t>
            </a:r>
            <a:r>
              <a:rPr lang="en-US" sz="1100" dirty="0"/>
              <a:t>::ckNew(thisProxy, numElements); }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</a:t>
            </a:r>
            <a:r>
              <a:rPr lang="en-US" sz="1100" b="1" dirty="0" smtClean="0"/>
              <a:t>void </a:t>
            </a:r>
            <a:r>
              <a:rPr lang="en-US" sz="1100" dirty="0"/>
              <a:t>done(</a:t>
            </a:r>
            <a:r>
              <a:rPr lang="en-US" sz="1100" b="1" dirty="0"/>
              <a:t>int </a:t>
            </a:r>
            <a:r>
              <a:rPr lang="en-US" sz="1100" dirty="0"/>
              <a:t>value) {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   CkAssert(value == numElements ∗ (numElements – 1) / 2); </a:t>
            </a:r>
          </a:p>
          <a:p>
            <a:pPr marL="0" indent="0">
              <a:buNone/>
            </a:pPr>
            <a:r>
              <a:rPr lang="en-US" sz="1100" dirty="0" smtClean="0"/>
              <a:t>      CkPrintf</a:t>
            </a:r>
            <a:r>
              <a:rPr lang="en-US" sz="1100" dirty="0"/>
              <a:t>(”value: %d\n”, value);</a:t>
            </a:r>
            <a:br>
              <a:rPr lang="en-US" sz="1100" dirty="0"/>
            </a:br>
            <a:r>
              <a:rPr lang="en-US" sz="1100" dirty="0" smtClean="0"/>
              <a:t>      CkExit</a:t>
            </a:r>
            <a:r>
              <a:rPr lang="en-US" sz="1100" dirty="0"/>
              <a:t>();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}</a:t>
            </a:r>
          </a:p>
          <a:p>
            <a:pPr marL="0" indent="0">
              <a:buNone/>
            </a:pPr>
            <a:r>
              <a:rPr lang="en-US" sz="1100" dirty="0" smtClean="0"/>
              <a:t>};</a:t>
            </a:r>
            <a:br>
              <a:rPr lang="en-US" sz="1100" dirty="0" smtClean="0"/>
            </a:br>
            <a:r>
              <a:rPr lang="en-US" sz="1100" dirty="0" smtClean="0"/>
              <a:t> </a:t>
            </a:r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class </a:t>
            </a:r>
            <a:r>
              <a:rPr lang="en-US" sz="1100" dirty="0"/>
              <a:t>Elem : </a:t>
            </a:r>
            <a:r>
              <a:rPr lang="en-US" sz="1100" b="1" dirty="0"/>
              <a:t>public </a:t>
            </a:r>
            <a:r>
              <a:rPr lang="en-US" sz="1100" dirty="0" err="1" smtClean="0"/>
              <a:t>CBase_Elem</a:t>
            </a:r>
            <a:r>
              <a:rPr lang="en-US" sz="1100" dirty="0" smtClean="0"/>
              <a:t> </a:t>
            </a:r>
            <a:r>
              <a:rPr lang="en-US" sz="1100" dirty="0"/>
              <a:t>{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public</a:t>
            </a:r>
            <a:r>
              <a:rPr lang="en-US" sz="1100" dirty="0"/>
              <a:t>: </a:t>
            </a:r>
          </a:p>
          <a:p>
            <a:pPr marL="0" indent="0">
              <a:buNone/>
            </a:pPr>
            <a:r>
              <a:rPr lang="en-US" sz="1100" dirty="0" smtClean="0"/>
              <a:t>   Elem(CProxy_Main </a:t>
            </a:r>
            <a:r>
              <a:rPr lang="en-US" sz="1100" dirty="0"/>
              <a:t>mProxy) </a:t>
            </a:r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r>
              <a:rPr lang="en-US" sz="1100" b="1" dirty="0" smtClean="0"/>
              <a:t>int </a:t>
            </a:r>
            <a:r>
              <a:rPr lang="en-US" sz="1100" dirty="0"/>
              <a:t>val = thisIndex;</a:t>
            </a:r>
            <a:br>
              <a:rPr lang="en-US" sz="1100" dirty="0"/>
            </a:br>
            <a:r>
              <a:rPr lang="en-US" sz="1100" dirty="0" smtClean="0"/>
              <a:t>      CkCallback </a:t>
            </a:r>
            <a:r>
              <a:rPr lang="en-US" sz="1100" dirty="0"/>
              <a:t>cb(CkReductionTarget(Main, done), mProxy);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contribute</a:t>
            </a:r>
            <a:r>
              <a:rPr lang="en-US" sz="1100" dirty="0"/>
              <a:t>(sizeof(int), &amp;val, CkReduction::</a:t>
            </a:r>
            <a:r>
              <a:rPr lang="en-US" sz="1100" dirty="0" smtClean="0"/>
              <a:t>sum_int</a:t>
            </a:r>
            <a:r>
              <a:rPr lang="en-US" sz="1100" dirty="0"/>
              <a:t>, cb);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} </a:t>
            </a:r>
          </a:p>
          <a:p>
            <a:pPr marL="0" indent="0">
              <a:buNone/>
            </a:pPr>
            <a:r>
              <a:rPr lang="en-US" sz="1100" dirty="0" smtClean="0"/>
              <a:t>   Elem</a:t>
            </a:r>
            <a:r>
              <a:rPr lang="en-US" sz="1100" dirty="0"/>
              <a:t>(CkMigrateMessage∗) { }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}</a:t>
            </a:r>
            <a:r>
              <a:rPr lang="en-US" sz="1100" dirty="0"/>
              <a:t>; </a:t>
            </a:r>
            <a:br>
              <a:rPr lang="en-US" sz="1100" dirty="0"/>
            </a:br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#include </a:t>
            </a:r>
            <a:r>
              <a:rPr lang="en-US" sz="1100" dirty="0"/>
              <a:t>”reduction.def.h”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261865" y="5695530"/>
            <a:ext cx="8615359" cy="2786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5974187"/>
            <a:ext cx="8615359" cy="47304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value: 1176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Program </a:t>
            </a:r>
            <a:r>
              <a:rPr lang="en-US" dirty="0"/>
              <a:t>finished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8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DBA2-41C4-FC42-AF15-6ACF50B9A47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1349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Chares</a:t>
            </a:r>
            <a:r>
              <a:rPr lang="en-US" dirty="0"/>
              <a:t> are parallel objects that are managed by the RTS</a:t>
            </a:r>
          </a:p>
          <a:p>
            <a:r>
              <a:rPr lang="en-US" dirty="0"/>
              <a:t>Each </a:t>
            </a:r>
            <a:r>
              <a:rPr lang="en-US" dirty="0" err="1"/>
              <a:t>chare</a:t>
            </a:r>
            <a:r>
              <a:rPr lang="en-US" dirty="0"/>
              <a:t> has a set </a:t>
            </a:r>
            <a:r>
              <a:rPr lang="en-US" i="1" dirty="0"/>
              <a:t>entry</a:t>
            </a:r>
            <a:r>
              <a:rPr lang="en-US" dirty="0"/>
              <a:t> </a:t>
            </a:r>
            <a:r>
              <a:rPr lang="en-US" i="1" dirty="0"/>
              <a:t>methods</a:t>
            </a:r>
            <a:r>
              <a:rPr lang="en-US" dirty="0"/>
              <a:t>, which are asynchronous methods that may be invoked remotely</a:t>
            </a:r>
          </a:p>
          <a:p>
            <a:r>
              <a:rPr lang="en-US" dirty="0"/>
              <a:t>The following code, when compiled, generates a C++ </a:t>
            </a:r>
            <a:r>
              <a:rPr lang="en-US" dirty="0" smtClean="0"/>
              <a:t>class        </a:t>
            </a:r>
            <a:r>
              <a:rPr lang="en-US" dirty="0" err="1" smtClean="0">
                <a:latin typeface="Lucida Console"/>
                <a:cs typeface="Lucida Console"/>
              </a:rPr>
              <a:t>CBase_MyChare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that encapsulates the RTS object</a:t>
            </a:r>
          </a:p>
          <a:p>
            <a:r>
              <a:rPr lang="en-US" dirty="0"/>
              <a:t>This generated class is extended and implemented in the .C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062696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56563"/>
            <a:ext cx="8615359" cy="113665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[main]</a:t>
            </a:r>
            <a:r>
              <a:rPr lang="en-US" b="1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definitions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718588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217089"/>
            <a:ext cx="8615359" cy="113665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err="1" smtClean="0">
                <a:latin typeface="Consolas"/>
                <a:cs typeface="Consolas"/>
              </a:rPr>
              <a:t>CBase_MyChare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implementations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360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Entry Methods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8FE-6B5C-0942-BB2E-F88C771A47EB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59" cy="909975"/>
          </a:xfrm>
        </p:spPr>
        <p:txBody>
          <a:bodyPr>
            <a:normAutofit/>
          </a:bodyPr>
          <a:lstStyle/>
          <a:p>
            <a:r>
              <a:rPr lang="en-US" dirty="0"/>
              <a:t>Entry methods are C++ methods that can be remotely and asynchronously invoked by another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819953"/>
            <a:ext cx="8615359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313820"/>
            <a:ext cx="8615359" cy="140191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(); </a:t>
            </a:r>
            <a:r>
              <a:rPr lang="en-US" i="1" dirty="0">
                <a:latin typeface="Consolas"/>
                <a:cs typeface="Consolas"/>
              </a:rPr>
              <a:t>/∗ constructor entry method ∗/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63353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548527"/>
            <a:ext cx="8615359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 { </a:t>
            </a:r>
            <a:r>
              <a:rPr lang="en-US" i="1" dirty="0">
                <a:latin typeface="Consolas"/>
                <a:cs typeface="Consolas"/>
              </a:rPr>
              <a:t>/∗... constructor code ...∗/ </a:t>
            </a: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 </a:t>
            </a:r>
            <a:r>
              <a:rPr lang="en-US" i="1" dirty="0">
                <a:latin typeface="Consolas"/>
                <a:cs typeface="Consolas"/>
              </a:rPr>
              <a:t>/∗... code to execute ...∗/ </a:t>
            </a:r>
            <a:r>
              <a:rPr lang="en-US" dirty="0">
                <a:latin typeface="Consolas"/>
                <a:cs typeface="Consolas"/>
              </a:rPr>
              <a:t>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  <a:r>
              <a:rPr lang="en-US" i="1" dirty="0">
                <a:latin typeface="Consolas"/>
                <a:cs typeface="Consolas"/>
              </a:rPr>
              <a:t> /∗... code to execute ...∗/ </a:t>
            </a: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18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mainchare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begins with the </a:t>
            </a:r>
            <a:r>
              <a:rPr lang="en-US" dirty="0" err="1"/>
              <a:t>mainchare’s</a:t>
            </a:r>
            <a:r>
              <a:rPr lang="en-US" dirty="0"/>
              <a:t> constructor</a:t>
            </a:r>
          </a:p>
          <a:p>
            <a:r>
              <a:rPr lang="en-US" dirty="0"/>
              <a:t>The </a:t>
            </a:r>
            <a:r>
              <a:rPr lang="en-US" dirty="0" err="1"/>
              <a:t>mainchare’s</a:t>
            </a:r>
            <a:r>
              <a:rPr lang="en-US" dirty="0"/>
              <a:t> constructor takes a pointer to system-defined </a:t>
            </a:r>
            <a:r>
              <a:rPr lang="en-US" dirty="0" smtClean="0"/>
              <a:t>class </a:t>
            </a:r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r>
              <a:rPr lang="en-US" dirty="0" smtClean="0"/>
              <a:t> contains </a:t>
            </a:r>
            <a:r>
              <a:rPr lang="en-US" dirty="0" err="1">
                <a:latin typeface="Lucida Console"/>
                <a:cs typeface="Lucida Console"/>
              </a:rPr>
              <a:t>argv</a:t>
            </a:r>
            <a:r>
              <a:rPr lang="en-US" dirty="0"/>
              <a:t> and </a:t>
            </a:r>
            <a:r>
              <a:rPr lang="en-US" dirty="0" err="1">
                <a:latin typeface="Lucida Console"/>
                <a:cs typeface="Lucida Console"/>
              </a:rPr>
              <a:t>argc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The </a:t>
            </a:r>
            <a:r>
              <a:rPr lang="en-US" dirty="0" err="1"/>
              <a:t>mainchare</a:t>
            </a:r>
            <a:r>
              <a:rPr lang="en-US" dirty="0"/>
              <a:t> will typically creates some additional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B148-C837-5A4A-9177-E769F997E00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0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F201-C85D-6C40-92AB-9574263DA8D2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843246"/>
            <a:ext cx="8615360" cy="8800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chare</a:t>
            </a:r>
            <a:r>
              <a:rPr lang="en-US" dirty="0"/>
              <a:t> declared as </a:t>
            </a:r>
            <a:r>
              <a:rPr lang="en-US" dirty="0" err="1">
                <a:latin typeface="Lucida Console"/>
                <a:cs typeface="Lucida Console"/>
              </a:rPr>
              <a:t>chare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>
                <a:latin typeface="Lucida Console"/>
                <a:cs typeface="Lucida Console"/>
              </a:rPr>
              <a:t> {...}; </a:t>
            </a:r>
            <a:r>
              <a:rPr lang="en-US" dirty="0"/>
              <a:t>can be instantiated by the following call: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723310"/>
            <a:ext cx="8615360" cy="47428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 smtClean="0">
                <a:latin typeface="Consolas"/>
                <a:cs typeface="Consolas"/>
              </a:rPr>
              <a:t>(... constructor </a:t>
            </a:r>
            <a:r>
              <a:rPr lang="en-US" sz="2000" dirty="0">
                <a:latin typeface="Consolas"/>
                <a:cs typeface="Consolas"/>
              </a:rPr>
              <a:t>arguments ...);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12885"/>
            <a:ext cx="8615360" cy="870971"/>
          </a:xfrm>
        </p:spPr>
        <p:txBody>
          <a:bodyPr/>
          <a:lstStyle/>
          <a:p>
            <a:r>
              <a:rPr lang="en-US" dirty="0"/>
              <a:t>To communicate with this class in the future, a </a:t>
            </a:r>
            <a:r>
              <a:rPr lang="en-US" i="1" dirty="0"/>
              <a:t>proxy</a:t>
            </a:r>
            <a:r>
              <a:rPr lang="en-US" dirty="0"/>
              <a:t> to it must be </a:t>
            </a:r>
            <a:r>
              <a:rPr lang="en-US" dirty="0" smtClean="0"/>
              <a:t>retained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5068"/>
            <a:ext cx="8615360" cy="113679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>
                <a:latin typeface="Consolas"/>
                <a:cs typeface="Consolas"/>
              </a:rPr>
              <a:t>(... constructor arguments ...);</a:t>
            </a:r>
          </a:p>
        </p:txBody>
      </p:sp>
    </p:spTree>
    <p:extLst>
      <p:ext uri="{BB962C8B-B14F-4D97-AF65-F5344CB8AC3E}">
        <p14:creationId xmlns:p14="http://schemas.microsoft.com/office/powerpoint/2010/main" val="199888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Proxies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F2ED-A209-8241-96E4-43915ACF07C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55825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chare’s</a:t>
            </a:r>
            <a:r>
              <a:rPr lang="en-US" dirty="0"/>
              <a:t> own proxy can be obtained through a special </a:t>
            </a:r>
            <a:r>
              <a:rPr lang="en-US" dirty="0" smtClean="0"/>
              <a:t>variable </a:t>
            </a:r>
            <a:r>
              <a:rPr lang="en-US" dirty="0" err="1" smtClean="0">
                <a:latin typeface="Lucida Console"/>
                <a:cs typeface="Lucida Console"/>
              </a:rPr>
              <a:t>thisProxy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/>
              <a:t>Chare</a:t>
            </a:r>
            <a:r>
              <a:rPr lang="en-US" dirty="0"/>
              <a:t> proxies can also be passed so </a:t>
            </a:r>
            <a:r>
              <a:rPr lang="en-US" dirty="0" err="1"/>
              <a:t>chares</a:t>
            </a:r>
            <a:r>
              <a:rPr lang="en-US" dirty="0"/>
              <a:t> can learn about others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snippet,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/>
              <a:t> learns about a </a:t>
            </a:r>
            <a:r>
              <a:rPr lang="en-US" dirty="0" err="1"/>
              <a:t>chare</a:t>
            </a:r>
            <a:r>
              <a:rPr lang="en-US" dirty="0"/>
              <a:t> instance </a:t>
            </a:r>
            <a:r>
              <a:rPr lang="en-US" dirty="0">
                <a:latin typeface="Lucida Console"/>
                <a:cs typeface="Lucida Console"/>
              </a:rPr>
              <a:t>main</a:t>
            </a:r>
            <a:r>
              <a:rPr lang="en-US" dirty="0"/>
              <a:t> , </a:t>
            </a:r>
            <a:r>
              <a:rPr lang="en-US" dirty="0" smtClean="0"/>
              <a:t>and then </a:t>
            </a:r>
            <a:r>
              <a:rPr lang="en-US" dirty="0"/>
              <a:t>invokes a method on it: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468230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962097"/>
            <a:ext cx="8615360" cy="51658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>
                <a:latin typeface="Consolas"/>
                <a:cs typeface="Consolas"/>
              </a:rPr>
              <a:t>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8684"/>
            <a:ext cx="8615360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034835"/>
            <a:ext cx="8615360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main.foo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738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a special system call </a:t>
            </a:r>
            <a:r>
              <a:rPr lang="en-US" sz="2800" dirty="0" err="1">
                <a:latin typeface="Lucida Console"/>
                <a:cs typeface="Lucida Console"/>
              </a:rPr>
              <a:t>CkExit</a:t>
            </a:r>
            <a:r>
              <a:rPr lang="en-US" sz="2800" dirty="0">
                <a:latin typeface="Lucida Console"/>
                <a:cs typeface="Lucida Console"/>
              </a:rPr>
              <a:t>() </a:t>
            </a:r>
            <a:r>
              <a:rPr lang="en-US" sz="2800" dirty="0"/>
              <a:t>that terminates the parallel execution on all processors (but it is called on one processor) and performs the requisite cleanup</a:t>
            </a:r>
          </a:p>
          <a:p>
            <a:r>
              <a:rPr lang="en-US" sz="2800" dirty="0"/>
              <a:t>The traditional </a:t>
            </a:r>
            <a:r>
              <a:rPr lang="en-US" sz="2800" dirty="0">
                <a:latin typeface="Lucida Console"/>
                <a:cs typeface="Lucida Console"/>
              </a:rPr>
              <a:t>exit() </a:t>
            </a:r>
            <a:r>
              <a:rPr lang="en-US" sz="2800" dirty="0"/>
              <a:t>is </a:t>
            </a:r>
            <a:r>
              <a:rPr lang="en-US" sz="2800" dirty="0" smtClean="0"/>
              <a:t>insufficient because it only terminates one process, not the entire parallel job (and will cause a hang)</a:t>
            </a:r>
          </a:p>
          <a:p>
            <a:r>
              <a:rPr lang="en-US" sz="2800" dirty="0" err="1" smtClean="0">
                <a:latin typeface="Lucida Console"/>
                <a:cs typeface="Lucida Console"/>
              </a:rPr>
              <a:t>CkExit</a:t>
            </a:r>
            <a:r>
              <a:rPr lang="en-US" sz="2800" dirty="0" smtClean="0">
                <a:latin typeface="Lucida Console"/>
                <a:cs typeface="Lucida Console"/>
              </a:rPr>
              <a:t>() </a:t>
            </a:r>
            <a:r>
              <a:rPr lang="en-US" sz="2800" dirty="0" smtClean="0"/>
              <a:t>should be called when you can safely terminate the application (you may want to synchronize before calling this)</a:t>
            </a:r>
            <a:endParaRPr lang="en-US" sz="28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C7C0-37F0-2A45-A738-E90CF944817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15587</TotalTime>
  <Words>2840</Words>
  <Application>Microsoft Macintosh PowerPoint</Application>
  <PresentationFormat>On-screen Show (4:3)</PresentationFormat>
  <Paragraphs>457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charm-pptx_theme</vt:lpstr>
      <vt:lpstr>Outline</vt:lpstr>
      <vt:lpstr>Charm++ File structure</vt:lpstr>
      <vt:lpstr>Charm Interface: Modules</vt:lpstr>
      <vt:lpstr>Charm Interface: Chares</vt:lpstr>
      <vt:lpstr>Charm Interface: Entry Methods</vt:lpstr>
      <vt:lpstr>Charm Interface: mainchare</vt:lpstr>
      <vt:lpstr>Creating a Chare</vt:lpstr>
      <vt:lpstr>Chare Proxies</vt:lpstr>
      <vt:lpstr>Charm Termination</vt:lpstr>
      <vt:lpstr>Chare Creation Example: .ci file</vt:lpstr>
      <vt:lpstr>Chare Creation Example: .C file</vt:lpstr>
      <vt:lpstr>Asynchronous Methods</vt:lpstr>
      <vt:lpstr>Asynchronous Methods</vt:lpstr>
      <vt:lpstr>Asynchronous Methods</vt:lpstr>
      <vt:lpstr>Asynchronous Example: .ci file</vt:lpstr>
      <vt:lpstr>Asynchronous Example: .C file</vt:lpstr>
      <vt:lpstr>Data types and entry methods</vt:lpstr>
      <vt:lpstr>Collections of Objects: Concepts</vt:lpstr>
      <vt:lpstr>Collections of Objects</vt:lpstr>
      <vt:lpstr>Declaring a Chare Array </vt:lpstr>
      <vt:lpstr>Constructing a Chare Array</vt:lpstr>
      <vt:lpstr>thisIndex</vt:lpstr>
      <vt:lpstr>Chare Array: Hello Example</vt:lpstr>
      <vt:lpstr>Chare Array: Hello Example</vt:lpstr>
      <vt:lpstr>Hello World Array Projections Timeline View</vt:lpstr>
      <vt:lpstr>Collections of Objects: Runtime Service</vt:lpstr>
      <vt:lpstr>Collections of Objects: Runtime Service</vt:lpstr>
      <vt:lpstr>Collective Communication Operations</vt:lpstr>
      <vt:lpstr>Broadcast</vt:lpstr>
      <vt:lpstr>Reduction</vt:lpstr>
      <vt:lpstr>Reduction: Example</vt:lpstr>
      <vt:lpstr>Reduction: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Nikhil Jain</cp:lastModifiedBy>
  <cp:revision>324</cp:revision>
  <dcterms:created xsi:type="dcterms:W3CDTF">2014-08-04T16:19:24Z</dcterms:created>
  <dcterms:modified xsi:type="dcterms:W3CDTF">2014-09-11T02:27:44Z</dcterms:modified>
</cp:coreProperties>
</file>