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9"/>
  </p:notesMasterIdLst>
  <p:handoutMasterIdLst>
    <p:handoutMasterId r:id="rId20"/>
  </p:handoutMasterIdLst>
  <p:sldIdLst>
    <p:sldId id="385" r:id="rId2"/>
    <p:sldId id="386" r:id="rId3"/>
    <p:sldId id="387" r:id="rId4"/>
    <p:sldId id="388" r:id="rId5"/>
    <p:sldId id="354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79" d="100"/>
          <a:sy n="79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</a:t>
            </a:r>
            <a:r>
              <a:rPr lang="en-US" dirty="0" smtClean="0"/>
              <a:t>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</a:t>
            </a:r>
            <a:r>
              <a:rPr lang="en-US" dirty="0" smtClean="0"/>
              <a:t>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Scalability</a:t>
            </a:r>
            <a:endParaRPr lang="en-US" dirty="0"/>
          </a:p>
        </p:txBody>
      </p:sp>
      <p:pic>
        <p:nvPicPr>
          <p:cNvPr id="7" name="Content Placeholder 6" descr="gra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8" r="-680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Jacobi3D</a:t>
            </a:r>
          </a:p>
        </p:txBody>
      </p:sp>
      <p:pic>
        <p:nvPicPr>
          <p:cNvPr id="7" name="Content Placeholder 6" descr="jacobi-grainsize-halfmemo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0" r="-535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Stencil Computation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678666"/>
            <a:ext cx="8615360" cy="518773"/>
          </a:xfrm>
        </p:spPr>
        <p:txBody>
          <a:bodyPr/>
          <a:lstStyle/>
          <a:p>
            <a:r>
              <a:rPr lang="en-US" dirty="0"/>
              <a:t>Blue Waters (JYC</a:t>
            </a:r>
            <a:r>
              <a:rPr lang="en-US" dirty="0" smtClean="0"/>
              <a:t>), </a:t>
            </a:r>
            <a:r>
              <a:rPr lang="en-US" dirty="0"/>
              <a:t>2 nodes, 32 cores each</a:t>
            </a:r>
          </a:p>
        </p:txBody>
      </p:sp>
      <p:pic>
        <p:nvPicPr>
          <p:cNvPr id="10" name="Content Placeholder 9" descr="jacobi-grainsize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29" r="-17329"/>
          <a:stretch/>
        </p:blipFill>
        <p:spPr>
          <a:xfrm>
            <a:off x="261865" y="1197439"/>
            <a:ext cx="8615360" cy="4462751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660191"/>
            <a:ext cx="8615360" cy="84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having tens of </a:t>
            </a:r>
            <a:r>
              <a:rPr lang="en-US" dirty="0" err="1"/>
              <a:t>chares</a:t>
            </a:r>
            <a:r>
              <a:rPr lang="en-US" dirty="0"/>
              <a:t> per code is adequate (although reasoning should be based on computation per message)</a:t>
            </a:r>
          </a:p>
        </p:txBody>
      </p:sp>
    </p:spTree>
    <p:extLst>
      <p:ext uri="{BB962C8B-B14F-4D97-AF65-F5344CB8AC3E}">
        <p14:creationId xmlns:p14="http://schemas.microsoft.com/office/powerpoint/2010/main" val="37020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and Load Balancing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770" y="1394619"/>
            <a:ext cx="4114800" cy="639762"/>
          </a:xfrm>
        </p:spPr>
        <p:txBody>
          <a:bodyPr/>
          <a:lstStyle/>
          <a:p>
            <a:r>
              <a:rPr lang="en-US" dirty="0"/>
              <a:t>How Much Balance Is Possible?</a:t>
            </a:r>
          </a:p>
        </p:txBody>
      </p:sp>
      <p:pic>
        <p:nvPicPr>
          <p:cNvPr id="10" name="Content Placeholder 9" descr="grainSiz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25" b="-8025"/>
          <a:stretch>
            <a:fillRect/>
          </a:stretch>
        </p:blipFill>
        <p:spPr>
          <a:xfrm>
            <a:off x="261864" y="1714500"/>
            <a:ext cx="5172987" cy="46751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851" y="1714500"/>
            <a:ext cx="3442374" cy="4675188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Split </a:t>
            </a:r>
            <a:r>
              <a:rPr lang="en-US" dirty="0"/>
              <a:t>compute objects that may have too much work, using a heuristic based on number of interacting atoms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For Extreme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1718006"/>
          </a:xfrm>
        </p:spPr>
        <p:txBody>
          <a:bodyPr/>
          <a:lstStyle/>
          <a:p>
            <a:r>
              <a:rPr lang="en-US" dirty="0"/>
              <a:t>Strong Scaling is limited by expressed parallelism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iteration time limited by lengthiest computation </a:t>
            </a:r>
            <a:endParaRPr lang="en-US" dirty="0" smtClean="0"/>
          </a:p>
          <a:p>
            <a:pPr lvl="2"/>
            <a:r>
              <a:rPr lang="en-US" dirty="0" smtClean="0"/>
              <a:t>Largest </a:t>
            </a:r>
            <a:r>
              <a:rPr lang="en-US" dirty="0"/>
              <a:t>grains set lower bound</a:t>
            </a:r>
          </a:p>
          <a:p>
            <a:r>
              <a:rPr lang="en-US" dirty="0"/>
              <a:t>1-away generalized to k-away provides fine granularity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1away2a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3002469"/>
            <a:ext cx="8889628" cy="32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NAMD: 2-AwayX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2awayDiagramPlusHis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808706"/>
            <a:ext cx="912571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small as possible, as long as it amortizes the overhead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ensure:</a:t>
            </a:r>
          </a:p>
          <a:p>
            <a:pPr lvl="1"/>
            <a:r>
              <a:rPr lang="en-US" i="1" dirty="0" smtClean="0"/>
              <a:t>Average </a:t>
            </a:r>
            <a:r>
              <a:rPr lang="en-US" dirty="0" err="1"/>
              <a:t>grainsize</a:t>
            </a:r>
            <a:r>
              <a:rPr lang="en-US" dirty="0"/>
              <a:t> is greater than </a:t>
            </a:r>
            <a:r>
              <a:rPr lang="en-US" i="1" dirty="0" err="1"/>
              <a:t>kv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single grain should be allowed to be too large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dirty="0" smtClean="0"/>
              <a:t>    , </a:t>
            </a:r>
            <a:r>
              <a:rPr lang="en-US" dirty="0"/>
              <a:t>but actually we can express it as: p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i="1" dirty="0" err="1"/>
              <a:t>kmv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100v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be at close to optimal </a:t>
            </a:r>
            <a:r>
              <a:rPr lang="en-US" dirty="0" err="1"/>
              <a:t>grainsize</a:t>
            </a:r>
            <a:r>
              <a:rPr lang="en-US" dirty="0"/>
              <a:t> without having to think about </a:t>
            </a:r>
            <a:r>
              <a:rPr lang="en-US" i="1" dirty="0"/>
              <a:t>p</a:t>
            </a:r>
            <a:r>
              <a:rPr lang="en-US" dirty="0"/>
              <a:t>, the number of processors</a:t>
            </a:r>
            <a:endParaRPr lang="en-US" i="1" dirty="0"/>
          </a:p>
          <a:p>
            <a:r>
              <a:rPr lang="en-US" i="1" dirty="0" err="1"/>
              <a:t>kv</a:t>
            </a:r>
            <a:r>
              <a:rPr lang="en-US" i="1" dirty="0"/>
              <a:t> &lt; g &lt; </a:t>
            </a:r>
            <a:r>
              <a:rPr lang="en-US" i="1" dirty="0" err="1"/>
              <a:t>mkv</a:t>
            </a:r>
            <a:r>
              <a:rPr lang="en-US" i="1" dirty="0"/>
              <a:t> (10v &lt; g &lt; 100v)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5058"/>
              </p:ext>
            </p:extLst>
          </p:nvPr>
        </p:nvGraphicFramePr>
        <p:xfrm>
          <a:off x="3047225" y="3326752"/>
          <a:ext cx="16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3" imgW="165100" imgH="431800" progId="Equation.3">
                  <p:embed/>
                </p:oleObj>
              </mc:Choice>
              <mc:Fallback>
                <p:oleObj name="Equation" r:id="rId3" imgW="16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25" y="3326752"/>
                        <a:ext cx="16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Grain size for Fibonacci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5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a sequential threshold in the computational tree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this threshold (i.e. when n &lt; threshold), instead of constructing two new </a:t>
            </a:r>
            <a:r>
              <a:rPr lang="en-US" dirty="0" err="1"/>
              <a:t>chares</a:t>
            </a:r>
            <a:r>
              <a:rPr lang="en-US" dirty="0"/>
              <a:t>, compute the </a:t>
            </a:r>
            <a:r>
              <a:rPr lang="en-US" dirty="0" err="1"/>
              <a:t>fibonacci</a:t>
            </a:r>
            <a:r>
              <a:rPr lang="en-US" dirty="0"/>
              <a:t> sequentially</a:t>
            </a:r>
          </a:p>
        </p:txBody>
      </p:sp>
      <p:pic>
        <p:nvPicPr>
          <p:cNvPr id="10" name="Content Placeholder 9" descr="tree-threshold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92" r="-21992"/>
          <a:stretch/>
        </p:blipFill>
        <p:spPr>
          <a:xfrm>
            <a:off x="261865" y="1864376"/>
            <a:ext cx="8615360" cy="3093783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4958159"/>
            <a:ext cx="8615360" cy="1542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the </a:t>
            </a:r>
            <a:r>
              <a:rPr lang="en-US" dirty="0" err="1"/>
              <a:t>grainsize</a:t>
            </a:r>
            <a:r>
              <a:rPr lang="en-US" dirty="0"/>
              <a:t> limit at 4 (which is too small, but good for illustration)</a:t>
            </a:r>
          </a:p>
          <a:p>
            <a:r>
              <a:rPr lang="en-US" dirty="0"/>
              <a:t>The internal nodes of the tree do very little work, but</a:t>
            </a:r>
          </a:p>
          <a:p>
            <a:r>
              <a:rPr lang="en-US" dirty="0"/>
              <a:t>The coarser grains now amortize the cost of the fine-grained </a:t>
            </a:r>
            <a:r>
              <a:rPr lang="en-US" dirty="0" err="1"/>
              <a:t>chares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Parallelism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recursively creates </a:t>
            </a:r>
            <a:r>
              <a:rPr lang="en-US" i="1" dirty="0"/>
              <a:t>n</a:t>
            </a:r>
            <a:r>
              <a:rPr lang="en-US" dirty="0"/>
              <a:t> objects that divide the problem into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</a:t>
            </a:r>
            <a:r>
              <a:rPr lang="en-US" i="1" dirty="0"/>
              <a:t>t</a:t>
            </a:r>
            <a:r>
              <a:rPr lang="en-US" dirty="0"/>
              <a:t> then waits for all </a:t>
            </a:r>
            <a:r>
              <a:rPr lang="en-US" i="1" dirty="0"/>
              <a:t>n</a:t>
            </a:r>
            <a:r>
              <a:rPr lang="en-US" dirty="0"/>
              <a:t> objects to finish and then may ‘combine’ the responses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point the recursion stops (at the bottom of the tree), and some sequential kernel is executed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result is propagated upward in the tree recursively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fibonacci</a:t>
            </a:r>
            <a:r>
              <a:rPr lang="en-US" dirty="0"/>
              <a:t>, quick sort,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>
                <a:latin typeface="+mn-lt"/>
                <a:cs typeface="Lucida Console"/>
              </a:rPr>
              <a:t> </a:t>
            </a:r>
            <a:r>
              <a:rPr lang="en-US" dirty="0"/>
              <a:t>object is a task that performs one of two actions: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two new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/>
              <a:t> objects to compute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1) </a:t>
            </a:r>
            <a:r>
              <a:rPr lang="en-US" dirty="0"/>
              <a:t>and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2) </a:t>
            </a:r>
            <a:r>
              <a:rPr lang="en-US" dirty="0"/>
              <a:t>and then waits for the response, adding up the two responses when they arrive 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both arrive, sends a response message with the result to the parent object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prints the value and exits if it is the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n</a:t>
            </a:r>
            <a:r>
              <a:rPr lang="en-US" dirty="0"/>
              <a:t> = 1 </a:t>
            </a:r>
            <a:r>
              <a:rPr lang="en-US" dirty="0" smtClean="0"/>
              <a:t>or </a:t>
            </a:r>
            <a:r>
              <a:rPr lang="en-US" i="1" dirty="0"/>
              <a:t>n</a:t>
            </a:r>
            <a:r>
              <a:rPr lang="en-US" dirty="0"/>
              <a:t> = 0 (passed down from the parent) it sends a response </a:t>
            </a:r>
            <a:r>
              <a:rPr lang="en-US" dirty="0" smtClean="0"/>
              <a:t>message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 back to the parent object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Execution</a:t>
            </a:r>
            <a:endParaRPr lang="en-US" dirty="0"/>
          </a:p>
        </p:txBody>
      </p:sp>
      <p:pic>
        <p:nvPicPr>
          <p:cNvPr id="7" name="Content Placeholder 6" descr="tre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5" b="-2115"/>
          <a:stretch>
            <a:fillRect/>
          </a:stretch>
        </p:blipFill>
        <p:spPr>
          <a:xfrm>
            <a:off x="0" y="678666"/>
            <a:ext cx="9151974" cy="58223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1"/>
            <a:ext cx="9144000" cy="5581227"/>
          </a:xfrm>
          <a:prstGeom prst="rect">
            <a:avLst/>
          </a:prstGeom>
        </p:spPr>
      </p:pic>
      <p:pic>
        <p:nvPicPr>
          <p:cNvPr id="9" name="Picture 8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0" name="Picture 9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1" name="Picture 10" descr="tree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2" name="Picture 11" descr="tre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4" name="Picture 13" descr="tree7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89"/>
            <a:ext cx="9144001" cy="5581227"/>
          </a:xfrm>
          <a:prstGeom prst="rect">
            <a:avLst/>
          </a:prstGeom>
        </p:spPr>
      </p:pic>
      <p:pic>
        <p:nvPicPr>
          <p:cNvPr id="15" name="Picture 14" descr="tree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6" name="Picture 15" descr="tree9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7" name="Picture 16" descr="tree10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D84-F1D7-9848-A849-D0882C7D6C8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00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Overdecomposing</a:t>
            </a:r>
            <a:r>
              <a:rPr lang="en-US" sz="3600" dirty="0" smtClean="0"/>
              <a:t>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84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Object-based 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programmer decompose computation into objects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units, data-units, composites</a:t>
            </a:r>
          </a:p>
          <a:p>
            <a:r>
              <a:rPr lang="en-US" dirty="0"/>
              <a:t>Let an intelligent runtime system assign objects to processors</a:t>
            </a:r>
          </a:p>
          <a:p>
            <a:pPr lvl="1"/>
            <a:r>
              <a:rPr lang="en-US" dirty="0" smtClean="0"/>
              <a:t>RTS </a:t>
            </a:r>
            <a:r>
              <a:rPr lang="en-US" dirty="0"/>
              <a:t>can change this assignment (mapping) during execution</a:t>
            </a:r>
          </a:p>
          <a:p>
            <a:pPr lvl="1"/>
            <a:r>
              <a:rPr lang="en-US" dirty="0" smtClean="0"/>
              <a:t>Locality </a:t>
            </a:r>
            <a:r>
              <a:rPr lang="en-US" dirty="0"/>
              <a:t>of data references is a critical attribute for performance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parallel object can access only its own data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method invocation for accessing other objects data </a:t>
            </a:r>
            <a:endParaRPr lang="en-US" dirty="0" smtClean="0"/>
          </a:p>
          <a:p>
            <a:pPr lvl="1"/>
            <a:r>
              <a:rPr lang="en-US" dirty="0" smtClean="0"/>
              <a:t>RTS </a:t>
            </a:r>
            <a:r>
              <a:rPr lang="en-US" dirty="0"/>
              <a:t>can schedule work whose dependencies have been satisfied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Amdahls</a:t>
            </a:r>
            <a:r>
              <a:rPr lang="en-US" dirty="0"/>
              <a:t> Law and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“law”: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program has </a:t>
            </a:r>
            <a:r>
              <a:rPr lang="en-US" i="1" dirty="0"/>
              <a:t>K%</a:t>
            </a:r>
            <a:r>
              <a:rPr lang="en-US" dirty="0"/>
              <a:t> sequential section, then speedup is limited </a:t>
            </a:r>
            <a:r>
              <a:rPr lang="en-US" dirty="0" smtClean="0"/>
              <a:t>to     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rest of the program is parallelized completely </a:t>
            </a:r>
            <a:endParaRPr lang="en-US" dirty="0" smtClean="0"/>
          </a:p>
          <a:p>
            <a:r>
              <a:rPr lang="en-US" dirty="0" err="1" smtClean="0"/>
              <a:t>Grainsize</a:t>
            </a:r>
            <a:r>
              <a:rPr lang="en-US" dirty="0" smtClean="0"/>
              <a:t>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individual piece of work is </a:t>
            </a:r>
            <a:r>
              <a:rPr lang="en-US" i="1" dirty="0"/>
              <a:t>&gt; K </a:t>
            </a:r>
            <a:r>
              <a:rPr lang="en-US" dirty="0"/>
              <a:t>time units, and the sequential program takes </a:t>
            </a:r>
            <a:r>
              <a:rPr lang="en-US" i="1" dirty="0"/>
              <a:t>T</a:t>
            </a:r>
            <a:r>
              <a:rPr lang="en-US" i="1" baseline="-25000" dirty="0"/>
              <a:t>seq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Speedup </a:t>
            </a:r>
            <a:r>
              <a:rPr lang="en-US" dirty="0"/>
              <a:t>is limited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So: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performance data via histograms to find the sizes of </a:t>
            </a:r>
            <a:r>
              <a:rPr lang="en-US" dirty="0" err="1"/>
              <a:t>remappable</a:t>
            </a:r>
            <a:r>
              <a:rPr lang="en-US" dirty="0"/>
              <a:t> work units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some are too big, change the decomposition method to make smaller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15057"/>
              </p:ext>
            </p:extLst>
          </p:nvPr>
        </p:nvGraphicFramePr>
        <p:xfrm>
          <a:off x="7570439" y="2023916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3" imgW="292100" imgH="393700" progId="Equation.3">
                  <p:embed/>
                </p:oleObj>
              </mc:Choice>
              <mc:Fallback>
                <p:oleObj name="Equation" r:id="rId3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0439" y="2023916"/>
                        <a:ext cx="29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76428"/>
              </p:ext>
            </p:extLst>
          </p:nvPr>
        </p:nvGraphicFramePr>
        <p:xfrm>
          <a:off x="3114907" y="382293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5" imgW="355600" imgH="393700" progId="Equation.3">
                  <p:embed/>
                </p:oleObj>
              </mc:Choice>
              <mc:Fallback>
                <p:oleObj name="Equation" r:id="rId5" imgW="35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907" y="3822932"/>
                        <a:ext cx="35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8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r>
              <a:rPr lang="en-US" dirty="0" smtClean="0"/>
              <a:t> and </a:t>
            </a:r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misconception: </a:t>
            </a:r>
            <a:r>
              <a:rPr lang="en-US" dirty="0" err="1"/>
              <a:t>overdecomposition</a:t>
            </a:r>
            <a:r>
              <a:rPr lang="en-US" dirty="0"/>
              <a:t> must be expensive</a:t>
            </a:r>
          </a:p>
          <a:p>
            <a:r>
              <a:rPr lang="en-US" dirty="0"/>
              <a:t>(working) Definition: the amount of computation per potentially parallel event (task creation,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, messaging, locking,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is the ideal </a:t>
            </a:r>
            <a:r>
              <a:rPr lang="en-US" dirty="0" err="1" smtClean="0"/>
              <a:t>grainsize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it depend on the number of processors?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57634"/>
              </p:ext>
            </p:extLst>
          </p:nvPr>
        </p:nvGraphicFramePr>
        <p:xfrm>
          <a:off x="3794125" y="2152650"/>
          <a:ext cx="1555750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25" y="2152650"/>
                        <a:ext cx="1555750" cy="8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184"/>
              </p:ext>
            </p:extLst>
          </p:nvPr>
        </p:nvGraphicFramePr>
        <p:xfrm>
          <a:off x="3746500" y="3014296"/>
          <a:ext cx="16573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3014296"/>
                        <a:ext cx="16573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5345"/>
              </p:ext>
            </p:extLst>
          </p:nvPr>
        </p:nvGraphicFramePr>
        <p:xfrm>
          <a:off x="3429000" y="3592146"/>
          <a:ext cx="2538589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7" imgW="1422400" imgH="914400" progId="Equation.3">
                  <p:embed/>
                </p:oleObj>
              </mc:Choice>
              <mc:Fallback>
                <p:oleObj name="Equation" r:id="rId7" imgW="1422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92146"/>
                        <a:ext cx="2538589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0050" y="5226647"/>
            <a:ext cx="5873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</a:t>
            </a:r>
            <a:r>
              <a:rPr lang="en-US" sz="2400" dirty="0" smtClean="0"/>
              <a:t>: overhead per message,</a:t>
            </a:r>
          </a:p>
          <a:p>
            <a:pPr algn="ctr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: </a:t>
            </a:r>
            <a:r>
              <a:rPr lang="en-US" sz="2400" i="1" dirty="0" smtClean="0"/>
              <a:t>p </a:t>
            </a:r>
            <a:r>
              <a:rPr lang="en-US" sz="2400" dirty="0" smtClean="0"/>
              <a:t>processor completion time</a:t>
            </a:r>
          </a:p>
          <a:p>
            <a:pPr algn="ctr"/>
            <a:r>
              <a:rPr lang="en-US" sz="2400" i="1" dirty="0" smtClean="0"/>
              <a:t>g</a:t>
            </a:r>
            <a:r>
              <a:rPr lang="en-US" sz="2400" dirty="0" smtClean="0"/>
              <a:t>: </a:t>
            </a:r>
            <a:r>
              <a:rPr lang="en-US" sz="2400" dirty="0" err="1" smtClean="0"/>
              <a:t>grainsize</a:t>
            </a:r>
            <a:r>
              <a:rPr lang="en-US" sz="2400" dirty="0" smtClean="0"/>
              <a:t> (computation per message)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45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15491</TotalTime>
  <Words>984</Words>
  <Application>Microsoft Macintosh PowerPoint</Application>
  <PresentationFormat>On-screen Show (4:3)</PresentationFormat>
  <Paragraphs>143</Paragraphs>
  <Slides>17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charm-pptx_theme</vt:lpstr>
      <vt:lpstr>Equation</vt:lpstr>
      <vt:lpstr>Outline</vt:lpstr>
      <vt:lpstr>Task Parallelism with Objects</vt:lpstr>
      <vt:lpstr>Fibonacci Example</vt:lpstr>
      <vt:lpstr>Fibonacci Execution</vt:lpstr>
      <vt:lpstr>PowerPoint Presentation</vt:lpstr>
      <vt:lpstr>Object-based Over-decomposition</vt:lpstr>
      <vt:lpstr>Amdahls Law and Grainsize</vt:lpstr>
      <vt:lpstr>Overdecomposition and Grainsize</vt:lpstr>
      <vt:lpstr>Grainsize and Overhead</vt:lpstr>
      <vt:lpstr>Grainsize and Scalability</vt:lpstr>
      <vt:lpstr>Grainsize Study for Jacobi3D</vt:lpstr>
      <vt:lpstr>Grainsize Study for Stencil Computation</vt:lpstr>
      <vt:lpstr>Grainsize and Load Balancing</vt:lpstr>
      <vt:lpstr>Grainsize For Extreme Scaling</vt:lpstr>
      <vt:lpstr>NAMD: 2-AwayX Example</vt:lpstr>
      <vt:lpstr>Rules of thumb for grainsize</vt:lpstr>
      <vt:lpstr>Grain size for Fibonacci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278</cp:revision>
  <dcterms:created xsi:type="dcterms:W3CDTF">2014-08-04T16:19:24Z</dcterms:created>
  <dcterms:modified xsi:type="dcterms:W3CDTF">2014-09-11T02:35:01Z</dcterms:modified>
</cp:coreProperties>
</file>