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79" d="100"/>
          <a:sy n="79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</a:t>
            </a:r>
            <a:r>
              <a:rPr lang="en-US" dirty="0" smtClean="0"/>
              <a:t>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</a:t>
            </a:r>
            <a:r>
              <a:rPr lang="en-US" dirty="0" smtClean="0"/>
              <a:t>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</a:t>
            </a:r>
            <a:r>
              <a:rPr lang="en-US" sz="1800" spc="-80" dirty="0" err="1">
                <a:latin typeface="Lucida Console"/>
                <a:cs typeface="Lucida Console"/>
              </a:rPr>
              <a:t>ClassName</a:t>
            </a:r>
            <a:r>
              <a:rPr lang="en-US" sz="1800" spc="-80" dirty="0" smtClean="0">
                <a:latin typeface="Lucida Console"/>
                <a:cs typeface="Lucida Console"/>
              </a:rPr>
              <a:t>]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  <a:endParaRPr lang="en-US" sz="18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err="1" smtClean="0">
                <a:latin typeface="Lucida Console"/>
                <a:cs typeface="Lucida Console"/>
              </a:rPr>
              <a:t>sdag</a:t>
            </a:r>
            <a:r>
              <a:rPr lang="en-US" sz="1800" spc="-225" dirty="0" err="1">
                <a:latin typeface="Lucida Console"/>
                <a:cs typeface="Lucida Console"/>
              </a:rPr>
              <a:t>_</a:t>
            </a:r>
            <a:r>
              <a:rPr lang="en-US" sz="1800" spc="-80" dirty="0" err="1" smtClean="0">
                <a:latin typeface="Lucida Console"/>
                <a:cs typeface="Lucida Console"/>
              </a:rPr>
              <a:t>pup</a:t>
            </a:r>
            <a:r>
              <a:rPr lang="en-US" sz="1800" spc="-80" dirty="0">
                <a:latin typeface="Lucida Console"/>
                <a:cs typeface="Lucida Console"/>
              </a:rPr>
              <a:t>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CD19-9E52-0D48-98E0-B971752DA02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991C-AA20-0F44-988F-6F19415B10C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A2B2-2E5A-EA46-98F7-94DEAC9D33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fib.decl.h</a:t>
            </a:r>
            <a:r>
              <a:rPr lang="en-US" dirty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#define </a:t>
            </a:r>
            <a:r>
              <a:rPr lang="en-US" dirty="0">
                <a:latin typeface="Consolas"/>
                <a:cs typeface="Consolas"/>
              </a:rPr>
              <a:t>THRESHOLD 10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Main(CkArgMsg∗  m) {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::ckNew(atoi(m−&gt;argv[1]),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Fib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CBase_Fib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Fib_SDAG</a:t>
            </a:r>
            <a:r>
              <a:rPr lang="en-US" dirty="0" err="1">
                <a:latin typeface="Consolas"/>
                <a:cs typeface="Consolas"/>
              </a:rPr>
              <a:t>_</a:t>
            </a:r>
            <a:r>
              <a:rPr lang="en-US" dirty="0" err="1" smtClean="0">
                <a:latin typeface="Consolas"/>
                <a:cs typeface="Consolas"/>
              </a:rPr>
              <a:t>CODE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CProxy_Fib </a:t>
            </a:r>
            <a:r>
              <a:rPr lang="en-US" dirty="0">
                <a:latin typeface="Consolas"/>
                <a:cs typeface="Consolas"/>
              </a:rPr>
              <a:t>parent;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 smtClean="0">
                <a:latin typeface="Consolas"/>
                <a:cs typeface="Consolas"/>
              </a:rPr>
              <a:t>isRoot_, CProxy_Fib parent_)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>
                <a:latin typeface="Consolas"/>
                <a:cs typeface="Consolas"/>
              </a:rPr>
              <a:t>parent(</a:t>
            </a:r>
            <a:r>
              <a:rPr lang="en-US" dirty="0" smtClean="0">
                <a:latin typeface="Consolas"/>
                <a:cs typeface="Consolas"/>
              </a:rPr>
              <a:t>parent_)</a:t>
            </a:r>
            <a:r>
              <a:rPr lang="en-US" dirty="0">
                <a:latin typeface="Consolas"/>
                <a:cs typeface="Consolas"/>
              </a:rPr>
              <a:t>, isRoot(</a:t>
            </a:r>
            <a:r>
              <a:rPr lang="en-US" dirty="0" smtClean="0">
                <a:latin typeface="Consolas"/>
                <a:cs typeface="Consolas"/>
              </a:rPr>
              <a:t>isRoot_)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calc</a:t>
            </a:r>
            <a:r>
              <a:rPr lang="en-US" dirty="0">
                <a:latin typeface="Consolas"/>
                <a:cs typeface="Consolas"/>
              </a:rPr>
              <a:t>(n);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seqFib(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n) { </a:t>
            </a:r>
            <a:r>
              <a:rPr lang="en-US" b="1" dirty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(n &lt; 2) ? n : seqFib(n − 1) + seqFib(n − 2);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respond(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(!isRoot)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{ </a:t>
            </a:r>
            <a:r>
              <a:rPr lang="en-US" dirty="0">
                <a:latin typeface="Consolas"/>
                <a:cs typeface="Consolas"/>
              </a:rPr>
              <a:t>parent.response(val);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delete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CkPrintf</a:t>
            </a:r>
            <a:r>
              <a:rPr lang="en-US" dirty="0">
                <a:latin typeface="Consolas"/>
                <a:cs typeface="Consolas"/>
              </a:rPr>
              <a:t>(”Fibonacci number is: %d\n”, 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“fib.def.h”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170F-54D2-5E48-BEB2-3AD0D2B9BD4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2DED-CA11-874A-AADE-C9EEBF212C9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4C7-BB42-AD47-9DFE-C2F15F5B505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E8-BD3C-E24F-ABCE-A0069012B33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EF0-2EB2-654F-80FC-FFD486F4901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1C86-5730-9A4F-8DFF-6C11A2568F8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917222"/>
            <a:ext cx="8615360" cy="3565131"/>
          </a:xfrm>
        </p:spPr>
        <p:txBody>
          <a:bodyPr>
            <a:normAutofit fontScale="92500" lnSpcReduction="2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Syntax: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79A4-7AED-7F42-8FDB-9C60F0C27FD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AECD-5D39-0A4F-A1B6-D58D5BE387E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6CF4-0FD8-484C-93EC-0AF340E9BF60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</a:t>
            </a:r>
            <a:r>
              <a:rPr lang="en-US" sz="2000" spc="-80" dirty="0" smtClean="0">
                <a:latin typeface="Lucida Console"/>
                <a:cs typeface="Lucida Console"/>
              </a:rPr>
              <a:t>: &lt;</a:t>
            </a:r>
            <a:r>
              <a:rPr lang="en-US" sz="2000" spc="-80" dirty="0">
                <a:latin typeface="Lucida Console"/>
                <a:cs typeface="Lucida Console"/>
              </a:rPr>
              <a:t>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BB59-B693-1146-BFCE-B6F69337C5D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mainmodule </a:t>
            </a:r>
            <a:r>
              <a:rPr lang="en-US" sz="2000" dirty="0">
                <a:latin typeface="Consolas"/>
                <a:cs typeface="Consolas"/>
              </a:rPr>
              <a:t>prefix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mainchare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[reductiontarget]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checkIn();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Prefix(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1800" b="1" dirty="0" smtClean="0">
                <a:latin typeface="Consolas"/>
                <a:cs typeface="Consolas"/>
              </a:rPr>
              <a:t>entry </a:t>
            </a:r>
            <a:r>
              <a:rPr lang="en-US" sz="1800" b="1" dirty="0">
                <a:latin typeface="Consolas"/>
                <a:cs typeface="Consolas"/>
              </a:rPr>
              <a:t>void </a:t>
            </a:r>
            <a:r>
              <a:rPr lang="en-US" sz="1800" dirty="0">
                <a:latin typeface="Consolas"/>
                <a:cs typeface="Consolas"/>
              </a:rPr>
              <a:t>passValue(</a:t>
            </a:r>
            <a:r>
              <a:rPr lang="en-US" sz="1800" b="1" dirty="0">
                <a:latin typeface="Consolas"/>
                <a:cs typeface="Consolas"/>
              </a:rPr>
              <a:t>int </a:t>
            </a:r>
            <a:r>
              <a:rPr lang="en-US" sz="1800" dirty="0">
                <a:latin typeface="Consolas"/>
                <a:cs typeface="Consolas"/>
              </a:rPr>
              <a:t>step, </a:t>
            </a:r>
            <a:r>
              <a:rPr lang="en-US" sz="1800" b="1" dirty="0">
                <a:latin typeface="Consolas"/>
                <a:cs typeface="Consolas"/>
              </a:rPr>
              <a:t>unsigned int </a:t>
            </a:r>
            <a:r>
              <a:rPr lang="en-US" sz="1800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6E96-1509-BA4A-BD5E-23E11A1BB98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b="1" dirty="0" smtClean="0">
                <a:latin typeface="Consolas"/>
                <a:cs typeface="Consolas"/>
              </a:rPr>
              <a:t>entry </a:t>
            </a:r>
            <a:r>
              <a:rPr lang="en-US" sz="1500" b="1" dirty="0">
                <a:latin typeface="Consolas"/>
                <a:cs typeface="Consolas"/>
              </a:rPr>
              <a:t>void </a:t>
            </a:r>
            <a:r>
              <a:rPr lang="en-US" sz="15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b="1" dirty="0" smtClean="0">
                <a:latin typeface="Consolas"/>
                <a:cs typeface="Consolas"/>
              </a:rPr>
              <a:t>for</a:t>
            </a:r>
            <a:r>
              <a:rPr lang="en-US" sz="15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</a:t>
            </a:r>
            <a:r>
              <a:rPr lang="en-US" sz="1500" dirty="0" err="1" smtClean="0">
                <a:latin typeface="Consolas"/>
                <a:cs typeface="Consolas"/>
              </a:rPr>
              <a:t>send_value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targetIndex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(targetIndex &lt; numElements)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thisProxy</a:t>
            </a:r>
            <a:r>
              <a:rPr lang="en-US" sz="1500" dirty="0" smtClean="0">
                <a:latin typeface="Consolas"/>
                <a:cs typeface="Consolas"/>
              </a:rPr>
              <a:t>[targetIndex].passValue(stage, value);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when </a:t>
            </a:r>
            <a:r>
              <a:rPr lang="en-US" sz="1500" dirty="0">
                <a:latin typeface="Consolas"/>
                <a:cs typeface="Consolas"/>
              </a:rPr>
              <a:t>passValue[stage</a:t>
            </a:r>
            <a:r>
              <a:rPr lang="en-US" sz="1500" dirty="0" smtClean="0">
                <a:latin typeface="Consolas"/>
                <a:cs typeface="Consolas"/>
              </a:rPr>
              <a:t>](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 smtClean="0">
                <a:latin typeface="Consolas"/>
                <a:cs typeface="Consolas"/>
              </a:rPr>
              <a:t>incoming_stage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b="1" dirty="0">
                <a:latin typeface="Consolas"/>
                <a:cs typeface="Consolas"/>
              </a:rPr>
              <a:t>unsigned int </a:t>
            </a:r>
            <a:r>
              <a:rPr lang="en-US" sz="1500" dirty="0" smtClean="0">
                <a:latin typeface="Consolas"/>
                <a:cs typeface="Consolas"/>
              </a:rPr>
              <a:t>incoming_value</a:t>
            </a:r>
            <a:r>
              <a:rPr lang="en-US" sz="1500" dirty="0">
                <a:latin typeface="Consolas"/>
                <a:cs typeface="Consolas"/>
              </a:rPr>
              <a:t>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 serial {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value </a:t>
            </a:r>
            <a:r>
              <a:rPr lang="en-US" sz="1500" dirty="0">
                <a:latin typeface="Consolas"/>
                <a:cs typeface="Consolas"/>
              </a:rPr>
              <a:t>+= </a:t>
            </a:r>
            <a:r>
              <a:rPr lang="en-US" sz="1500" dirty="0" err="1" smtClean="0">
                <a:latin typeface="Consolas"/>
                <a:cs typeface="Consolas"/>
              </a:rPr>
              <a:t>incoming_value</a:t>
            </a:r>
            <a:r>
              <a:rPr lang="en-US" sz="1500" dirty="0" smtClean="0">
                <a:latin typeface="Consolas"/>
                <a:cs typeface="Consolas"/>
              </a:rPr>
              <a:t>;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“done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contribute</a:t>
            </a:r>
            <a:r>
              <a:rPr lang="en-US" sz="15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5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}</a:t>
            </a:r>
            <a:r>
              <a:rPr lang="en-US" sz="1500" dirty="0">
                <a:latin typeface="Consolas"/>
                <a:cs typeface="Consolas"/>
              </a:rPr>
              <a:t>;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};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AFB5-36D4-A04A-902D-17C72C17DF1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</a:t>
            </a:r>
            <a:r>
              <a:rPr lang="en-US" sz="1400" dirty="0" err="1" smtClean="0">
                <a:latin typeface="Consolas"/>
                <a:cs typeface="Consolas"/>
              </a:rPr>
              <a:t>prefix.decl.h</a:t>
            </a:r>
            <a:r>
              <a:rPr lang="en-US" sz="1400" dirty="0">
                <a:latin typeface="Consolas"/>
                <a:cs typeface="Consolas"/>
              </a:rPr>
              <a:t>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4E02-CF77-8840-B883-42349F8423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i="1" dirty="0">
                <a:latin typeface="Consolas"/>
                <a:cs typeface="Consolas"/>
              </a:rPr>
              <a:t>// Random positive </a:t>
            </a:r>
            <a:r>
              <a:rPr lang="en-US" sz="1600" i="1" dirty="0" err="1">
                <a:latin typeface="Consolas"/>
                <a:cs typeface="Consolas"/>
              </a:rPr>
              <a:t>int</a:t>
            </a:r>
            <a:r>
              <a:rPr lang="en-US" sz="1600" i="1" dirty="0">
                <a:latin typeface="Consolas"/>
                <a:cs typeface="Consolas"/>
              </a:rPr>
              <a:t> between 0 and 9 (inclusive)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value </a:t>
            </a:r>
            <a:r>
              <a:rPr lang="en-US" sz="1600" dirty="0">
                <a:latin typeface="Consolas"/>
                <a:cs typeface="Consolas"/>
              </a:rPr>
              <a:t>= rand() % 10; </a:t>
            </a: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</a:t>
            </a:r>
            <a:r>
              <a:rPr lang="en-US" sz="1600" dirty="0" smtClean="0">
                <a:latin typeface="Consolas"/>
                <a:cs typeface="Consolas"/>
              </a:rPr>
              <a:t>“</a:t>
            </a:r>
            <a:r>
              <a:rPr lang="en-US" sz="1600" dirty="0" err="1" smtClean="0">
                <a:latin typeface="Consolas"/>
                <a:cs typeface="Consolas"/>
              </a:rPr>
              <a:t>prefix.def.h</a:t>
            </a:r>
            <a:r>
              <a:rPr lang="en-US" sz="1600" dirty="0">
                <a:latin typeface="Consolas"/>
                <a:cs typeface="Consolas"/>
              </a:rPr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39AC-D3FB-8A42-81BB-E581AF3F8A6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22F6-CD8B-B049-9D5F-9F5099186C9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A94A-B5C1-EE44-93C9-13CA56F2FB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CAD5-4F01-7142-8CA3-A59F28CD6DA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F011-31A4-1949-A425-D7F6E11E722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 smtClean="0">
                <a:latin typeface="Consolas"/>
                <a:cs typeface="Consolas"/>
              </a:rPr>
              <a:t>∗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8D6F-3227-5A4B-9318-4BD6B284E2F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mainmodule </a:t>
            </a:r>
            <a:r>
              <a:rPr lang="en-US" sz="1600" dirty="0">
                <a:latin typeface="Consolas"/>
                <a:cs typeface="Consolas"/>
              </a:rPr>
              <a:t>jacobi3d 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>
                <a:latin typeface="Consolas"/>
                <a:cs typeface="Consolas"/>
              </a:rPr>
              <a:t>[3D]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updateGhosts(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ref,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dir,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w,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h, </a:t>
            </a:r>
            <a:r>
              <a:rPr lang="en-US" sz="1500" b="1" dirty="0">
                <a:latin typeface="Consolas"/>
                <a:cs typeface="Consolas"/>
              </a:rPr>
              <a:t>double </a:t>
            </a:r>
            <a:r>
              <a:rPr lang="en-US" sz="1500" dirty="0">
                <a:latin typeface="Consolas"/>
                <a:cs typeface="Consolas"/>
              </a:rPr>
              <a:t>gh[w∗h]</a:t>
            </a:r>
            <a:r>
              <a:rPr lang="en-US" sz="1600" dirty="0">
                <a:latin typeface="Consolas"/>
                <a:cs typeface="Consolas"/>
              </a:rPr>
              <a:t>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B2BA-3D10-B748-A37C-B75011CAA70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thisIndex.y, z = thisIndex.z;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blockDimY, bdZ = blockDimZ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</a:t>
            </a:r>
            <a:r>
              <a:rPr lang="en-US" dirty="0" smtClean="0">
                <a:latin typeface="Consolas"/>
                <a:cs typeface="Consolas"/>
              </a:rPr>
              <a:t>x-1</a:t>
            </a:r>
            <a:r>
              <a:rPr lang="en-US" dirty="0">
                <a:latin typeface="Consolas"/>
                <a:cs typeface="Consolas"/>
              </a:rPr>
              <a:t>),y,z).updateGhosts(iter, RIGHT, bdY, bdZ, 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(wrapX(x+1),y,z).updateGhosts(iter, LEFT, bdY, bdZ, 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</a:t>
            </a:r>
            <a:r>
              <a:rPr lang="en-US" dirty="0" smtClean="0">
                <a:latin typeface="Consolas"/>
                <a:cs typeface="Consolas"/>
              </a:rPr>
              <a:t>y-1</a:t>
            </a:r>
            <a:r>
              <a:rPr lang="en-US" dirty="0">
                <a:latin typeface="Consolas"/>
                <a:cs typeface="Consolas"/>
              </a:rPr>
              <a:t>),z).updateGhosts(iter, TOP, bdX, bdZ, 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(x,wrapY(y+1),z).updateGhosts(iter, BOTTOM, bdX, bdZ, 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</a:t>
            </a:r>
            <a:r>
              <a:rPr lang="en-US" dirty="0" smtClean="0">
                <a:latin typeface="Consolas"/>
                <a:cs typeface="Consolas"/>
              </a:rPr>
              <a:t>z-1</a:t>
            </a:r>
            <a:r>
              <a:rPr lang="en-US" dirty="0">
                <a:latin typeface="Consolas"/>
                <a:cs typeface="Consolas"/>
              </a:rPr>
              <a:t>)).updateGhosts(iter, BACK, bdX, bdY, backGhost);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(x,y,wrapZ(z+1)).updateGhosts(iter, FRONT, bdX, bdY, frontGhost);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freeBoundaries</a:t>
            </a:r>
            <a:r>
              <a:rPr lang="en-US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6; 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buf[w∗h])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w, h, 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A4A-5AF3-3B4B-886D-FC7E1CF561D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thisIndex.y, z = thisIndex.z;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blockDimY, bdZ = blockDimZ;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(wrapX(x−1),y,z).updateGhosts(iter, RIGHT, bdY, bdZ, 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(wrapX(x+1),y,z).updateGhosts(iter, LEFT, bdY, bdZ, 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(x,wrapY(y−1),z).updateGhosts(iter, TOP, bdX, bdZ, 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(x,wrapY(y+1),z).updateGhosts(iter, BOTTOM, bdX, bdZ, 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(x,y,wrapZ(z−1)).updateGhosts(iter, BACK, bdX, bdY, backGhost);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(x,y,wrapZ(z+1)).updateGhosts(iter, FRONT, bdX, bdY, frontGhost);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6; 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h,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buf[w∗h])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w, h, 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</a:t>
            </a:r>
            <a:r>
              <a:rPr lang="en-US" sz="1050" dirty="0" err="1" smtClean="0">
                <a:latin typeface="Consolas"/>
                <a:cs typeface="Consolas"/>
              </a:rPr>
              <a:t>logical_and</a:t>
            </a:r>
            <a:r>
              <a:rPr lang="en-US" sz="1050" dirty="0">
                <a:latin typeface="Consolas"/>
                <a:cs typeface="Consolas"/>
              </a:rPr>
              <a:t>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47E-5888-8046-9690-52F4899963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z="3600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z="3600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3600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z="3600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z="360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z="360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2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res)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E4D4-FE0F-3F4C-9166-90D0BEF5F0C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27C5-A48F-E643-A81A-C484927AD4E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</a:t>
            </a:r>
            <a:r>
              <a:rPr lang="en-US" sz="1700" dirty="0" err="1" smtClean="0">
                <a:latin typeface="Consolas"/>
                <a:cs typeface="Consolas"/>
              </a:rPr>
              <a:t>CProxy_Client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CProxy_Fib parent_)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parent(parent_), 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_),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</a:t>
            </a:r>
            <a:r>
              <a:rPr lang="en-US" sz="1600" dirty="0" err="1" smtClean="0">
                <a:latin typeface="Consolas"/>
                <a:cs typeface="Consolas"/>
              </a:rPr>
              <a:t>CkPrintf</a:t>
            </a:r>
            <a:r>
              <a:rPr lang="en-US" sz="1600" dirty="0" smtClean="0">
                <a:latin typeface="Consolas"/>
                <a:cs typeface="Consolas"/>
              </a:rPr>
              <a:t>(“Fibonacci </a:t>
            </a:r>
            <a:r>
              <a:rPr lang="en-US" sz="1600" dirty="0">
                <a:latin typeface="Consolas"/>
                <a:cs typeface="Consolas"/>
              </a:rPr>
              <a:t>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parent.respond</a:t>
            </a:r>
            <a:r>
              <a:rPr lang="en-US" sz="1600" dirty="0">
                <a:latin typeface="Consolas"/>
                <a:cs typeface="Consolas"/>
              </a:rPr>
              <a:t>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F6FF-9D51-9B4A-8670-1F26E9F2564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calling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Lucida Console"/>
                <a:cs typeface="Lucida Console"/>
              </a:rPr>
              <a:t>respond</a:t>
            </a:r>
            <a:r>
              <a:rPr lang="en-US" sz="2000" spc="20" dirty="0" smtClean="0">
                <a:latin typeface="Times New Roman"/>
                <a:cs typeface="Times New Roman"/>
              </a:rPr>
              <a:t>)</a:t>
            </a:r>
            <a:r>
              <a:rPr lang="en-US" sz="2000" spc="20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our example</a:t>
            </a:r>
            <a:r>
              <a:rPr lang="en-US" sz="2000" spc="25" dirty="0" smtClean="0">
                <a:latin typeface="Times New Roman"/>
                <a:cs typeface="Times New Roman"/>
              </a:rPr>
              <a:t>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200-CB40-C24C-B17E-60D92F636ED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CF8-B7D1-1643-8DF7-97B38AFFEB1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179-70B7-D24B-898D-EAC2D795AAF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  <a:r>
              <a:rPr lang="en-US" spc="10" dirty="0" smtClean="0">
                <a:latin typeface="Consolas"/>
                <a:cs typeface="Consolas"/>
              </a:rPr>
              <a:t>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err="1" smtClean="0">
                <a:latin typeface="Consolas"/>
                <a:cs typeface="Consolas"/>
              </a:rPr>
              <a:t>thisProxy.invokeMethod</a:t>
            </a:r>
            <a:r>
              <a:rPr lang="en-US" spc="10" dirty="0">
                <a:latin typeface="Consolas"/>
                <a:cs typeface="Consolas"/>
              </a:rPr>
              <a:t>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 smtClean="0">
                <a:latin typeface="Consolas"/>
                <a:cs typeface="Consolas"/>
              </a:rPr>
              <a:t>“</a:t>
            </a:r>
            <a:r>
              <a:rPr lang="en-US" sz="1500" spc="10" dirty="0" err="1" smtClean="0">
                <a:latin typeface="Consolas"/>
                <a:cs typeface="Consolas"/>
              </a:rPr>
              <a:t>setValue</a:t>
            </a:r>
            <a:r>
              <a:rPr lang="en-US" sz="1500" spc="10" dirty="0">
                <a:latin typeface="Consolas"/>
                <a:cs typeface="Consolas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133F-B97A-2E4B-B0BD-B9DEA03C94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DAD1-5F68-C243-9BC3-AD19DE5ADD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myMethod2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15726</TotalTime>
  <Words>3758</Words>
  <Application>Microsoft Macintosh PowerPoint</Application>
  <PresentationFormat>On-screen Show (4:3)</PresentationFormat>
  <Paragraphs>572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311</cp:revision>
  <dcterms:created xsi:type="dcterms:W3CDTF">2014-08-04T16:19:24Z</dcterms:created>
  <dcterms:modified xsi:type="dcterms:W3CDTF">2014-09-11T02:40:00Z</dcterms:modified>
</cp:coreProperties>
</file>