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79" r:id="rId2"/>
    <p:sldId id="258" r:id="rId3"/>
    <p:sldId id="280" r:id="rId4"/>
    <p:sldId id="259" r:id="rId5"/>
    <p:sldId id="260" r:id="rId6"/>
    <p:sldId id="261" r:id="rId7"/>
    <p:sldId id="262" r:id="rId8"/>
    <p:sldId id="557" r:id="rId9"/>
    <p:sldId id="263" r:id="rId10"/>
    <p:sldId id="1298" r:id="rId11"/>
    <p:sldId id="1312" r:id="rId12"/>
    <p:sldId id="1299" r:id="rId13"/>
    <p:sldId id="1300" r:id="rId14"/>
    <p:sldId id="1310" r:id="rId15"/>
    <p:sldId id="269" r:id="rId16"/>
    <p:sldId id="27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116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979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89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165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3A42D-7FD8-6D45-A3F3-8E1559F366C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68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77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A32BC-DF91-4241-B023-45A0A611512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4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pccharm.com/demo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799E64-5325-4C22-B31F-0A2ED649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7146"/>
            <a:ext cx="12192000" cy="1470025"/>
          </a:xfrm>
        </p:spPr>
        <p:txBody>
          <a:bodyPr>
            <a:noAutofit/>
          </a:bodyPr>
          <a:lstStyle/>
          <a:p>
            <a:r>
              <a:rPr lang="en-US" sz="4500" dirty="0"/>
              <a:t>Migratable Objects and Task-Based Parallel Programming with Charm++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DB19-2987-4644-8F63-17C8CFFB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1D41FA27-2731-CC5D-8422-97C54E9A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391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923756" y="3551235"/>
            <a:ext cx="2556934" cy="3012018"/>
            <a:chOff x="4533899" y="3549649"/>
            <a:chExt cx="2556934" cy="3012018"/>
          </a:xfrm>
          <a:solidFill>
            <a:srgbClr val="173231"/>
          </a:solidFill>
        </p:grpSpPr>
        <p:sp>
          <p:nvSpPr>
            <p:cNvPr id="6" name="Rectangle 5"/>
            <p:cNvSpPr/>
            <p:nvPr/>
          </p:nvSpPr>
          <p:spPr>
            <a:xfrm>
              <a:off x="4533899" y="3549649"/>
              <a:ext cx="2556934" cy="3012018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967582" y="5157947"/>
              <a:ext cx="17504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</a:rPr>
                <a:t>Processor 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210190" y="3551235"/>
            <a:ext cx="2561166" cy="3012018"/>
            <a:chOff x="1820333" y="3549649"/>
            <a:chExt cx="2561166" cy="3012018"/>
          </a:xfrm>
          <a:solidFill>
            <a:srgbClr val="173231"/>
          </a:solidFill>
        </p:grpSpPr>
        <p:sp>
          <p:nvSpPr>
            <p:cNvPr id="5" name="Rectangle 4"/>
            <p:cNvSpPr/>
            <p:nvPr/>
          </p:nvSpPr>
          <p:spPr>
            <a:xfrm>
              <a:off x="1820333" y="3549649"/>
              <a:ext cx="2561166" cy="3012018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91291" y="5157947"/>
              <a:ext cx="17504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</a:rPr>
                <a:t>Processor 2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923756" y="340252"/>
            <a:ext cx="2556934" cy="3016250"/>
            <a:chOff x="4533899" y="338666"/>
            <a:chExt cx="2556934" cy="3016250"/>
          </a:xfrm>
          <a:solidFill>
            <a:srgbClr val="173231"/>
          </a:solidFill>
        </p:grpSpPr>
        <p:sp>
          <p:nvSpPr>
            <p:cNvPr id="4" name="Rectangle 3"/>
            <p:cNvSpPr/>
            <p:nvPr/>
          </p:nvSpPr>
          <p:spPr>
            <a:xfrm>
              <a:off x="4533899" y="338666"/>
              <a:ext cx="2556934" cy="301625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967582" y="1872223"/>
              <a:ext cx="17504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</a:rPr>
                <a:t>Processor 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10190" y="361419"/>
            <a:ext cx="2561166" cy="3016251"/>
            <a:chOff x="1820333" y="359832"/>
            <a:chExt cx="2561166" cy="3016251"/>
          </a:xfrm>
          <a:solidFill>
            <a:srgbClr val="173231"/>
          </a:solidFill>
        </p:grpSpPr>
        <p:sp>
          <p:nvSpPr>
            <p:cNvPr id="3" name="Rectangle 2"/>
            <p:cNvSpPr/>
            <p:nvPr/>
          </p:nvSpPr>
          <p:spPr>
            <a:xfrm>
              <a:off x="1820333" y="359832"/>
              <a:ext cx="2561166" cy="301625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184400" y="1973509"/>
              <a:ext cx="17504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</a:rPr>
                <a:t>Processor 0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75F6605-64F0-1E4E-A280-3305010D4CFA}"/>
              </a:ext>
            </a:extLst>
          </p:cNvPr>
          <p:cNvSpPr txBox="1"/>
          <p:nvPr/>
        </p:nvSpPr>
        <p:spPr>
          <a:xfrm>
            <a:off x="420562" y="440193"/>
            <a:ext cx="555467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Charm++ computation consists of multiple collections of globally visible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collection is individually indexed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890858" y="3942966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5246503" y="5348890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4869132" y="3019656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2256560" y="1935395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4116958" y="1500436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186225" y="2344428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2449320" y="6144884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611930" y="3586627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658024" y="5511288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3434107" y="4945060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774441" y="1496739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2145175" y="3019656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4705732" y="6031880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1697321" y="5715899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1127212" y="2729824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5423244" y="2083085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5407448" y="6122857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1360045" y="4677141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3607069" y="2018774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4000541" y="4168486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2255089" y="3754203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4349791" y="2641968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2664214" y="1537275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4636299" y="4595154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3915051" y="6144063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1155104" y="1796075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456683" y="4896933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3390736" y="3019655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2654193" y="2441508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535075" y="3315343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3982517" y="5478171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3068813" y="4280669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1" name="Straight Arrow Connector 50"/>
          <p:cNvCxnSpPr>
            <a:cxnSpLocks/>
            <a:stCxn id="255" idx="0"/>
          </p:cNvCxnSpPr>
          <p:nvPr/>
        </p:nvCxnSpPr>
        <p:spPr>
          <a:xfrm flipV="1">
            <a:off x="2371506" y="2272643"/>
            <a:ext cx="1382780" cy="148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264" idx="3"/>
            <a:endCxn id="241" idx="1"/>
          </p:cNvCxnSpPr>
          <p:nvPr/>
        </p:nvCxnSpPr>
        <p:spPr>
          <a:xfrm>
            <a:off x="767908" y="3427527"/>
            <a:ext cx="2666199" cy="162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60" idx="2"/>
            <a:endCxn id="246" idx="0"/>
          </p:cNvCxnSpPr>
          <p:nvPr/>
        </p:nvCxnSpPr>
        <p:spPr>
          <a:xfrm flipH="1">
            <a:off x="1243629" y="2020442"/>
            <a:ext cx="27892" cy="70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  <a:stCxn id="233" idx="0"/>
            <a:endCxn id="239" idx="2"/>
          </p:cNvCxnSpPr>
          <p:nvPr/>
        </p:nvCxnSpPr>
        <p:spPr>
          <a:xfrm flipV="1">
            <a:off x="5362920" y="3810994"/>
            <a:ext cx="365427" cy="153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62172" y="3258536"/>
            <a:ext cx="4181077" cy="225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01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3.7037E-6 L 0.57253 -0.5037 " pathEditMode="relative" ptsTypes="AA">
                                      <p:cBhvr>
                                        <p:cTn id="191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185 L 0.68789 0.25301 " pathEditMode="relative" ptsTypes="AA">
                                      <p:cBhvr>
                                        <p:cTn id="19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1574 L 0.47553 -0.38333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46" y="-1838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7 0.01319 L 0.22344 -0.24167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-12755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1366 L 0.74883 -0.26227 " pathEditMode="relative" ptsTypes="AA">
                                      <p:cBhvr>
                                        <p:cTn id="199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20768 0.34005 " pathEditMode="relative" ptsTypes="AA">
                                      <p:cBhvr>
                                        <p:cTn id="201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81 L 0.07552 -0.42708 " pathEditMode="relative" ptsTypes="AA">
                                      <p:cBhvr>
                                        <p:cTn id="203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1458 L 0.56315 -0.33727 " pathEditMode="relative" ptsTypes="AA">
                                      <p:cBhvr>
                                        <p:cTn id="205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718 L 0.76979 -0.22176 " pathEditMode="relative" ptsTypes="AA">
                                      <p:cBhvr>
                                        <p:cTn id="207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0.54218 -0.61829 " pathEditMode="relative" ptsTypes="AA">
                                      <p:cBhvr>
                                        <p:cTn id="209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23 L 0.42903 0.14167 " pathEditMode="relative" ptsTypes="AA">
                                      <p:cBhvr>
                                        <p:cTn id="211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139 L 0.53203 -0.10069 " pathEditMode="relative" ptsTypes="AA">
                                      <p:cBhvr>
                                        <p:cTn id="213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0.17683 -0.26504 " pathEditMode="relative" ptsTypes="AA">
                                      <p:cBhvr>
                                        <p:cTn id="215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1.48148E-6 L 0.41484 -0.68357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-34190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533 L 0.33659 0.31065 " pathEditMode="relative" ptsTypes="AA">
                                      <p:cBhvr>
                                        <p:cTn id="219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046 L 0.68894 -0.26273 " pathEditMode="relative" ptsTypes="AA">
                                      <p:cBhvr>
                                        <p:cTn id="221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0.00324 L 0.32644 -0.22014 " pathEditMode="relative" ptsTypes="AA">
                                      <p:cBhvr>
                                        <p:cTn id="223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-0.00902 L 0.22109 0.06551 " pathEditMode="relative" rAng="0" ptsTypes="AA">
                                      <p:cBhvr>
                                        <p:cTn id="225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3727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0671 L 0.42774 -0.47222 " pathEditMode="relative" ptsTypes="AA">
                                      <p:cBhvr>
                                        <p:cTn id="227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6 0.00416 L 0.47174 -0.10093 " pathEditMode="relative" ptsTypes="AA">
                                      <p:cBhvr>
                                        <p:cTn id="22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0347 L 0.30703 -0.25162 " pathEditMode="relative" ptsTypes="AA">
                                      <p:cBhvr>
                                        <p:cTn id="231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7 -0.00602 L 0.45482 0.37384 " pathEditMode="relative" ptsTypes="AA">
                                      <p:cBhvr>
                                        <p:cTn id="233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 0.00255 L 0.51172 -0.07199 " pathEditMode="relative" ptsTypes="AA">
                                      <p:cBhvr>
                                        <p:cTn id="235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347 L 0.70794 -0.42824 " pathEditMode="relative" rAng="0" ptsTypes="AA">
                                      <p:cBhvr>
                                        <p:cTn id="237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391" y="-21250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1315 -0.23982 " pathEditMode="relative" ptsTypes="AA">
                                      <p:cBhvr>
                                        <p:cTn id="239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926 L 0.56744 -0.5206 " pathEditMode="relative" ptsTypes="AA">
                                      <p:cBhvr>
                                        <p:cTn id="241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0023 L 0.33646 0.21597 " pathEditMode="relative" ptsTypes="AA">
                                      <p:cBhvr>
                                        <p:cTn id="243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0255 L 0.73854 -0.0831 " pathEditMode="relative" ptsTypes="AA">
                                      <p:cBhvr>
                                        <p:cTn id="245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38 -0.00231 L 0.45508 0.32547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16389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232 L 0.56536 -0.1176 " pathEditMode="relative" ptsTypes="AA">
                                      <p:cBhvr>
                                        <p:cTn id="249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1.48148E-6 L 0.84817 -0.28148 " pathEditMode="relative" ptsTypes="AA">
                                      <p:cBhvr>
                                        <p:cTn id="251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7.40741E-7 L 0.41211 -0.40741 " pathEditMode="relative" ptsTypes="AA">
                                      <p:cBhvr>
                                        <p:cTn id="253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51" grpId="0" animBg="1"/>
      <p:bldP spid="251" grpId="1" animBg="1"/>
      <p:bldP spid="252" grpId="0" animBg="1"/>
      <p:bldP spid="252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923756" y="3551235"/>
            <a:ext cx="2556934" cy="3012018"/>
            <a:chOff x="4533899" y="3549649"/>
            <a:chExt cx="2556934" cy="3012018"/>
          </a:xfrm>
          <a:solidFill>
            <a:srgbClr val="173231"/>
          </a:solidFill>
        </p:grpSpPr>
        <p:sp>
          <p:nvSpPr>
            <p:cNvPr id="6" name="Rectangle 5"/>
            <p:cNvSpPr/>
            <p:nvPr/>
          </p:nvSpPr>
          <p:spPr>
            <a:xfrm>
              <a:off x="4533899" y="3549649"/>
              <a:ext cx="2556934" cy="3012018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967582" y="5157947"/>
              <a:ext cx="17504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</a:rPr>
                <a:t>Processor 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210190" y="3551235"/>
            <a:ext cx="2561166" cy="3012018"/>
            <a:chOff x="1820333" y="3549649"/>
            <a:chExt cx="2561166" cy="3012018"/>
          </a:xfrm>
          <a:solidFill>
            <a:srgbClr val="173231"/>
          </a:solidFill>
        </p:grpSpPr>
        <p:sp>
          <p:nvSpPr>
            <p:cNvPr id="5" name="Rectangle 4"/>
            <p:cNvSpPr/>
            <p:nvPr/>
          </p:nvSpPr>
          <p:spPr>
            <a:xfrm>
              <a:off x="1820333" y="3549649"/>
              <a:ext cx="2561166" cy="3012018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91291" y="5157947"/>
              <a:ext cx="17504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</a:rPr>
                <a:t>Processor 2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923756" y="340252"/>
            <a:ext cx="2556934" cy="3016250"/>
            <a:chOff x="4533899" y="338666"/>
            <a:chExt cx="2556934" cy="3016250"/>
          </a:xfrm>
          <a:solidFill>
            <a:srgbClr val="173231"/>
          </a:solidFill>
        </p:grpSpPr>
        <p:sp>
          <p:nvSpPr>
            <p:cNvPr id="4" name="Rectangle 3"/>
            <p:cNvSpPr/>
            <p:nvPr/>
          </p:nvSpPr>
          <p:spPr>
            <a:xfrm>
              <a:off x="4533899" y="338666"/>
              <a:ext cx="2556934" cy="301625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967582" y="1872223"/>
              <a:ext cx="17504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</a:rPr>
                <a:t>Processor 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10190" y="361419"/>
            <a:ext cx="2561166" cy="3016251"/>
            <a:chOff x="1820333" y="359832"/>
            <a:chExt cx="2561166" cy="3016251"/>
          </a:xfrm>
          <a:solidFill>
            <a:srgbClr val="173231"/>
          </a:solidFill>
        </p:grpSpPr>
        <p:sp>
          <p:nvSpPr>
            <p:cNvPr id="3" name="Rectangle 2"/>
            <p:cNvSpPr/>
            <p:nvPr/>
          </p:nvSpPr>
          <p:spPr>
            <a:xfrm>
              <a:off x="1820333" y="359832"/>
              <a:ext cx="2561166" cy="301625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184400" y="1973509"/>
              <a:ext cx="17504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</a:rPr>
                <a:t>Processor 0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638816" y="3830783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66949" y="3989533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0482" y="4213900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483365" y="4499649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98799" y="4101716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9315107" y="545059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0043240" y="703809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9357440" y="1326109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10159656" y="1213925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681148" y="386308"/>
            <a:ext cx="4426774" cy="4509158"/>
            <a:chOff x="2291291" y="384722"/>
            <a:chExt cx="4426774" cy="4509158"/>
          </a:xfrm>
          <a:solidFill>
            <a:schemeClr val="bg2"/>
          </a:solidFill>
        </p:grpSpPr>
        <p:sp>
          <p:nvSpPr>
            <p:cNvPr id="9" name="Rounded Rectangle 8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rgbClr val="52AA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10875090" y="1385376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531925" y="646345"/>
            <a:ext cx="232833" cy="224367"/>
          </a:xfrm>
          <a:prstGeom prst="roundRect">
            <a:avLst/>
          </a:prstGeom>
          <a:solidFill>
            <a:srgbClr val="52AAA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7859075" y="487595"/>
            <a:ext cx="232833" cy="224367"/>
          </a:xfrm>
          <a:prstGeom prst="roundRect">
            <a:avLst/>
          </a:prstGeom>
          <a:solidFill>
            <a:srgbClr val="52AAA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7260058" y="805095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6743591" y="1029462"/>
            <a:ext cx="232833" cy="224367"/>
          </a:xfrm>
          <a:prstGeom prst="roundRect">
            <a:avLst/>
          </a:prstGeom>
          <a:solidFill>
            <a:srgbClr val="52AAA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6574258" y="1427395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7376474" y="1315211"/>
            <a:ext cx="232833" cy="224367"/>
          </a:xfrm>
          <a:prstGeom prst="roundRect">
            <a:avLst/>
          </a:prstGeom>
          <a:solidFill>
            <a:srgbClr val="52AAA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8091908" y="917278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8091908" y="1486662"/>
            <a:ext cx="232833" cy="224367"/>
          </a:xfrm>
          <a:prstGeom prst="roundRect">
            <a:avLst/>
          </a:prstGeom>
          <a:solidFill>
            <a:srgbClr val="52AAA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9315107" y="3830783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10642257" y="3672033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0043240" y="3989533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9526773" y="4213900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9357440" y="4611833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0159656" y="4499649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10875090" y="4101716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875090" y="4671100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9" name="Rounded Rectangle 248">
            <a:extLst>
              <a:ext uri="{FF2B5EF4-FFF2-40B4-BE49-F238E27FC236}">
                <a16:creationId xmlns:a16="http://schemas.microsoft.com/office/drawing/2014/main" id="{64746C8A-54C2-5848-9A6C-68BCFE2ADE07}"/>
              </a:ext>
            </a:extLst>
          </p:cNvPr>
          <p:cNvSpPr/>
          <p:nvPr/>
        </p:nvSpPr>
        <p:spPr>
          <a:xfrm>
            <a:off x="6459375" y="1657180"/>
            <a:ext cx="91440" cy="1828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0" name="Rounded Rectangle 249">
            <a:extLst>
              <a:ext uri="{FF2B5EF4-FFF2-40B4-BE49-F238E27FC236}">
                <a16:creationId xmlns:a16="http://schemas.microsoft.com/office/drawing/2014/main" id="{0823635E-EB30-564B-93F8-ED13C61512DE}"/>
              </a:ext>
            </a:extLst>
          </p:cNvPr>
          <p:cNvSpPr/>
          <p:nvPr/>
        </p:nvSpPr>
        <p:spPr>
          <a:xfrm>
            <a:off x="10961018" y="5378357"/>
            <a:ext cx="91440" cy="1828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C0F8E-CCDF-2C4A-9B60-37AED5399F38}"/>
              </a:ext>
            </a:extLst>
          </p:cNvPr>
          <p:cNvSpPr txBox="1"/>
          <p:nvPr/>
        </p:nvSpPr>
        <p:spPr>
          <a:xfrm>
            <a:off x="433412" y="1748620"/>
            <a:ext cx="5118410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are assigned to processors by the runtime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Programmer does not need to know where an object is located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75F6605-64F0-1E4E-A280-3305010D4CFA}"/>
              </a:ext>
            </a:extLst>
          </p:cNvPr>
          <p:cNvSpPr txBox="1"/>
          <p:nvPr/>
        </p:nvSpPr>
        <p:spPr>
          <a:xfrm>
            <a:off x="420562" y="440193"/>
            <a:ext cx="555467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Charm++ computation consists of multiple collections of globally visible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Each collection is individually indexed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D07D19-296C-114F-89C0-2D08D4AFA2F0}"/>
              </a:ext>
            </a:extLst>
          </p:cNvPr>
          <p:cNvSpPr txBox="1"/>
          <p:nvPr/>
        </p:nvSpPr>
        <p:spPr>
          <a:xfrm>
            <a:off x="416120" y="2939017"/>
            <a:ext cx="511841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Scheduling on each processors is under the control of a user-space message-driven scheduler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69C8C2F-B1B3-D042-AB16-3A48DD6A8AFD}"/>
              </a:ext>
            </a:extLst>
          </p:cNvPr>
          <p:cNvSpPr txBox="1"/>
          <p:nvPr/>
        </p:nvSpPr>
        <p:spPr>
          <a:xfrm>
            <a:off x="417567" y="3922182"/>
            <a:ext cx="5118410" cy="2369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an object on 0 wants to invoke a method on object A[23]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Runtime System packages the method invocation into a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Locates where the target object 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Sends the message to the queue on destination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Scheduler invokes the method on the target object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7C1CA10-06BF-024E-A4F0-05DA66DAA4C2}"/>
              </a:ext>
            </a:extLst>
          </p:cNvPr>
          <p:cNvGrpSpPr/>
          <p:nvPr/>
        </p:nvGrpSpPr>
        <p:grpSpPr>
          <a:xfrm>
            <a:off x="6634809" y="2966990"/>
            <a:ext cx="1706857" cy="372530"/>
            <a:chOff x="2204243" y="3003329"/>
            <a:chExt cx="1706857" cy="372530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49199B7A-7690-1846-817B-978D9E983FCD}"/>
                </a:ext>
              </a:extLst>
            </p:cNvPr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E5BCC49-512B-1948-A698-1ED1EAC901B6}"/>
                  </a:ext>
                </a:extLst>
              </p:cNvPr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43C504BE-CD7E-BF4E-B8C4-623644B97D21}"/>
                  </a:ext>
                </a:extLst>
              </p:cNvPr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E14C10DA-053F-174D-A7CD-8D900D4FCD2D}"/>
                  </a:ext>
                </a:extLst>
              </p:cNvPr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A416D92-C1E4-2247-BD4C-5E776AABF51E}"/>
                  </a:ext>
                </a:extLst>
              </p:cNvPr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12FC6C0F-49D9-4249-8815-1B185DEE8F76}"/>
                  </a:ext>
                </a:extLst>
              </p:cNvPr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48C98C43-221D-0147-85EC-B249B9939672}"/>
                  </a:ext>
                </a:extLst>
              </p:cNvPr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27FF705-20A5-AE45-9225-725CC809029F}"/>
                  </a:ext>
                </a:extLst>
              </p:cNvPr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5B497CE3-12D8-B442-9A6D-7F9DAFCE861F}"/>
                  </a:ext>
                </a:extLst>
              </p:cNvPr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B3EE682-763F-BA46-B241-3F7481957F6C}"/>
                  </a:ext>
                </a:extLst>
              </p:cNvPr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991A23B-24DB-2A44-8F11-7C48B19EBC47}"/>
                  </a:ext>
                </a:extLst>
              </p:cNvPr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BEC8E65C-1BDF-BA47-8DB2-55A75E1D5787}"/>
                  </a:ext>
                </a:extLst>
              </p:cNvPr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F539A01-4889-DE4B-8FAE-41B69CD0E8C3}"/>
                  </a:ext>
                </a:extLst>
              </p:cNvPr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B82631A4-1A58-E24F-96BB-0AADD00761E3}"/>
                  </a:ext>
                </a:extLst>
              </p:cNvPr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6B0E932-A178-6746-B4CB-AF15D0F5D4F1}"/>
                  </a:ext>
                </a:extLst>
              </p:cNvPr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04733B1-0DA5-784A-B917-F56792017153}"/>
                  </a:ext>
                </a:extLst>
              </p:cNvPr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2276EF2F-F32D-4547-8C1D-E7862D822C63}"/>
                  </a:ext>
                </a:extLst>
              </p:cNvPr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63B47B02-5EA5-C748-8D70-2C2520023069}"/>
                </a:ext>
              </a:extLst>
            </p:cNvPr>
            <p:cNvSpPr txBox="1"/>
            <p:nvPr/>
          </p:nvSpPr>
          <p:spPr>
            <a:xfrm>
              <a:off x="2256769" y="3129638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0D9AA50-1573-A74C-AFA5-8F4402D9B9B6}"/>
              </a:ext>
            </a:extLst>
          </p:cNvPr>
          <p:cNvGrpSpPr/>
          <p:nvPr/>
        </p:nvGrpSpPr>
        <p:grpSpPr>
          <a:xfrm>
            <a:off x="6915218" y="2456847"/>
            <a:ext cx="1381873" cy="307777"/>
            <a:chOff x="4053228" y="2484061"/>
            <a:chExt cx="1395311" cy="307777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EB8C4CB0-9DC8-184F-A839-58B39A2AB785}"/>
                </a:ext>
              </a:extLst>
            </p:cNvPr>
            <p:cNvSpPr/>
            <p:nvPr/>
          </p:nvSpPr>
          <p:spPr>
            <a:xfrm>
              <a:off x="4053228" y="2515275"/>
              <a:ext cx="1101948" cy="267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05D3C5B-47D6-7D4B-810C-658B9472B8D2}"/>
                </a:ext>
              </a:extLst>
            </p:cNvPr>
            <p:cNvSpPr txBox="1"/>
            <p:nvPr/>
          </p:nvSpPr>
          <p:spPr>
            <a:xfrm>
              <a:off x="4111120" y="2484061"/>
              <a:ext cx="133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Scheduler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3C088241-FF29-304D-8DB9-07411D430D1D}"/>
              </a:ext>
            </a:extLst>
          </p:cNvPr>
          <p:cNvGrpSpPr/>
          <p:nvPr/>
        </p:nvGrpSpPr>
        <p:grpSpPr>
          <a:xfrm>
            <a:off x="9418010" y="2963844"/>
            <a:ext cx="1706857" cy="372530"/>
            <a:chOff x="2204243" y="3003329"/>
            <a:chExt cx="1706857" cy="37253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0E9B8B0-2E50-E64B-AF2E-41906919F677}"/>
                </a:ext>
              </a:extLst>
            </p:cNvPr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8D225A8-04CB-F945-8BD5-849E2395AD42}"/>
                  </a:ext>
                </a:extLst>
              </p:cNvPr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C7A1D9C6-C865-C544-B816-86B658221773}"/>
                  </a:ext>
                </a:extLst>
              </p:cNvPr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4E4EA18F-E3CD-6146-BB69-3C514F516D2E}"/>
                  </a:ext>
                </a:extLst>
              </p:cNvPr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DDCB4923-23A0-CC4B-AFD2-493B48920804}"/>
                  </a:ext>
                </a:extLst>
              </p:cNvPr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988E7EA3-E118-AF47-9443-4BAE851CC4F4}"/>
                  </a:ext>
                </a:extLst>
              </p:cNvPr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2D179812-CE3F-6D4F-A090-4BCF9A85391B}"/>
                  </a:ext>
                </a:extLst>
              </p:cNvPr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2249CB11-EE76-AC4C-A5A6-F8B6FC9E0FD0}"/>
                  </a:ext>
                </a:extLst>
              </p:cNvPr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499661E1-6D5B-1F4C-86A1-81227C4822CA}"/>
                  </a:ext>
                </a:extLst>
              </p:cNvPr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38253B2B-E3B4-A34D-8321-B251B7999743}"/>
                  </a:ext>
                </a:extLst>
              </p:cNvPr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3FBC71D-A930-EA4A-A22A-2EC8C86E2F60}"/>
                  </a:ext>
                </a:extLst>
              </p:cNvPr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8452F067-13EE-9740-88BB-47F9E978C2DC}"/>
                  </a:ext>
                </a:extLst>
              </p:cNvPr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FFE7DC7-EBD6-5E42-9143-1A89EFE8E484}"/>
                  </a:ext>
                </a:extLst>
              </p:cNvPr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EBD3087E-71A3-7F43-9233-74863AAFA342}"/>
                  </a:ext>
                </a:extLst>
              </p:cNvPr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EBC06C68-136A-7A43-A1DA-42CF44B7CEEF}"/>
                  </a:ext>
                </a:extLst>
              </p:cNvPr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E725A9E5-05D5-2E47-A818-7A35AAF68EBC}"/>
                  </a:ext>
                </a:extLst>
              </p:cNvPr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24B8593-834F-D74A-9496-12EBF1889279}"/>
                  </a:ext>
                </a:extLst>
              </p:cNvPr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3B8735F3-FB60-FE4F-8132-553D1406F988}"/>
                </a:ext>
              </a:extLst>
            </p:cNvPr>
            <p:cNvSpPr txBox="1"/>
            <p:nvPr/>
          </p:nvSpPr>
          <p:spPr>
            <a:xfrm>
              <a:off x="2256769" y="3129638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C115A4AE-8F7D-AF40-94A9-83C27D49F7AC}"/>
              </a:ext>
            </a:extLst>
          </p:cNvPr>
          <p:cNvGrpSpPr/>
          <p:nvPr/>
        </p:nvGrpSpPr>
        <p:grpSpPr>
          <a:xfrm>
            <a:off x="9698419" y="2453701"/>
            <a:ext cx="1381873" cy="307777"/>
            <a:chOff x="4053228" y="2484061"/>
            <a:chExt cx="1395311" cy="307777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91B7C7A-C8F8-6B49-8944-08092E2A5955}"/>
                </a:ext>
              </a:extLst>
            </p:cNvPr>
            <p:cNvSpPr/>
            <p:nvPr/>
          </p:nvSpPr>
          <p:spPr>
            <a:xfrm>
              <a:off x="4053228" y="2515275"/>
              <a:ext cx="1101948" cy="267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2D4F6B2-6173-EC48-AFF2-B1631BFCC82A}"/>
                </a:ext>
              </a:extLst>
            </p:cNvPr>
            <p:cNvSpPr txBox="1"/>
            <p:nvPr/>
          </p:nvSpPr>
          <p:spPr>
            <a:xfrm>
              <a:off x="4111120" y="2484061"/>
              <a:ext cx="133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Scheduler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9C8C0AC0-0956-F64D-8543-4001C50955D0}"/>
              </a:ext>
            </a:extLst>
          </p:cNvPr>
          <p:cNvGrpSpPr/>
          <p:nvPr/>
        </p:nvGrpSpPr>
        <p:grpSpPr>
          <a:xfrm>
            <a:off x="6739494" y="6131234"/>
            <a:ext cx="1706857" cy="372530"/>
            <a:chOff x="2204243" y="3003329"/>
            <a:chExt cx="1706857" cy="372530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2A8950F7-B33F-2D4E-BC57-56FDFF933A92}"/>
                </a:ext>
              </a:extLst>
            </p:cNvPr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F21B58C-6607-0049-8730-CB4F0FA3196C}"/>
                  </a:ext>
                </a:extLst>
              </p:cNvPr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3E9F98FC-DA6E-5E4B-9006-60A0560F1896}"/>
                  </a:ext>
                </a:extLst>
              </p:cNvPr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8033B6D8-1CCD-E642-B116-DAD848675DAF}"/>
                  </a:ext>
                </a:extLst>
              </p:cNvPr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97999700-FBE3-1648-AA78-1C64BE7A247A}"/>
                  </a:ext>
                </a:extLst>
              </p:cNvPr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3E429CD2-9B30-E445-9432-65444FEC25A5}"/>
                  </a:ext>
                </a:extLst>
              </p:cNvPr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D6DF30AE-1E0A-AA40-AC9A-1D6B8EA36A75}"/>
                  </a:ext>
                </a:extLst>
              </p:cNvPr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EC609651-C5B7-474B-9C53-33849C7FE4EC}"/>
                  </a:ext>
                </a:extLst>
              </p:cNvPr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A95956B6-1172-6A4F-BFF3-8B1E6C4FE636}"/>
                  </a:ext>
                </a:extLst>
              </p:cNvPr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AA63057C-A6FA-7D4A-A4EF-485D661D03A5}"/>
                  </a:ext>
                </a:extLst>
              </p:cNvPr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BF93C95B-18C1-4447-9EBF-21A884F16F8C}"/>
                  </a:ext>
                </a:extLst>
              </p:cNvPr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9350E3A-1926-8B40-A55F-3BB0219439AC}"/>
                  </a:ext>
                </a:extLst>
              </p:cNvPr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568F30DE-8BEB-0445-AE9D-280D943496A5}"/>
                  </a:ext>
                </a:extLst>
              </p:cNvPr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D00B4C41-503C-6F46-9842-792CF0148C41}"/>
                  </a:ext>
                </a:extLst>
              </p:cNvPr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A8421498-441F-F948-9EB5-0A352AFE50C6}"/>
                  </a:ext>
                </a:extLst>
              </p:cNvPr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52FA014B-24FC-C243-B5A6-C12CBC0988C2}"/>
                  </a:ext>
                </a:extLst>
              </p:cNvPr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CBA33AFB-FE1A-4B49-AC9D-CE99247B5C00}"/>
                  </a:ext>
                </a:extLst>
              </p:cNvPr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3394E8CE-C990-5141-A907-79E52D58662D}"/>
                </a:ext>
              </a:extLst>
            </p:cNvPr>
            <p:cNvSpPr txBox="1"/>
            <p:nvPr/>
          </p:nvSpPr>
          <p:spPr>
            <a:xfrm>
              <a:off x="2256769" y="3129638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99CC3446-862D-084E-90F3-2A69C742E769}"/>
              </a:ext>
            </a:extLst>
          </p:cNvPr>
          <p:cNvGrpSpPr/>
          <p:nvPr/>
        </p:nvGrpSpPr>
        <p:grpSpPr>
          <a:xfrm>
            <a:off x="7019903" y="5621091"/>
            <a:ext cx="1381873" cy="307777"/>
            <a:chOff x="4053228" y="2484061"/>
            <a:chExt cx="1395311" cy="307777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1D20B136-8B3C-EA44-ACAA-3507514E3CB4}"/>
                </a:ext>
              </a:extLst>
            </p:cNvPr>
            <p:cNvSpPr/>
            <p:nvPr/>
          </p:nvSpPr>
          <p:spPr>
            <a:xfrm>
              <a:off x="4053228" y="2515275"/>
              <a:ext cx="1101948" cy="267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D17B034E-7FDA-5340-B7A8-A7C833A4DD7A}"/>
                </a:ext>
              </a:extLst>
            </p:cNvPr>
            <p:cNvSpPr txBox="1"/>
            <p:nvPr/>
          </p:nvSpPr>
          <p:spPr>
            <a:xfrm>
              <a:off x="4111120" y="2484061"/>
              <a:ext cx="133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Scheduler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40E1832-F206-2744-A5E8-3FFB9165E81C}"/>
              </a:ext>
            </a:extLst>
          </p:cNvPr>
          <p:cNvGrpSpPr/>
          <p:nvPr/>
        </p:nvGrpSpPr>
        <p:grpSpPr>
          <a:xfrm>
            <a:off x="9353186" y="6184900"/>
            <a:ext cx="1706857" cy="372530"/>
            <a:chOff x="2204243" y="3003329"/>
            <a:chExt cx="1706857" cy="372530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AAADF15F-FF9A-AE47-A63F-B5284926F084}"/>
                </a:ext>
              </a:extLst>
            </p:cNvPr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39F71B22-EBFF-8843-B6BF-9DB68F2C59CF}"/>
                  </a:ext>
                </a:extLst>
              </p:cNvPr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E9012890-FFA3-3D43-9A24-C689356D4EC2}"/>
                  </a:ext>
                </a:extLst>
              </p:cNvPr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2185218B-B8C2-814A-8CA8-749C1D5B5B58}"/>
                  </a:ext>
                </a:extLst>
              </p:cNvPr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A724F523-ACCA-EC41-A326-03581C1409A2}"/>
                  </a:ext>
                </a:extLst>
              </p:cNvPr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0D868E0B-5940-184F-ABB3-87E5C18FC20E}"/>
                  </a:ext>
                </a:extLst>
              </p:cNvPr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AAAC7692-E56C-2242-B6FA-624728137A2B}"/>
                  </a:ext>
                </a:extLst>
              </p:cNvPr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0BB37B94-6AE6-4E41-BE2F-46D24FCCC7CF}"/>
                  </a:ext>
                </a:extLst>
              </p:cNvPr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ACB99C4A-073C-944D-829C-3153A63BEFF3}"/>
                  </a:ext>
                </a:extLst>
              </p:cNvPr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677F72C1-72CF-3C48-A08D-A8F5723579AC}"/>
                  </a:ext>
                </a:extLst>
              </p:cNvPr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CAF57F7C-825F-CD46-B6B3-7B27077B13F1}"/>
                  </a:ext>
                </a:extLst>
              </p:cNvPr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755F4F1F-A67A-994B-88AC-B36CD112202B}"/>
                  </a:ext>
                </a:extLst>
              </p:cNvPr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CE3BA430-F4B2-8246-B66E-CF026C0B7D7D}"/>
                  </a:ext>
                </a:extLst>
              </p:cNvPr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2E63C76-D395-9443-A09E-1A6C90FB3DD4}"/>
                  </a:ext>
                </a:extLst>
              </p:cNvPr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3480B9F2-05A8-4F42-8E9E-BC2BCC940BFD}"/>
                  </a:ext>
                </a:extLst>
              </p:cNvPr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3CC8A63A-643E-A04C-8CCB-E346B5D063E3}"/>
                  </a:ext>
                </a:extLst>
              </p:cNvPr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7EC619FC-9083-9545-83C4-F2CC1A1E2C6C}"/>
                  </a:ext>
                </a:extLst>
              </p:cNvPr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AC30D215-963E-8046-B978-2D102786E411}"/>
                </a:ext>
              </a:extLst>
            </p:cNvPr>
            <p:cNvSpPr txBox="1"/>
            <p:nvPr/>
          </p:nvSpPr>
          <p:spPr>
            <a:xfrm>
              <a:off x="2256769" y="3129638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CEDA1A6-5018-9D46-84CB-2A0750A7D85A}"/>
              </a:ext>
            </a:extLst>
          </p:cNvPr>
          <p:cNvGrpSpPr/>
          <p:nvPr/>
        </p:nvGrpSpPr>
        <p:grpSpPr>
          <a:xfrm>
            <a:off x="9633595" y="5674757"/>
            <a:ext cx="1381873" cy="307777"/>
            <a:chOff x="4053228" y="2484061"/>
            <a:chExt cx="1395311" cy="307777"/>
          </a:xfrm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871884F-2E03-C144-AF1F-8886D6169E71}"/>
                </a:ext>
              </a:extLst>
            </p:cNvPr>
            <p:cNvSpPr/>
            <p:nvPr/>
          </p:nvSpPr>
          <p:spPr>
            <a:xfrm>
              <a:off x="4053228" y="2515275"/>
              <a:ext cx="1101948" cy="267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FEC50309-58ED-B84C-B16D-6C9889110DAD}"/>
                </a:ext>
              </a:extLst>
            </p:cNvPr>
            <p:cNvSpPr txBox="1"/>
            <p:nvPr/>
          </p:nvSpPr>
          <p:spPr>
            <a:xfrm>
              <a:off x="4111120" y="2484061"/>
              <a:ext cx="133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Scheduler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319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1.11111E-6 C 0.00013 0.03449 -0.07252 0.03449 -0.07096 0.06898 C -0.06927 0.10695 -0.07864 0.14468 -0.06927 0.175 C -0.06198 0.23681 -0.03815 0.24769 -0.00273 0.24908 C 0.04063 0.25278 0.10834 0.24537 0.15417 0.24676 C 0.20013 0.24769 0.26315 0.21736 0.27357 0.25718 C 0.27826 0.27454 0.27826 0.31296 0.2823 0.33033 C 0.2875 0.34931 0.28815 0.39213 0.29388 0.4088 C 0.29636 0.41528 0.29063 0.45185 0.29336 0.45602 C 0.3 0.46204 0.28802 0.50324 0.29532 0.50556 C 0.29844 0.53588 0.27201 0.5463 0.28959 0.53912 C 0.29063 0.55046 0.2974 0.56343 0.30105 0.57361 C 0.3073 0.57824 0.30834 0.59259 0.31198 0.59954 C 0.31355 0.60579 0.31667 0.60972 0.31823 0.61597 C 0.31875 0.61968 0.31875 0.62408 0.31927 0.62755 C 0.3198 0.63079 0.32084 0.63357 0.32188 0.63634 C 0.325 0.65764 0.32084 0.63195 0.32552 0.65046 C 0.32644 0.65278 0.32709 0.65903 0.32709 0.65949 " pathEditMode="relative" rAng="0" ptsTypes="AAAAAAAAAAAAAAAAAA">
                                      <p:cBhvr>
                                        <p:cTn id="23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3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0.10649 C 0.00352 0.09213 0.02071 0.10903 0.02032 0.09491 C 0.0198 0.09329 0.02774 0.08218 0.02774 0.08056 C 0.02657 0.0757 0.02553 0.05348 0.025 0.04861 C 0.02409 0.04468 0.02657 0.02848 0.02657 0.0294 C 0.02409 -0.0074 0.02409 0.04167 0.02136 -0.02893 C 0.02084 -0.03634 0.02461 -0.0581 0.02357 -0.06481 C 0.02409 -0.07893 0.02305 -0.06134 0.02409 -0.07569 C 0.02409 -0.08171 0.02657 -0.07685 0.02566 -0.08264 C 0.02513 -0.08518 0.0198 -0.09444 0.01888 -0.09583 C 0.01706 -0.09884 0.01602 -0.09398 0.01394 -0.09699 L -0.0052 -0.09652 " pathEditMode="relative" rAng="0" ptsTypes="AAAAAAAAAAAA">
                                      <p:cBhvr>
                                        <p:cTn id="31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49" grpId="1" animBg="1"/>
      <p:bldP spid="249" grpId="2" animBg="1"/>
      <p:bldP spid="250" grpId="0" animBg="1"/>
      <p:bldP spid="250" grpId="1" animBg="1"/>
      <p:bldP spid="192" grpId="0" animBg="1"/>
      <p:bldP spid="2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23762" y="3553944"/>
            <a:ext cx="2556934" cy="3012018"/>
          </a:xfrm>
          <a:prstGeom prst="rect">
            <a:avLst/>
          </a:prstGeom>
          <a:solidFill>
            <a:srgbClr val="1732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0196" y="3553944"/>
            <a:ext cx="2561166" cy="3012018"/>
          </a:xfrm>
          <a:prstGeom prst="rect">
            <a:avLst/>
          </a:prstGeom>
          <a:solidFill>
            <a:srgbClr val="1732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23762" y="332108"/>
            <a:ext cx="2556934" cy="3016250"/>
          </a:xfrm>
          <a:prstGeom prst="rect">
            <a:avLst/>
          </a:prstGeom>
          <a:solidFill>
            <a:srgbClr val="1732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0196" y="364128"/>
            <a:ext cx="2561166" cy="3016251"/>
          </a:xfrm>
          <a:prstGeom prst="rect">
            <a:avLst/>
          </a:prstGeom>
          <a:solidFill>
            <a:srgbClr val="1732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8822" y="3833492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66955" y="3992242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0488" y="4216609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483371" y="4502358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98805" y="4104425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1155" y="5162242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Processor 2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9315113" y="547768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0043246" y="706518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9357446" y="1328818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10159662" y="1216634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6681154" y="389017"/>
            <a:ext cx="4426774" cy="4509158"/>
            <a:chOff x="2291291" y="384722"/>
            <a:chExt cx="4426774" cy="4509158"/>
          </a:xfrm>
        </p:grpSpPr>
        <p:sp>
          <p:nvSpPr>
            <p:cNvPr id="131" name="Rounded Rectangle 130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rgbClr val="52AA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52AA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52AA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43596" y="454915"/>
            <a:ext cx="4305672" cy="4396975"/>
            <a:chOff x="2291291" y="384723"/>
            <a:chExt cx="4305672" cy="4396975"/>
          </a:xfrm>
        </p:grpSpPr>
        <p:sp>
          <p:nvSpPr>
            <p:cNvPr id="9" name="Rounded Rectangle 8"/>
            <p:cNvSpPr/>
            <p:nvPr/>
          </p:nvSpPr>
          <p:spPr>
            <a:xfrm>
              <a:off x="3576108" y="3670447"/>
              <a:ext cx="111731" cy="11218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91291" y="4610247"/>
              <a:ext cx="111731" cy="112184"/>
            </a:xfrm>
            <a:prstGeom prst="roundRect">
              <a:avLst/>
            </a:prstGeom>
            <a:solidFill>
              <a:srgbClr val="52AA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08941" y="4669514"/>
              <a:ext cx="111731" cy="112184"/>
            </a:xfrm>
            <a:prstGeom prst="roundRect">
              <a:avLst/>
            </a:prstGeom>
            <a:solidFill>
              <a:srgbClr val="52AA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6252399" y="384723"/>
              <a:ext cx="111731" cy="11218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5136915" y="926590"/>
              <a:ext cx="111731" cy="11218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485232" y="814406"/>
              <a:ext cx="111731" cy="112184"/>
            </a:xfrm>
            <a:prstGeom prst="roundRect">
              <a:avLst/>
            </a:prstGeom>
            <a:solidFill>
              <a:srgbClr val="52AAAE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10875096" y="1388085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357446" y="1954430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Processor 1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6531930" y="649054"/>
            <a:ext cx="347186" cy="336551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2AAAE"/>
              </a:solidFill>
              <a:latin typeface="Calibri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7859081" y="490304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7260064" y="807804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2AAAE"/>
              </a:solidFill>
              <a:latin typeface="Calibri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6743597" y="1032171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6574263" y="1430104"/>
            <a:ext cx="347186" cy="33655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7376479" y="1317920"/>
            <a:ext cx="347186" cy="336551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2AAAE"/>
              </a:solidFill>
              <a:latin typeface="Calibri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8091913" y="919987"/>
            <a:ext cx="347186" cy="336551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2AAAE"/>
              </a:solidFill>
              <a:latin typeface="Calibri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8091914" y="1489371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574264" y="1977804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Processor 0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9315113" y="3833492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10642263" y="3674742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0043245" y="3992242"/>
            <a:ext cx="347186" cy="33655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9526779" y="4216609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9357446" y="4614542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0159661" y="4502358"/>
            <a:ext cx="347186" cy="336551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10875095" y="4104425"/>
            <a:ext cx="347186" cy="33655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875096" y="4673809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357446" y="5162242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Processor 3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9905998" y="6222536"/>
            <a:ext cx="1288461" cy="365125"/>
          </a:xfrm>
        </p:spPr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85F4A-BFF4-4F41-9522-539266BD2850}"/>
              </a:ext>
            </a:extLst>
          </p:cNvPr>
          <p:cNvSpPr txBox="1"/>
          <p:nvPr/>
        </p:nvSpPr>
        <p:spPr>
          <a:xfrm>
            <a:off x="635620" y="1256538"/>
            <a:ext cx="465005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runtime system knows which processors are overloaded, which objects are computationally heavy, which objects talk to which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4737466-6B66-A94C-8EA7-5156682C63EB}"/>
              </a:ext>
            </a:extLst>
          </p:cNvPr>
          <p:cNvGrpSpPr/>
          <p:nvPr/>
        </p:nvGrpSpPr>
        <p:grpSpPr>
          <a:xfrm>
            <a:off x="6634809" y="2966990"/>
            <a:ext cx="1706857" cy="372530"/>
            <a:chOff x="2204243" y="3003329"/>
            <a:chExt cx="1706857" cy="372530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7E2A184-66A8-B44B-AFFE-FA4871E54E5C}"/>
                </a:ext>
              </a:extLst>
            </p:cNvPr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E3EB0D47-31F2-0945-9B07-15C708950A9B}"/>
                  </a:ext>
                </a:extLst>
              </p:cNvPr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FBDA7FC-909A-B14A-A984-EBD6D428B3A7}"/>
                  </a:ext>
                </a:extLst>
              </p:cNvPr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5F1927C2-6AA8-B542-B6C7-0D89A2C63F5C}"/>
                  </a:ext>
                </a:extLst>
              </p:cNvPr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7A495EED-9027-E149-8C13-1646C4A28AEF}"/>
                  </a:ext>
                </a:extLst>
              </p:cNvPr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A3661BF-5291-7E42-80EF-3626B105EC39}"/>
                  </a:ext>
                </a:extLst>
              </p:cNvPr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630C3CB5-909B-E746-B3C6-57C485D08FE7}"/>
                  </a:ext>
                </a:extLst>
              </p:cNvPr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C62078AE-3B01-094C-9C22-34DCE4AB92D2}"/>
                  </a:ext>
                </a:extLst>
              </p:cNvPr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CEE7EF2-5E45-524C-8BA6-79A6A6986726}"/>
                  </a:ext>
                </a:extLst>
              </p:cNvPr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FCFEEB0-57CC-8F4E-9FD6-161F5239BD84}"/>
                  </a:ext>
                </a:extLst>
              </p:cNvPr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5008C6F-4A50-F249-90E1-764443C8344A}"/>
                  </a:ext>
                </a:extLst>
              </p:cNvPr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D9F1D9A-7514-044B-9D40-F9433D293CBF}"/>
                  </a:ext>
                </a:extLst>
              </p:cNvPr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4F601EA-EA75-0F4E-901B-E0358CF38928}"/>
                  </a:ext>
                </a:extLst>
              </p:cNvPr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D491B1D-C0FB-2C4F-850A-82145AF3BCA9}"/>
                  </a:ext>
                </a:extLst>
              </p:cNvPr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50DA6C4-E2DF-D846-95CB-8D6FFF9C2E7C}"/>
                  </a:ext>
                </a:extLst>
              </p:cNvPr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84290F41-5C1D-304D-B2F0-763B9133EBE3}"/>
                  </a:ext>
                </a:extLst>
              </p:cNvPr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6D5492B3-740C-A442-BD06-081B9ABF6E82}"/>
                  </a:ext>
                </a:extLst>
              </p:cNvPr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4AB03351-1801-E64F-A7DD-850A61499824}"/>
                </a:ext>
              </a:extLst>
            </p:cNvPr>
            <p:cNvSpPr txBox="1"/>
            <p:nvPr/>
          </p:nvSpPr>
          <p:spPr>
            <a:xfrm>
              <a:off x="2256769" y="3129638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1DC32C5-9DD2-D64E-9848-AB547FC36401}"/>
              </a:ext>
            </a:extLst>
          </p:cNvPr>
          <p:cNvGrpSpPr/>
          <p:nvPr/>
        </p:nvGrpSpPr>
        <p:grpSpPr>
          <a:xfrm>
            <a:off x="6915218" y="2456847"/>
            <a:ext cx="1381873" cy="307777"/>
            <a:chOff x="4053228" y="2484061"/>
            <a:chExt cx="1395311" cy="307777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9931E42-987B-F449-979B-797CD8AD70E1}"/>
                </a:ext>
              </a:extLst>
            </p:cNvPr>
            <p:cNvSpPr/>
            <p:nvPr/>
          </p:nvSpPr>
          <p:spPr>
            <a:xfrm>
              <a:off x="4053228" y="2515275"/>
              <a:ext cx="1101948" cy="267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7C3AF73-7CF3-0E45-A1C2-5B4113ED3313}"/>
                </a:ext>
              </a:extLst>
            </p:cNvPr>
            <p:cNvSpPr txBox="1"/>
            <p:nvPr/>
          </p:nvSpPr>
          <p:spPr>
            <a:xfrm>
              <a:off x="4111120" y="2484061"/>
              <a:ext cx="133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Scheduler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E6ED815-3591-434C-B1D2-61185911B8C6}"/>
              </a:ext>
            </a:extLst>
          </p:cNvPr>
          <p:cNvGrpSpPr/>
          <p:nvPr/>
        </p:nvGrpSpPr>
        <p:grpSpPr>
          <a:xfrm>
            <a:off x="9386986" y="2965416"/>
            <a:ext cx="1706857" cy="372530"/>
            <a:chOff x="2204243" y="3003329"/>
            <a:chExt cx="1706857" cy="372530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1E5E0FD6-F913-034D-A7C9-A40341C65A5D}"/>
                </a:ext>
              </a:extLst>
            </p:cNvPr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3D439045-2F00-1943-A2B2-10CDC40D259D}"/>
                  </a:ext>
                </a:extLst>
              </p:cNvPr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5D188E63-6612-384D-A6CD-D777706D5386}"/>
                  </a:ext>
                </a:extLst>
              </p:cNvPr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685A7FCB-172D-E948-8D73-4CF2D74B0357}"/>
                  </a:ext>
                </a:extLst>
              </p:cNvPr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22D0C5-B449-F84D-B41E-1A7577F5E8E3}"/>
                  </a:ext>
                </a:extLst>
              </p:cNvPr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A05FA53-4706-FE48-B848-5596C6DB9573}"/>
                  </a:ext>
                </a:extLst>
              </p:cNvPr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F4EE673-9DDC-B345-8159-3B923F218FDA}"/>
                  </a:ext>
                </a:extLst>
              </p:cNvPr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9114558F-F234-4B46-8B3C-BBF098AFAD8F}"/>
                  </a:ext>
                </a:extLst>
              </p:cNvPr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567103DA-F289-0F43-815A-4BB9452BF688}"/>
                  </a:ext>
                </a:extLst>
              </p:cNvPr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BCB94DD3-5AD1-8148-8C21-BB8382128CC2}"/>
                  </a:ext>
                </a:extLst>
              </p:cNvPr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BD01F031-9AAB-0645-A0FD-BE9544BD074C}"/>
                  </a:ext>
                </a:extLst>
              </p:cNvPr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FFFCABF1-90D5-1D41-9D31-D52296BF2200}"/>
                  </a:ext>
                </a:extLst>
              </p:cNvPr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75B430FC-3044-234A-AEB7-232F096E08C4}"/>
                  </a:ext>
                </a:extLst>
              </p:cNvPr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67D613E-B132-A64E-A91C-FB9CD6575EEF}"/>
                  </a:ext>
                </a:extLst>
              </p:cNvPr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A9B5E0E-9FD2-9F46-B0ED-5E4034AFF6C8}"/>
                  </a:ext>
                </a:extLst>
              </p:cNvPr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BDCF8D-2934-0549-AF56-0651B00C0F71}"/>
                  </a:ext>
                </a:extLst>
              </p:cNvPr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D052045-7A57-214D-B814-8EF8C29CCB57}"/>
                  </a:ext>
                </a:extLst>
              </p:cNvPr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2F24C87-0CF9-754B-90D0-D33B3B2782FC}"/>
                </a:ext>
              </a:extLst>
            </p:cNvPr>
            <p:cNvSpPr txBox="1"/>
            <p:nvPr/>
          </p:nvSpPr>
          <p:spPr>
            <a:xfrm>
              <a:off x="2256769" y="3129638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B59CA7FB-B888-7D4F-85E0-5CE08239412E}"/>
              </a:ext>
            </a:extLst>
          </p:cNvPr>
          <p:cNvGrpSpPr/>
          <p:nvPr/>
        </p:nvGrpSpPr>
        <p:grpSpPr>
          <a:xfrm>
            <a:off x="9667395" y="2455273"/>
            <a:ext cx="1381873" cy="307777"/>
            <a:chOff x="4053228" y="2484061"/>
            <a:chExt cx="1395311" cy="307777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496A101A-9B0A-B24A-A940-666FF26962CC}"/>
                </a:ext>
              </a:extLst>
            </p:cNvPr>
            <p:cNvSpPr/>
            <p:nvPr/>
          </p:nvSpPr>
          <p:spPr>
            <a:xfrm>
              <a:off x="4053228" y="2515275"/>
              <a:ext cx="1101948" cy="267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411F8217-84A9-5D48-8A2A-E34C80098EEE}"/>
                </a:ext>
              </a:extLst>
            </p:cNvPr>
            <p:cNvSpPr txBox="1"/>
            <p:nvPr/>
          </p:nvSpPr>
          <p:spPr>
            <a:xfrm>
              <a:off x="4111120" y="2484061"/>
              <a:ext cx="133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Scheduler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91CA69D-1A2D-8B4C-9574-8C9EC4E6A73B}"/>
              </a:ext>
            </a:extLst>
          </p:cNvPr>
          <p:cNvGrpSpPr/>
          <p:nvPr/>
        </p:nvGrpSpPr>
        <p:grpSpPr>
          <a:xfrm>
            <a:off x="6662465" y="6125815"/>
            <a:ext cx="1706857" cy="372530"/>
            <a:chOff x="2204243" y="3003329"/>
            <a:chExt cx="1706857" cy="37253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9C817AF5-7D9D-FA43-8B0D-20B847B976DF}"/>
                </a:ext>
              </a:extLst>
            </p:cNvPr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24B3DE8-631B-6D4E-9C3D-87D0A02C2130}"/>
                  </a:ext>
                </a:extLst>
              </p:cNvPr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7BA782A5-D801-AC41-885E-27BDF9006ECD}"/>
                  </a:ext>
                </a:extLst>
              </p:cNvPr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0568569B-2852-9243-9106-76B0A241CAA3}"/>
                  </a:ext>
                </a:extLst>
              </p:cNvPr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25E365D8-A2A5-B241-A300-78CB0BC7D7B3}"/>
                  </a:ext>
                </a:extLst>
              </p:cNvPr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4A090EA0-C9AD-E247-BB38-DD504B29D8A4}"/>
                  </a:ext>
                </a:extLst>
              </p:cNvPr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B58407E2-DE3F-B74E-AF40-C4958BA68CFA}"/>
                  </a:ext>
                </a:extLst>
              </p:cNvPr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B2954337-31DB-A444-ABF2-1A28BF7077C1}"/>
                  </a:ext>
                </a:extLst>
              </p:cNvPr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FD2050C5-2DCA-7A47-A1C4-501A4D6E2971}"/>
                  </a:ext>
                </a:extLst>
              </p:cNvPr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C460932-E716-5A4B-BEB7-492D183F7168}"/>
                  </a:ext>
                </a:extLst>
              </p:cNvPr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80863DE2-C359-3C4A-9402-2EBDE5D36526}"/>
                  </a:ext>
                </a:extLst>
              </p:cNvPr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93C39A52-10BC-D74A-9E3F-F10692BD6680}"/>
                  </a:ext>
                </a:extLst>
              </p:cNvPr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B565493F-CDAB-9C4D-A4FE-D0C1987FBB6E}"/>
                  </a:ext>
                </a:extLst>
              </p:cNvPr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E4B7D419-0E06-9F4C-8D5E-0CB8B69B6724}"/>
                  </a:ext>
                </a:extLst>
              </p:cNvPr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CE90095B-4E1B-EB43-A009-7C1617D27189}"/>
                  </a:ext>
                </a:extLst>
              </p:cNvPr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3ADFF07-1301-4241-B188-32FA045B0CF1}"/>
                  </a:ext>
                </a:extLst>
              </p:cNvPr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04765300-8038-D54C-9F32-1100277C5227}"/>
                  </a:ext>
                </a:extLst>
              </p:cNvPr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01D4E90A-922F-6940-9A20-21D8172B0297}"/>
                </a:ext>
              </a:extLst>
            </p:cNvPr>
            <p:cNvSpPr txBox="1"/>
            <p:nvPr/>
          </p:nvSpPr>
          <p:spPr>
            <a:xfrm>
              <a:off x="2256769" y="3129638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41619BB3-807F-404E-B8D3-C8E48AAAEFE8}"/>
              </a:ext>
            </a:extLst>
          </p:cNvPr>
          <p:cNvGrpSpPr/>
          <p:nvPr/>
        </p:nvGrpSpPr>
        <p:grpSpPr>
          <a:xfrm>
            <a:off x="6942874" y="5615672"/>
            <a:ext cx="1381873" cy="307777"/>
            <a:chOff x="4053228" y="2484061"/>
            <a:chExt cx="1395311" cy="307777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0358B0D3-2BE3-7F46-A96A-A8D9C0515F39}"/>
                </a:ext>
              </a:extLst>
            </p:cNvPr>
            <p:cNvSpPr/>
            <p:nvPr/>
          </p:nvSpPr>
          <p:spPr>
            <a:xfrm>
              <a:off x="4053228" y="2515275"/>
              <a:ext cx="1101948" cy="267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0F98AD00-A7F8-6F43-9B45-62C6CB6DCBCC}"/>
                </a:ext>
              </a:extLst>
            </p:cNvPr>
            <p:cNvSpPr txBox="1"/>
            <p:nvPr/>
          </p:nvSpPr>
          <p:spPr>
            <a:xfrm>
              <a:off x="4111120" y="2484061"/>
              <a:ext cx="133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Scheduler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9DF1D5E8-26E1-3B42-AA1C-50A7997ED64D}"/>
              </a:ext>
            </a:extLst>
          </p:cNvPr>
          <p:cNvGrpSpPr/>
          <p:nvPr/>
        </p:nvGrpSpPr>
        <p:grpSpPr>
          <a:xfrm>
            <a:off x="9410873" y="6114351"/>
            <a:ext cx="1706857" cy="372530"/>
            <a:chOff x="2204243" y="3003329"/>
            <a:chExt cx="1706857" cy="372530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24CF1CDF-764E-D14B-9BC1-CD50683D4830}"/>
                </a:ext>
              </a:extLst>
            </p:cNvPr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48C9A880-BDB8-D445-B92B-C04A73A045E7}"/>
                  </a:ext>
                </a:extLst>
              </p:cNvPr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9069CCCA-3D7A-494E-AB20-71F5D323EFB0}"/>
                  </a:ext>
                </a:extLst>
              </p:cNvPr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1210E17E-78F8-4343-9E9C-E8D4391C4807}"/>
                  </a:ext>
                </a:extLst>
              </p:cNvPr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143CE4FC-AED9-5042-AD0D-0314C4766A8A}"/>
                  </a:ext>
                </a:extLst>
              </p:cNvPr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54A3D0-892E-9947-8971-E75635208BD3}"/>
                  </a:ext>
                </a:extLst>
              </p:cNvPr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0FE75C03-6A98-D149-B01A-29B0E66A0AC3}"/>
                  </a:ext>
                </a:extLst>
              </p:cNvPr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4E16F1E3-5EB1-8C44-8CBF-5CE0073C0AEB}"/>
                  </a:ext>
                </a:extLst>
              </p:cNvPr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455F7789-5A9A-8741-80A5-515811BDC4E5}"/>
                  </a:ext>
                </a:extLst>
              </p:cNvPr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25712692-22FA-A048-A082-F8A081F05299}"/>
                  </a:ext>
                </a:extLst>
              </p:cNvPr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7A503AC3-6742-2A42-83BF-1B0624AFEF41}"/>
                  </a:ext>
                </a:extLst>
              </p:cNvPr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99561038-58A5-3646-B032-4912BD10FF34}"/>
                  </a:ext>
                </a:extLst>
              </p:cNvPr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2B1B07A3-51C0-B34D-B146-0A60FF227658}"/>
                  </a:ext>
                </a:extLst>
              </p:cNvPr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2A7F8982-806B-984B-8DCE-37B5BFCB4218}"/>
                  </a:ext>
                </a:extLst>
              </p:cNvPr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07748210-59CF-8E4F-8DCE-21A9EA16660C}"/>
                  </a:ext>
                </a:extLst>
              </p:cNvPr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20B45B76-5815-B143-9A9E-13930B2A718F}"/>
                  </a:ext>
                </a:extLst>
              </p:cNvPr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66E7AB2D-F484-8543-85E3-C8FDE5B372B4}"/>
                  </a:ext>
                </a:extLst>
              </p:cNvPr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CC9430B-748E-4544-8321-2300D6DC01FD}"/>
                </a:ext>
              </a:extLst>
            </p:cNvPr>
            <p:cNvSpPr txBox="1"/>
            <p:nvPr/>
          </p:nvSpPr>
          <p:spPr>
            <a:xfrm>
              <a:off x="2256769" y="3129638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8CCDF7-F6E6-A340-AFF3-428DFD8A296C}"/>
              </a:ext>
            </a:extLst>
          </p:cNvPr>
          <p:cNvGrpSpPr/>
          <p:nvPr/>
        </p:nvGrpSpPr>
        <p:grpSpPr>
          <a:xfrm>
            <a:off x="9691282" y="5604208"/>
            <a:ext cx="1381873" cy="307777"/>
            <a:chOff x="4053228" y="2484061"/>
            <a:chExt cx="1395311" cy="307777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D2B7CFA5-2D90-8841-A7F3-BBAE8D5CE88D}"/>
                </a:ext>
              </a:extLst>
            </p:cNvPr>
            <p:cNvSpPr/>
            <p:nvPr/>
          </p:nvSpPr>
          <p:spPr>
            <a:xfrm>
              <a:off x="4053228" y="2515275"/>
              <a:ext cx="1101948" cy="267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EF6BD617-826E-5F42-9636-C9E3DF7C0AF5}"/>
                </a:ext>
              </a:extLst>
            </p:cNvPr>
            <p:cNvSpPr txBox="1"/>
            <p:nvPr/>
          </p:nvSpPr>
          <p:spPr>
            <a:xfrm>
              <a:off x="4111120" y="2484061"/>
              <a:ext cx="133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Scheduler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011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7" grpId="0" animBg="1"/>
      <p:bldP spid="168" grpId="0" animBg="1"/>
      <p:bldP spid="169" grpId="0" animBg="1"/>
      <p:bldP spid="195" grpId="0" animBg="1"/>
      <p:bldP spid="198" grpId="0" animBg="1"/>
      <p:bldP spid="199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3762" y="3551235"/>
            <a:ext cx="2556934" cy="3012018"/>
          </a:xfrm>
          <a:prstGeom prst="rect">
            <a:avLst/>
          </a:prstGeom>
          <a:solidFill>
            <a:srgbClr val="1732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0196" y="3551235"/>
            <a:ext cx="2561166" cy="3012018"/>
          </a:xfrm>
          <a:prstGeom prst="rect">
            <a:avLst/>
          </a:prstGeom>
          <a:solidFill>
            <a:srgbClr val="1732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23762" y="329399"/>
            <a:ext cx="2556934" cy="3016250"/>
          </a:xfrm>
          <a:prstGeom prst="rect">
            <a:avLst/>
          </a:prstGeom>
          <a:solidFill>
            <a:srgbClr val="1732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0196" y="361419"/>
            <a:ext cx="2561166" cy="3016251"/>
          </a:xfrm>
          <a:prstGeom prst="rect">
            <a:avLst/>
          </a:prstGeom>
          <a:solidFill>
            <a:srgbClr val="1732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38822" y="3830783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66955" y="3989533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0488" y="4213900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3371" y="4499649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98805" y="4101716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1155" y="515953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Processor 2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315113" y="545059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043246" y="703809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357446" y="1326109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159662" y="1213925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028414" y="3737929"/>
            <a:ext cx="111731" cy="1121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743597" y="4677729"/>
            <a:ext cx="111731" cy="1121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0704705" y="452205"/>
            <a:ext cx="111731" cy="112184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589221" y="994072"/>
            <a:ext cx="111731" cy="1121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937538" y="881888"/>
            <a:ext cx="111731" cy="1121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875096" y="1385376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57446" y="187380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Processor 1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859081" y="487595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260064" y="805095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743597" y="1029462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376479" y="1315211"/>
            <a:ext cx="347186" cy="336551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8091913" y="917278"/>
            <a:ext cx="347186" cy="33655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091914" y="1486662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74264" y="1975095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Processor 0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315113" y="3830783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0642263" y="3672033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0043245" y="3989533"/>
            <a:ext cx="347186" cy="33655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526779" y="4213900"/>
            <a:ext cx="232833" cy="224367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357446" y="4611833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0159661" y="4499649"/>
            <a:ext cx="347186" cy="336551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0875096" y="4671100"/>
            <a:ext cx="232833" cy="224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357446" y="515953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Processor 3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531930" y="646345"/>
            <a:ext cx="347186" cy="336551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574263" y="1427395"/>
            <a:ext cx="347186" cy="33655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0875095" y="4101716"/>
            <a:ext cx="347186" cy="336551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261247" y="4736996"/>
            <a:ext cx="111731" cy="112184"/>
          </a:xfrm>
          <a:prstGeom prst="roundRect">
            <a:avLst/>
          </a:prstGeom>
          <a:solidFill>
            <a:srgbClr val="52AAA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BDA1D42-7AD3-7645-8F2C-01086745BB9A}"/>
              </a:ext>
            </a:extLst>
          </p:cNvPr>
          <p:cNvSpPr txBox="1"/>
          <p:nvPr/>
        </p:nvSpPr>
        <p:spPr>
          <a:xfrm>
            <a:off x="861065" y="2508132"/>
            <a:ext cx="465005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Using this information, it migrates objects to rebalance load and optimize communication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0EA5CCA-E672-8044-B1DA-57496A52E35A}"/>
              </a:ext>
            </a:extLst>
          </p:cNvPr>
          <p:cNvGrpSpPr/>
          <p:nvPr/>
        </p:nvGrpSpPr>
        <p:grpSpPr>
          <a:xfrm>
            <a:off x="6634809" y="2966990"/>
            <a:ext cx="1706857" cy="372530"/>
            <a:chOff x="2204243" y="3003329"/>
            <a:chExt cx="1706857" cy="37253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144DE5AF-070D-5948-AF95-D2ED812A9C32}"/>
                </a:ext>
              </a:extLst>
            </p:cNvPr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0C53288-1B75-B84C-86DA-F04C2093D1B9}"/>
                  </a:ext>
                </a:extLst>
              </p:cNvPr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C8A9200-C2E4-8143-9F1F-EA80AAE90148}"/>
                  </a:ext>
                </a:extLst>
              </p:cNvPr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2A0E65D-FF8D-3342-8F64-A7F575D4CF83}"/>
                  </a:ext>
                </a:extLst>
              </p:cNvPr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F834F57-C77E-FC4C-96D8-B938ACDA986B}"/>
                  </a:ext>
                </a:extLst>
              </p:cNvPr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E9AE56E-B841-FA47-84E4-BDC005EF59AA}"/>
                  </a:ext>
                </a:extLst>
              </p:cNvPr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73DC89B-C630-1041-A8D4-923C85146EFD}"/>
                  </a:ext>
                </a:extLst>
              </p:cNvPr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E4D65A8-F160-0047-817B-DBE2E49F06DE}"/>
                  </a:ext>
                </a:extLst>
              </p:cNvPr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A190422-7482-F044-9828-0B6F2ADB3630}"/>
                  </a:ext>
                </a:extLst>
              </p:cNvPr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B0A9814-EE60-0041-9BCF-380AC00B50EA}"/>
                  </a:ext>
                </a:extLst>
              </p:cNvPr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ADF75A2-8D4B-D049-8716-5684BFA90BA1}"/>
                  </a:ext>
                </a:extLst>
              </p:cNvPr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9C0B7E9-ECA0-1B44-BBBB-33C09FC70A58}"/>
                  </a:ext>
                </a:extLst>
              </p:cNvPr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B8E9B8C-C92E-6F41-90CB-49C333B2BE38}"/>
                  </a:ext>
                </a:extLst>
              </p:cNvPr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CB35E1C-1C1E-5A42-975B-B7E6F1BF4966}"/>
                  </a:ext>
                </a:extLst>
              </p:cNvPr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77910ED-0848-8542-B5B8-927B8BE90A51}"/>
                  </a:ext>
                </a:extLst>
              </p:cNvPr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870DECD-5F04-144A-B14A-B29CFA41A294}"/>
                  </a:ext>
                </a:extLst>
              </p:cNvPr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98B1EA0-DAFB-A847-9996-097ACF62027A}"/>
                  </a:ext>
                </a:extLst>
              </p:cNvPr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6EAAF83-6766-2E44-90EB-08FD9A7504DE}"/>
                </a:ext>
              </a:extLst>
            </p:cNvPr>
            <p:cNvSpPr txBox="1"/>
            <p:nvPr/>
          </p:nvSpPr>
          <p:spPr>
            <a:xfrm>
              <a:off x="2256769" y="3129638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7C20791-4644-934E-9FC7-1B70C8933651}"/>
              </a:ext>
            </a:extLst>
          </p:cNvPr>
          <p:cNvGrpSpPr/>
          <p:nvPr/>
        </p:nvGrpSpPr>
        <p:grpSpPr>
          <a:xfrm>
            <a:off x="6915218" y="2456847"/>
            <a:ext cx="1381873" cy="307777"/>
            <a:chOff x="4053228" y="2484061"/>
            <a:chExt cx="1395311" cy="30777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5D4EF4B-DA00-D344-81A6-AA8A228FB66A}"/>
                </a:ext>
              </a:extLst>
            </p:cNvPr>
            <p:cNvSpPr/>
            <p:nvPr/>
          </p:nvSpPr>
          <p:spPr>
            <a:xfrm>
              <a:off x="4053228" y="2515275"/>
              <a:ext cx="1101948" cy="267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A40DD90-21E0-D440-B395-D323410F109D}"/>
                </a:ext>
              </a:extLst>
            </p:cNvPr>
            <p:cNvSpPr txBox="1"/>
            <p:nvPr/>
          </p:nvSpPr>
          <p:spPr>
            <a:xfrm>
              <a:off x="4111120" y="2484061"/>
              <a:ext cx="133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Scheduler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A967382-856D-774C-9B12-D7657BED8C79}"/>
              </a:ext>
            </a:extLst>
          </p:cNvPr>
          <p:cNvGrpSpPr/>
          <p:nvPr/>
        </p:nvGrpSpPr>
        <p:grpSpPr>
          <a:xfrm>
            <a:off x="9386986" y="2965416"/>
            <a:ext cx="1706857" cy="372530"/>
            <a:chOff x="2204243" y="3003329"/>
            <a:chExt cx="1706857" cy="37253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CCC7EAD-CDE3-E84A-A870-7DD260EF9DFE}"/>
                </a:ext>
              </a:extLst>
            </p:cNvPr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A387B30-7F4B-8A48-BF32-770C242A7985}"/>
                  </a:ext>
                </a:extLst>
              </p:cNvPr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7AE000F-87D5-E041-98D5-482B85853C3A}"/>
                  </a:ext>
                </a:extLst>
              </p:cNvPr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A9172B7-5BDD-094B-853A-303DCFF030F7}"/>
                  </a:ext>
                </a:extLst>
              </p:cNvPr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A17A7658-7370-3C4D-A6EF-644BA5F1D92A}"/>
                  </a:ext>
                </a:extLst>
              </p:cNvPr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DCD3A61-7C96-BD42-A58C-B8AD4627124E}"/>
                  </a:ext>
                </a:extLst>
              </p:cNvPr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05E421A-FB24-694C-BB6B-35AA66950A81}"/>
                  </a:ext>
                </a:extLst>
              </p:cNvPr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B862333-4F0B-D346-AAB5-FE886143F2ED}"/>
                  </a:ext>
                </a:extLst>
              </p:cNvPr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C338F6E-2EFA-214E-93F5-4BA960338C60}"/>
                  </a:ext>
                </a:extLst>
              </p:cNvPr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2DB0FF47-0CA4-BD4F-A828-BB6525A233F2}"/>
                  </a:ext>
                </a:extLst>
              </p:cNvPr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7BBA233-FF43-8046-AAA6-5A83CB9064D4}"/>
                  </a:ext>
                </a:extLst>
              </p:cNvPr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D133542-5DA5-524E-AC0B-F82AC32A3942}"/>
                  </a:ext>
                </a:extLst>
              </p:cNvPr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F9AAB1F3-559B-6540-948D-4E7B9CAE3D62}"/>
                  </a:ext>
                </a:extLst>
              </p:cNvPr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08953FB-F189-4746-9C24-4D3035D1A0FF}"/>
                  </a:ext>
                </a:extLst>
              </p:cNvPr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BFB67C4-F48F-1144-B353-F0D70DF6C554}"/>
                  </a:ext>
                </a:extLst>
              </p:cNvPr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543606D-465D-D347-9ED0-91E4F67461EC}"/>
                  </a:ext>
                </a:extLst>
              </p:cNvPr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1E36376-738D-9645-8CA0-8D8F40B9348F}"/>
                  </a:ext>
                </a:extLst>
              </p:cNvPr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87CB0EE-E7DA-904E-ABCB-1AAA1D1EA3F3}"/>
                </a:ext>
              </a:extLst>
            </p:cNvPr>
            <p:cNvSpPr txBox="1"/>
            <p:nvPr/>
          </p:nvSpPr>
          <p:spPr>
            <a:xfrm>
              <a:off x="2256769" y="3129638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19D100D-4247-0E4B-9255-6B83B7D1060D}"/>
              </a:ext>
            </a:extLst>
          </p:cNvPr>
          <p:cNvGrpSpPr/>
          <p:nvPr/>
        </p:nvGrpSpPr>
        <p:grpSpPr>
          <a:xfrm>
            <a:off x="9667395" y="2455273"/>
            <a:ext cx="1381873" cy="307777"/>
            <a:chOff x="4053228" y="2484061"/>
            <a:chExt cx="1395311" cy="307777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24254C3-9958-844A-80E6-5F2FBADB5BE5}"/>
                </a:ext>
              </a:extLst>
            </p:cNvPr>
            <p:cNvSpPr/>
            <p:nvPr/>
          </p:nvSpPr>
          <p:spPr>
            <a:xfrm>
              <a:off x="4053228" y="2515275"/>
              <a:ext cx="1101948" cy="267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AB536AF-FF20-4C4D-8D38-93A9D963AFF0}"/>
                </a:ext>
              </a:extLst>
            </p:cNvPr>
            <p:cNvSpPr txBox="1"/>
            <p:nvPr/>
          </p:nvSpPr>
          <p:spPr>
            <a:xfrm>
              <a:off x="4111120" y="2484061"/>
              <a:ext cx="133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Scheduler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D337410-B8F4-CC40-AB38-FE34B0B7D8BF}"/>
              </a:ext>
            </a:extLst>
          </p:cNvPr>
          <p:cNvGrpSpPr/>
          <p:nvPr/>
        </p:nvGrpSpPr>
        <p:grpSpPr>
          <a:xfrm>
            <a:off x="6662465" y="6125815"/>
            <a:ext cx="1706857" cy="372530"/>
            <a:chOff x="2204243" y="3003329"/>
            <a:chExt cx="1706857" cy="372530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92737B0C-1305-E04B-8B11-A4AD5098F340}"/>
                </a:ext>
              </a:extLst>
            </p:cNvPr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2F055A01-4EDF-EC40-B973-B61B1E186429}"/>
                  </a:ext>
                </a:extLst>
              </p:cNvPr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696111-29F9-C14A-97F2-FFDA1A97407F}"/>
                  </a:ext>
                </a:extLst>
              </p:cNvPr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184E782-CAC8-4B45-9DCF-EA4F89C5E89F}"/>
                  </a:ext>
                </a:extLst>
              </p:cNvPr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C15E84-FDDE-A340-A4EA-6226351FD7A0}"/>
                  </a:ext>
                </a:extLst>
              </p:cNvPr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01C6BB2-45F1-7847-8A82-D3BBF6C9ED7D}"/>
                  </a:ext>
                </a:extLst>
              </p:cNvPr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DEA1400-9575-9F44-B752-6C5FA0FCA44A}"/>
                  </a:ext>
                </a:extLst>
              </p:cNvPr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DC47D12-6462-BF4B-969D-08F94299D01F}"/>
                  </a:ext>
                </a:extLst>
              </p:cNvPr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656AACF-268C-8247-9C66-2968A9C5287E}"/>
                  </a:ext>
                </a:extLst>
              </p:cNvPr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95BA52E6-F38E-9149-86DE-9FC36967B212}"/>
                  </a:ext>
                </a:extLst>
              </p:cNvPr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CFBB23B4-F001-794C-B1F2-4D4111E290E1}"/>
                  </a:ext>
                </a:extLst>
              </p:cNvPr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B658D921-294C-6B4B-84B0-46FA41402170}"/>
                  </a:ext>
                </a:extLst>
              </p:cNvPr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F5D6B2D-F9DA-D34F-BA3D-34385DB8C6FB}"/>
                  </a:ext>
                </a:extLst>
              </p:cNvPr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CE4DECEE-4B10-7C44-B65E-D0ECCC67284F}"/>
                  </a:ext>
                </a:extLst>
              </p:cNvPr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A0A02E1-6555-F04D-8527-6B470B9B5364}"/>
                  </a:ext>
                </a:extLst>
              </p:cNvPr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F3A9D8C-F5F5-F540-8B0E-537ABA3C0770}"/>
                  </a:ext>
                </a:extLst>
              </p:cNvPr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B7AB340-DA21-FE41-B1D0-A7FF47BFD091}"/>
                  </a:ext>
                </a:extLst>
              </p:cNvPr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EB8B916-9FCF-444C-9798-3203305FA5CD}"/>
                </a:ext>
              </a:extLst>
            </p:cNvPr>
            <p:cNvSpPr txBox="1"/>
            <p:nvPr/>
          </p:nvSpPr>
          <p:spPr>
            <a:xfrm>
              <a:off x="2256769" y="3129638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2479210-4F00-A742-A45E-540F72414375}"/>
              </a:ext>
            </a:extLst>
          </p:cNvPr>
          <p:cNvGrpSpPr/>
          <p:nvPr/>
        </p:nvGrpSpPr>
        <p:grpSpPr>
          <a:xfrm>
            <a:off x="6942874" y="5615672"/>
            <a:ext cx="1381873" cy="307777"/>
            <a:chOff x="4053228" y="2484061"/>
            <a:chExt cx="1395311" cy="307777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4A7222D-326F-F549-867C-FE951E53F3E1}"/>
                </a:ext>
              </a:extLst>
            </p:cNvPr>
            <p:cNvSpPr/>
            <p:nvPr/>
          </p:nvSpPr>
          <p:spPr>
            <a:xfrm>
              <a:off x="4053228" y="2515275"/>
              <a:ext cx="1101948" cy="267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49DE40A-6D1A-C94A-9AF5-1D4CD62377DB}"/>
                </a:ext>
              </a:extLst>
            </p:cNvPr>
            <p:cNvSpPr txBox="1"/>
            <p:nvPr/>
          </p:nvSpPr>
          <p:spPr>
            <a:xfrm>
              <a:off x="4111120" y="2484061"/>
              <a:ext cx="133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Scheduler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B49AED1-4204-1D4B-BB15-E13C8C739044}"/>
              </a:ext>
            </a:extLst>
          </p:cNvPr>
          <p:cNvGrpSpPr/>
          <p:nvPr/>
        </p:nvGrpSpPr>
        <p:grpSpPr>
          <a:xfrm>
            <a:off x="9410873" y="6114351"/>
            <a:ext cx="1706857" cy="372530"/>
            <a:chOff x="2204243" y="3003329"/>
            <a:chExt cx="1706857" cy="372530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07137E00-EC64-FB43-9ECB-35E820C55B85}"/>
                </a:ext>
              </a:extLst>
            </p:cNvPr>
            <p:cNvGrpSpPr/>
            <p:nvPr/>
          </p:nvGrpSpPr>
          <p:grpSpPr>
            <a:xfrm>
              <a:off x="2204243" y="3003329"/>
              <a:ext cx="1619275" cy="126533"/>
              <a:chOff x="2163208" y="2961822"/>
              <a:chExt cx="1781582" cy="173398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32A3390-485D-2E42-8ACD-DCD935FC2C6F}"/>
                  </a:ext>
                </a:extLst>
              </p:cNvPr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07ECFF0-8F05-8843-B316-968C09E75BF5}"/>
                  </a:ext>
                </a:extLst>
              </p:cNvPr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B56811C-9BF2-8548-9ADF-03925BA756B1}"/>
                  </a:ext>
                </a:extLst>
              </p:cNvPr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37CDEE1-0BE0-2B48-BDD0-09D857FA8939}"/>
                  </a:ext>
                </a:extLst>
              </p:cNvPr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3CE73E25-BC0B-6748-923C-C503B932966A}"/>
                  </a:ext>
                </a:extLst>
              </p:cNvPr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ABB99DE-49FB-4D40-816C-4E5473F047F1}"/>
                  </a:ext>
                </a:extLst>
              </p:cNvPr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428AC85-DC8F-EE41-AFD4-097FD3AE4551}"/>
                  </a:ext>
                </a:extLst>
              </p:cNvPr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52AAAE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9CF5D8B1-1BEE-E84A-92A3-BF0E082BE434}"/>
                  </a:ext>
                </a:extLst>
              </p:cNvPr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A75CD72C-3254-6041-8CA4-321DC62EDD45}"/>
                  </a:ext>
                </a:extLst>
              </p:cNvPr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C161A2F8-A149-C747-8BD4-7123950073E8}"/>
                  </a:ext>
                </a:extLst>
              </p:cNvPr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CA1440F8-E980-5940-858E-99C3F6596BCD}"/>
                  </a:ext>
                </a:extLst>
              </p:cNvPr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9B80E1C5-319B-D949-9163-516F8EAA1BEE}"/>
                  </a:ext>
                </a:extLst>
              </p:cNvPr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9D0C135-1586-7C4F-9087-99BF5C360AE4}"/>
                  </a:ext>
                </a:extLst>
              </p:cNvPr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1B96594-B85D-D04A-B007-A0D011FC9D99}"/>
                  </a:ext>
                </a:extLst>
              </p:cNvPr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972C046C-90E3-CC41-AB9E-0C073838F63E}"/>
                  </a:ext>
                </a:extLst>
              </p:cNvPr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B9B990E-8D86-9C4A-A1C8-B71CAD8A97DC}"/>
                  </a:ext>
                </a:extLst>
              </p:cNvPr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FD8A02D-1720-0C4B-8E6E-D78C5615DA17}"/>
                </a:ext>
              </a:extLst>
            </p:cNvPr>
            <p:cNvSpPr txBox="1"/>
            <p:nvPr/>
          </p:nvSpPr>
          <p:spPr>
            <a:xfrm>
              <a:off x="2256769" y="3129638"/>
              <a:ext cx="165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/>
                </a:rPr>
                <a:t>Message Queue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1487E4D-CB70-9945-AEC9-AAD23631FA98}"/>
              </a:ext>
            </a:extLst>
          </p:cNvPr>
          <p:cNvGrpSpPr/>
          <p:nvPr/>
        </p:nvGrpSpPr>
        <p:grpSpPr>
          <a:xfrm>
            <a:off x="9691282" y="5604208"/>
            <a:ext cx="1381873" cy="307777"/>
            <a:chOff x="4053228" y="2484061"/>
            <a:chExt cx="1395311" cy="307777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57E35659-0308-324B-B9FF-B23683941D0D}"/>
                </a:ext>
              </a:extLst>
            </p:cNvPr>
            <p:cNvSpPr/>
            <p:nvPr/>
          </p:nvSpPr>
          <p:spPr>
            <a:xfrm>
              <a:off x="4053228" y="2515275"/>
              <a:ext cx="1101948" cy="267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C8F28C2-4F48-5D44-AE53-D57586F545FD}"/>
                </a:ext>
              </a:extLst>
            </p:cNvPr>
            <p:cNvSpPr txBox="1"/>
            <p:nvPr/>
          </p:nvSpPr>
          <p:spPr>
            <a:xfrm>
              <a:off x="4111120" y="2484061"/>
              <a:ext cx="133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Scheduler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59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6 C 0.00221 0.00231 0.00404 0.0044 0.00599 0.00625 C 0.0069 0.00694 0.0082 0.00718 0.00924 0.0081 C 0.01263 0.01088 0.01497 0.01574 0.01823 0.01944 C 0.02005 0.02454 0.02201 0.02824 0.02474 0.03264 C 0.02552 0.03519 0.02591 0.03796 0.02695 0.04028 C 0.02773 0.04236 0.0293 0.04352 0.03034 0.04583 C 0.03698 0.06296 0.0237 0.03843 0.03464 0.05718 C 0.03737 0.07269 0.04102 0.07708 0.05013 0.07986 C 0.0556 0.08958 0.06654 0.09352 0.07435 0.09884 C 0.0763 0.10023 0.07891 0.10023 0.08086 0.10255 C 0.08919 0.11157 0.0974 0.12153 0.10625 0.12894 C 0.10898 0.13403 0.11159 0.13519 0.11497 0.13843 C 0.12148 0.14444 0.12734 0.15255 0.13385 0.15926 C 0.13945 0.1713 0.14622 0.18009 0.15365 0.18935 C 0.15872 0.1956 0.16315 0.20324 0.16901 0.20833 C 0.1724 0.22685 0.17122 0.21806 0.17122 0.25741 C 0.17122 0.28287 0.17096 0.30926 0.17005 0.33519 C 0.17005 0.33565 0.16745 0.34861 0.1668 0.35208 C 0.16393 0.36736 0.16055 0.39398 0.1526 0.40324 C 0.15091 0.41204 0.14661 0.42106 0.14258 0.42778 C 0.14128 0.43449 0.14245 0.43218 0.13932 0.43542 " pathEditMode="relative" rAng="0" ptsTypes="AAAAAAAAAAAAAAAAAAAA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217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C -0.01003 -0.01783 -0.00469 -0.01158 -0.01419 -0.02084 C -0.01966 -0.03473 -0.02487 -0.05163 -0.03125 -0.06436 C -0.03294 -0.07362 -0.03659 -0.08172 -0.03841 -0.09075 C -0.04023 -0.10024 -0.04049 -0.10973 -0.04115 -0.11922 C -0.04076 -0.13496 -0.04154 -0.15093 -0.03971 -0.16644 C -0.03867 -0.17709 -0.03372 -0.18612 -0.02982 -0.19468 C -0.02331 -0.21135 -0.01914 -0.22686 -0.01146 -0.2419 C -0.00768 -0.26158 -0.00417 -0.25903 0.00417 -0.27431 C 0.00898 -0.28357 0.01354 -0.29352 0.01836 -0.30255 C 0.02487 -0.31505 0.02995 -0.32362 0.03398 -0.33843 C 0.03294 -0.37014 0.03229 -0.40163 0.03099 -0.43311 C 0.03047 -0.44144 0.02826 -0.45 0.02409 -0.45579 C 0.02201 -0.46528 0.02253 -0.46065 0.02253 -0.46899 " pathEditMode="relative" rAng="0" ptsTypes="AAAAAAAAAAAAAA">
                                      <p:cBhvr>
                                        <p:cTn id="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2344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0393 C 0.00156 0.01204 0.00507 0.01597 0.01002 0.01898 C 0.01341 0.02268 0.01666 0.02268 0.02018 0.02569 C 0.03072 0.03449 0.04166 0.03611 0.05364 0.03773 C 0.07682 0.03634 0.08151 0.03773 0.09817 0.03102 C 0.10599 0.02384 0.11575 0.02176 0.12356 0.01389 C 0.13112 0.00602 0.13828 -0.00301 0.14583 -0.01134 C 0.14869 -0.01829 0.16015 -0.03333 0.16497 -0.03843 C 0.17109 -0.05857 0.18789 -0.07732 0.20156 -0.07732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23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C 0.00261 -0.00393 0.0056 -0.00671 0.00794 -0.01134 C 0.01315 -0.02222 0.01042 -0.01944 0.01524 -0.02268 C 0.0211 -0.03217 0.02865 -0.03611 0.03594 -0.03981 C 0.04922 -0.03935 0.0625 -0.03912 0.07565 -0.03796 C 0.08867 -0.03703 0.1013 -0.02754 0.11458 -0.02662 C 0.13099 -0.02569 0.14766 -0.02546 0.16419 -0.02477 C 0.16979 -0.02315 0.17487 -0.02106 0.18047 -0.01713 C 0.18347 -0.01134 0.1862 -0.00555 0.18854 0.00185 C 0.18998 0.01042 0.19089 0.02014 0.19323 0.02824 " pathEditMode="relative" rAng="0" ptsTypes="AAAAAAAA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6" grpId="0" animBg="1"/>
      <p:bldP spid="107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C91F-8846-3643-A31A-EEDF3C1F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867E7F-49FF-1F4D-8CE2-E1F196FFB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990601"/>
            <a:ext cx="6292427" cy="51355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Capabilities</a:t>
            </a:r>
          </a:p>
          <a:p>
            <a:pPr lvl="1"/>
            <a:r>
              <a:rPr lang="en-US" sz="2000" dirty="0"/>
              <a:t>Dynamic load balancing</a:t>
            </a:r>
          </a:p>
          <a:p>
            <a:pPr lvl="1"/>
            <a:r>
              <a:rPr lang="en-US" sz="2000" dirty="0"/>
              <a:t>Fault Tolerance</a:t>
            </a:r>
          </a:p>
          <a:p>
            <a:pPr lvl="1"/>
            <a:r>
              <a:rPr lang="en-US" sz="2000" dirty="0"/>
              <a:t>Elasticity: </a:t>
            </a:r>
          </a:p>
          <a:p>
            <a:pPr lvl="2"/>
            <a:r>
              <a:rPr lang="en-US" sz="1800" dirty="0"/>
              <a:t>change the set of nodes allocated to a job</a:t>
            </a:r>
          </a:p>
          <a:p>
            <a:pPr lvl="1"/>
            <a:r>
              <a:rPr lang="en-US" sz="2000" dirty="0"/>
              <a:t>Adaptive overlap of communication and computation*</a:t>
            </a:r>
          </a:p>
          <a:p>
            <a:pPr lvl="1"/>
            <a:r>
              <a:rPr lang="en-US" sz="2000" dirty="0"/>
              <a:t>Communication optimizations</a:t>
            </a:r>
          </a:p>
          <a:p>
            <a:pPr lvl="1"/>
            <a:r>
              <a:rPr lang="en-US" sz="2000" dirty="0"/>
              <a:t>Out-of-core execution</a:t>
            </a:r>
          </a:p>
          <a:p>
            <a:pPr lvl="1"/>
            <a:r>
              <a:rPr lang="en-US" sz="2000" dirty="0"/>
              <a:t>Energy optimizations*</a:t>
            </a:r>
          </a:p>
          <a:p>
            <a:pPr lvl="1"/>
            <a:r>
              <a:rPr lang="en-US" sz="2000" dirty="0"/>
              <a:t>Asynchronous GPGPU interface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2F8E8-565C-1A45-9C17-72C4AD69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F96DCC-7E2D-9C4B-B25B-A2F2DEE6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1024" y="1618128"/>
            <a:ext cx="4862769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Programming Systems</a:t>
            </a:r>
          </a:p>
          <a:p>
            <a:pPr lvl="1"/>
            <a:r>
              <a:rPr lang="en-US" sz="2000" dirty="0"/>
              <a:t>Charm++</a:t>
            </a:r>
          </a:p>
          <a:p>
            <a:pPr lvl="1"/>
            <a:r>
              <a:rPr lang="en-US" sz="2000" dirty="0"/>
              <a:t>Adaptive MPI</a:t>
            </a:r>
          </a:p>
          <a:p>
            <a:pPr lvl="1"/>
            <a:r>
              <a:rPr lang="en-US" sz="2000" dirty="0"/>
              <a:t>Charm4Py</a:t>
            </a:r>
          </a:p>
          <a:p>
            <a:pPr lvl="1"/>
            <a:r>
              <a:rPr lang="en-US" sz="2000" dirty="0"/>
              <a:t>Charades</a:t>
            </a:r>
          </a:p>
          <a:p>
            <a:pPr lvl="1"/>
            <a:r>
              <a:rPr lang="en-US" sz="2000" dirty="0"/>
              <a:t>Experimental DSLs:</a:t>
            </a:r>
            <a:endParaRPr lang="en-US" sz="1800" dirty="0"/>
          </a:p>
          <a:p>
            <a:pPr lvl="2"/>
            <a:r>
              <a:rPr lang="en-US" sz="1400" dirty="0"/>
              <a:t>MSA, Charisma, </a:t>
            </a:r>
            <a:r>
              <a:rPr lang="en-US" sz="1400" dirty="0" err="1"/>
              <a:t>ParFUM</a:t>
            </a:r>
            <a:r>
              <a:rPr lang="en-US" sz="1400" dirty="0"/>
              <a:t>, …</a:t>
            </a:r>
          </a:p>
          <a:p>
            <a:r>
              <a:rPr lang="en-US" sz="2200" dirty="0"/>
              <a:t>Ongoing work on DSLs</a:t>
            </a:r>
          </a:p>
          <a:p>
            <a:pPr lvl="1"/>
            <a:r>
              <a:rPr lang="en-US" sz="1800" dirty="0"/>
              <a:t>Ergoline, EIR:  DSL framework with compiler support </a:t>
            </a:r>
          </a:p>
          <a:p>
            <a:pPr lvl="2"/>
            <a:r>
              <a:rPr lang="en-US" sz="1400" dirty="0"/>
              <a:t>Justin </a:t>
            </a:r>
            <a:r>
              <a:rPr lang="en-US" sz="1400" dirty="0" err="1"/>
              <a:t>Szaday</a:t>
            </a:r>
            <a:endParaRPr lang="en-US" sz="1400" dirty="0"/>
          </a:p>
          <a:p>
            <a:pPr lvl="1"/>
            <a:r>
              <a:rPr lang="en-US" sz="1800" dirty="0"/>
              <a:t>Python-based DSLs: libraries</a:t>
            </a:r>
          </a:p>
          <a:p>
            <a:pPr lvl="1"/>
            <a:r>
              <a:rPr lang="en-US" sz="1800" dirty="0"/>
              <a:t>Enthusiastic students, unfunded projects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05AA4-D677-1C4E-83B8-79B2A30AC50D}"/>
              </a:ext>
            </a:extLst>
          </p:cNvPr>
          <p:cNvSpPr txBox="1"/>
          <p:nvPr/>
        </p:nvSpPr>
        <p:spPr>
          <a:xfrm>
            <a:off x="5068167" y="1022519"/>
            <a:ext cx="454824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 on raspberry pi cluster:</a:t>
            </a:r>
          </a:p>
          <a:p>
            <a:r>
              <a:rPr lang="en-US" dirty="0">
                <a:hlinkClick r:id="rId2"/>
              </a:rPr>
              <a:t>https://www.hpccharm.com/demo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78F5B0-09E5-1A47-8164-086F1F6B26F7}"/>
              </a:ext>
            </a:extLst>
          </p:cNvPr>
          <p:cNvCxnSpPr>
            <a:cxnSpLocks/>
          </p:cNvCxnSpPr>
          <p:nvPr/>
        </p:nvCxnSpPr>
        <p:spPr>
          <a:xfrm flipV="1">
            <a:off x="4488873" y="1425039"/>
            <a:ext cx="579294" cy="1751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ADEE97-9B64-5242-AA29-2362577A8654}"/>
              </a:ext>
            </a:extLst>
          </p:cNvPr>
          <p:cNvCxnSpPr>
            <a:cxnSpLocks/>
          </p:cNvCxnSpPr>
          <p:nvPr/>
        </p:nvCxnSpPr>
        <p:spPr>
          <a:xfrm flipV="1">
            <a:off x="3466165" y="1600201"/>
            <a:ext cx="1602002" cy="4374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5FDCD547-FF7A-8193-F360-80E751FD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607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05000" y="229278"/>
            <a:ext cx="8305800" cy="792162"/>
          </a:xfrm>
        </p:spPr>
        <p:txBody>
          <a:bodyPr/>
          <a:lstStyle/>
          <a:p>
            <a:r>
              <a:rPr lang="en-US" dirty="0"/>
              <a:t>Empowering the RTS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4495800"/>
            <a:ext cx="8305800" cy="198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Adaptive RTS can:</a:t>
            </a:r>
          </a:p>
          <a:p>
            <a:pPr lvl="1"/>
            <a:r>
              <a:rPr lang="en-US" dirty="0"/>
              <a:t>Dynamically balance loads</a:t>
            </a:r>
          </a:p>
          <a:p>
            <a:pPr lvl="1"/>
            <a:r>
              <a:rPr lang="en-US" dirty="0"/>
              <a:t>Optimize communication:</a:t>
            </a:r>
          </a:p>
          <a:p>
            <a:pPr lvl="2"/>
            <a:r>
              <a:rPr lang="en-US" sz="2100" dirty="0"/>
              <a:t>Spread over time, </a:t>
            </a:r>
            <a:r>
              <a:rPr lang="en-US" sz="2100" dirty="0" err="1"/>
              <a:t>async</a:t>
            </a:r>
            <a:r>
              <a:rPr lang="en-US" sz="2100" dirty="0"/>
              <a:t> collectives</a:t>
            </a:r>
          </a:p>
          <a:p>
            <a:pPr lvl="1"/>
            <a:r>
              <a:rPr lang="en-US" dirty="0"/>
              <a:t>Automatic latency tolerance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data with almost perfect predictability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1200" y="3429000"/>
            <a:ext cx="19812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Asynchrony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0" y="3352800"/>
            <a:ext cx="3200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Calibri"/>
              </a:rPr>
              <a:t>Overdecomposition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9600" y="3429000"/>
            <a:ext cx="2209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Calibri"/>
              </a:rPr>
              <a:t>Migratability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6200" y="1066800"/>
            <a:ext cx="4343400" cy="762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Adaptive</a:t>
            </a:r>
          </a:p>
          <a:p>
            <a:pPr algn="ctr"/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Runtime System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124200" y="2362200"/>
            <a:ext cx="1981200" cy="6096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75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Calibri"/>
              </a:rPr>
              <a:t>Introspection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39000" y="2362200"/>
            <a:ext cx="1828800" cy="533400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1000">
                <a:schemeClr val="accent1">
                  <a:shade val="58000"/>
                  <a:satMod val="165000"/>
                </a:schemeClr>
              </a:gs>
              <a:gs pos="75000">
                <a:schemeClr val="accent1">
                  <a:shade val="30000"/>
                  <a:satMod val="175000"/>
                </a:schemeClr>
              </a:gs>
              <a:gs pos="100000">
                <a:schemeClr val="accent1">
                  <a:shade val="15000"/>
                  <a:satMod val="1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white"/>
                </a:solidFill>
                <a:latin typeface="Calibri"/>
              </a:rPr>
              <a:t>Adaptivity</a:t>
            </a:r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6A7F4AB2-3E46-EA1D-8025-0C0DD18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361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Charm++ and CSE Applications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18" descr="E:\kunzman\ParallelProgrammingCharm_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521" y="1498213"/>
            <a:ext cx="70834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362200" y="3124200"/>
            <a:ext cx="7620000" cy="711200"/>
          </a:xfrm>
          <a:prstGeom prst="rect">
            <a:avLst/>
          </a:prstGeom>
          <a:solidFill>
            <a:srgbClr val="FFFF99"/>
          </a:solidFill>
          <a:ln w="9525">
            <a:solidFill>
              <a:srgbClr val="8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3399"/>
                </a:solidFill>
                <a:latin typeface="Calibri" pitchFamily="34" charset="0"/>
              </a:rPr>
              <a:t>Enabling CS technology of parallel objects and intelligent runtime systems has led to several CSE collaborative applications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677520" y="2488813"/>
            <a:ext cx="1600200" cy="5191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Calibri" pitchFamily="34" charset="0"/>
              </a:rPr>
              <a:t>Synergy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7801720" y="1193413"/>
            <a:ext cx="3200400" cy="1158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Well-known Biophysics Molecular Simulation App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Gordon Bell Award, 2002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821225" y="5015238"/>
            <a:ext cx="2057400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Computational Astronomy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391520" y="1803013"/>
            <a:ext cx="1919086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Nano-Materials</a:t>
            </a: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47354A78-4C99-C81B-0C24-44812C22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3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64 -0.02546 C 0.09935 -0.01597 0.14518 -0.00671 0.16823 0.01088 C 0.19114 0.02848 0.19583 0.04514 0.19206 0.07894 C 0.18841 0.11366 0.17825 0.18727 0.14544 0.21598 C 0.11289 0.24491 0.04206 0.26158 -0.00417 0.25209 C -0.05039 0.2426 -0.1168 0.19931 -0.13138 0.16019 C -0.14583 0.12153 -0.11302 0.04885 -0.09115 0.01806 C -0.06914 -0.01296 -0.00521 0.0044 0.00065 -0.02546 C 0.00677 -0.05509 -0.04544 -0.13773 -0.05469 -0.16018 " pathEditMode="relative" rAng="0" ptsTypes="AAAA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What is Charm++?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is a way of </a:t>
            </a:r>
            <a:r>
              <a:rPr lang="en-US"/>
              <a:t>parallel programming</a:t>
            </a:r>
            <a:endParaRPr lang="en-US" dirty="0"/>
          </a:p>
          <a:p>
            <a:r>
              <a:rPr lang="en-US" dirty="0"/>
              <a:t>It is based on: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 err="1"/>
              <a:t>Overdecomposition</a:t>
            </a:r>
            <a:endParaRPr lang="en-US" dirty="0"/>
          </a:p>
          <a:p>
            <a:pPr lvl="1"/>
            <a:r>
              <a:rPr lang="en-US" dirty="0"/>
              <a:t>Asynchrony </a:t>
            </a:r>
          </a:p>
          <a:p>
            <a:pPr lvl="2"/>
            <a:r>
              <a:rPr lang="en-US" dirty="0"/>
              <a:t>Asynchronous method invocations</a:t>
            </a:r>
          </a:p>
          <a:p>
            <a:pPr lvl="1"/>
            <a:r>
              <a:rPr lang="en-US" dirty="0" err="1"/>
              <a:t>Migratability</a:t>
            </a:r>
            <a:endParaRPr lang="en-US" dirty="0"/>
          </a:p>
          <a:p>
            <a:pPr lvl="1"/>
            <a:r>
              <a:rPr lang="en-US" dirty="0"/>
              <a:t>Adaptive runtime system</a:t>
            </a:r>
          </a:p>
          <a:p>
            <a:r>
              <a:rPr lang="en-US" dirty="0"/>
              <a:t>It has been co-developed synergistically with multiple CSE applications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FEC77B3-BCD7-0A87-801A-4C327D35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4947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Parallel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 are getting more sophisticated</a:t>
            </a:r>
          </a:p>
          <a:p>
            <a:pPr lvl="1"/>
            <a:r>
              <a:rPr lang="en-US" sz="2600" dirty="0"/>
              <a:t>Adaptive refinement</a:t>
            </a:r>
          </a:p>
          <a:p>
            <a:pPr lvl="1"/>
            <a:r>
              <a:rPr lang="en-US" sz="2600" dirty="0"/>
              <a:t>Multi-scale, multi-module, multi-physics</a:t>
            </a:r>
          </a:p>
          <a:p>
            <a:pPr lvl="1"/>
            <a:r>
              <a:rPr lang="en-US" sz="2600" dirty="0"/>
              <a:t>E.g. load imbalance emerges as a huge problem for some apps</a:t>
            </a:r>
          </a:p>
          <a:p>
            <a:r>
              <a:rPr lang="en-US" dirty="0"/>
              <a:t>Exacerbated by strong scaling needs from apps</a:t>
            </a:r>
          </a:p>
          <a:p>
            <a:pPr lvl="1"/>
            <a:r>
              <a:rPr lang="en-US" sz="2600" dirty="0"/>
              <a:t>Strong scaling: run an application with same input data on more processors, and get better speedups</a:t>
            </a:r>
          </a:p>
          <a:p>
            <a:pPr lvl="1"/>
            <a:r>
              <a:rPr lang="en-US" sz="2600" dirty="0"/>
              <a:t>Weak scaling: larger datasets on more processors in the same time</a:t>
            </a:r>
          </a:p>
          <a:p>
            <a:r>
              <a:rPr lang="en-US" dirty="0"/>
              <a:t>Hardware variability</a:t>
            </a:r>
          </a:p>
          <a:p>
            <a:pPr lvl="1"/>
            <a:r>
              <a:rPr lang="en-US" sz="2600" dirty="0"/>
              <a:t>Static/dynamic</a:t>
            </a:r>
          </a:p>
          <a:p>
            <a:pPr lvl="1"/>
            <a:r>
              <a:rPr lang="en-US" sz="2600" dirty="0"/>
              <a:t>Heterogeneity: processor types, process variation, etc.</a:t>
            </a:r>
          </a:p>
          <a:p>
            <a:pPr lvl="1"/>
            <a:r>
              <a:rPr lang="en-US" sz="2600" dirty="0"/>
              <a:t>Power/Temperature/Energy</a:t>
            </a:r>
          </a:p>
          <a:p>
            <a:pPr lvl="1"/>
            <a:r>
              <a:rPr lang="en-US" sz="2600" dirty="0"/>
              <a:t>Component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EA43B5E-FB1B-AB1C-356C-ED2E0E55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1846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7416-5796-1349-B1B1-6A08098E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A37F-FA5D-BD40-8FBA-044FB25A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deal with these challenges, we must seek:</a:t>
            </a:r>
          </a:p>
          <a:p>
            <a:pPr lvl="1"/>
            <a:r>
              <a:rPr lang="en-US" sz="2600" dirty="0"/>
              <a:t>Not full automation </a:t>
            </a:r>
          </a:p>
          <a:p>
            <a:pPr lvl="1"/>
            <a:r>
              <a:rPr lang="en-US" sz="2600" dirty="0"/>
              <a:t>Not full burden on app-developers</a:t>
            </a:r>
          </a:p>
          <a:p>
            <a:pPr lvl="1"/>
            <a:r>
              <a:rPr lang="en-US" sz="2600" dirty="0"/>
              <a:t>But: a good division of labor between the system and app developers</a:t>
            </a:r>
          </a:p>
          <a:p>
            <a:pPr lvl="2"/>
            <a:r>
              <a:rPr lang="en-US" sz="2200" dirty="0"/>
              <a:t>Programmer: what to do in parallel, System: </a:t>
            </a:r>
            <a:r>
              <a:rPr lang="en-US" sz="2200" dirty="0" err="1"/>
              <a:t>where,when</a:t>
            </a:r>
            <a:r>
              <a:rPr lang="en-US" sz="2200" dirty="0"/>
              <a:t> </a:t>
            </a:r>
          </a:p>
          <a:p>
            <a:r>
              <a:rPr lang="en-US" sz="3000" dirty="0"/>
              <a:t>Develop language driven by needs of real applications</a:t>
            </a:r>
          </a:p>
          <a:p>
            <a:pPr lvl="1"/>
            <a:r>
              <a:rPr lang="en-US" sz="2600" dirty="0"/>
              <a:t>Avoid “platonic” pursuit of “beautiful” ideas</a:t>
            </a:r>
          </a:p>
          <a:p>
            <a:pPr lvl="1"/>
            <a:r>
              <a:rPr lang="en-US" sz="2600" dirty="0"/>
              <a:t>Co-developed with NAMD, </a:t>
            </a:r>
            <a:r>
              <a:rPr lang="en-US" sz="2600" dirty="0" err="1"/>
              <a:t>ChaNGa</a:t>
            </a:r>
            <a:r>
              <a:rPr lang="en-US" sz="2600" dirty="0"/>
              <a:t>, </a:t>
            </a:r>
            <a:r>
              <a:rPr lang="en-US" sz="2600" dirty="0" err="1"/>
              <a:t>OpenAtom</a:t>
            </a:r>
            <a:r>
              <a:rPr lang="en-US" sz="2600" dirty="0"/>
              <a:t>,..</a:t>
            </a:r>
          </a:p>
          <a:p>
            <a:r>
              <a:rPr lang="en-US" sz="3000" dirty="0"/>
              <a:t>Pragmatic focus</a:t>
            </a:r>
          </a:p>
          <a:p>
            <a:pPr lvl="1"/>
            <a:r>
              <a:rPr lang="en-US" sz="2600" dirty="0"/>
              <a:t>Ground-up development, portability, </a:t>
            </a:r>
          </a:p>
          <a:p>
            <a:pPr lvl="1"/>
            <a:r>
              <a:rPr lang="en-US" sz="2600" dirty="0"/>
              <a:t>accessibility for a broad user base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8DBE-E9EA-B240-986D-4BAAD5F7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D876700B-9E61-36D8-3EB9-ACAF963A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5634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Charm++?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is a generalized approach to writing parallel programs</a:t>
            </a:r>
          </a:p>
          <a:p>
            <a:pPr lvl="1"/>
            <a:r>
              <a:rPr lang="en-US" dirty="0"/>
              <a:t>An alternative to the likes of MPI, UPC, GA etc.</a:t>
            </a:r>
          </a:p>
          <a:p>
            <a:pPr lvl="1"/>
            <a:r>
              <a:rPr lang="en-US" dirty="0"/>
              <a:t>But not to sequential languages such as C, C++, and Fortran</a:t>
            </a:r>
          </a:p>
          <a:p>
            <a:r>
              <a:rPr lang="en-US" dirty="0"/>
              <a:t>Represents:</a:t>
            </a:r>
          </a:p>
          <a:p>
            <a:pPr lvl="1"/>
            <a:r>
              <a:rPr lang="en-US" dirty="0"/>
              <a:t>The style of writing parallel programs</a:t>
            </a:r>
          </a:p>
          <a:p>
            <a:pPr lvl="1"/>
            <a:r>
              <a:rPr lang="en-US" dirty="0"/>
              <a:t>The runtime system</a:t>
            </a:r>
          </a:p>
          <a:p>
            <a:pPr lvl="1"/>
            <a:r>
              <a:rPr lang="en-US" dirty="0"/>
              <a:t>And the entire ecosystem that surrounds it</a:t>
            </a:r>
          </a:p>
          <a:p>
            <a:r>
              <a:rPr lang="en-US" dirty="0"/>
              <a:t>Three design principles: </a:t>
            </a:r>
          </a:p>
          <a:p>
            <a:pPr lvl="1"/>
            <a:r>
              <a:rPr lang="en-US" dirty="0" err="1"/>
              <a:t>Overdecomposition</a:t>
            </a:r>
            <a:r>
              <a:rPr lang="en-US" dirty="0"/>
              <a:t>, </a:t>
            </a:r>
            <a:r>
              <a:rPr lang="en-US" dirty="0" err="1"/>
              <a:t>Migratability</a:t>
            </a:r>
            <a:r>
              <a:rPr lang="en-US" dirty="0"/>
              <a:t>, Asynchrony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A4711CBF-A845-8FC8-FA5A-CB55B761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462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work units &amp; data units into many more pieces than execution units</a:t>
            </a:r>
          </a:p>
          <a:p>
            <a:pPr lvl="1"/>
            <a:r>
              <a:rPr lang="en-US" dirty="0"/>
              <a:t>Cores/Nodes/…</a:t>
            </a:r>
          </a:p>
          <a:p>
            <a:r>
              <a:rPr lang="en-US" dirty="0"/>
              <a:t>Not so hard: we do decomposition anyway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charm_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9962" y="3845400"/>
            <a:ext cx="2462838" cy="2462838"/>
          </a:xfrm>
          <a:prstGeom prst="rect">
            <a:avLst/>
          </a:prstGeom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2149088-D0B2-B33D-00E3-6D8E3F74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808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these work and data units to be migratable at runtime</a:t>
            </a:r>
          </a:p>
          <a:p>
            <a:pPr lvl="1"/>
            <a:r>
              <a:rPr lang="en-US" dirty="0"/>
              <a:t>i.e. the programmer or runtime can move them</a:t>
            </a:r>
          </a:p>
          <a:p>
            <a:r>
              <a:rPr lang="en-US" dirty="0"/>
              <a:t>Consequences for the application developer</a:t>
            </a:r>
          </a:p>
          <a:p>
            <a:pPr lvl="1"/>
            <a:r>
              <a:rPr lang="en-US" dirty="0"/>
              <a:t>Communication must now be addressed to logical units with global names, not to physical processors</a:t>
            </a:r>
          </a:p>
          <a:p>
            <a:pPr lvl="1"/>
            <a:r>
              <a:rPr lang="en-US" dirty="0"/>
              <a:t>But this is a good thing</a:t>
            </a:r>
          </a:p>
          <a:p>
            <a:r>
              <a:rPr lang="en-US" dirty="0"/>
              <a:t>Consequences for RTS</a:t>
            </a:r>
          </a:p>
          <a:p>
            <a:pPr lvl="1"/>
            <a:r>
              <a:rPr lang="en-US" dirty="0"/>
              <a:t>Must keep track of where each unit is</a:t>
            </a:r>
          </a:p>
          <a:p>
            <a:pPr lvl="1"/>
            <a:r>
              <a:rPr lang="en-US" dirty="0"/>
              <a:t>Naming and location management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44773B4-578B-C9FC-8AE1-CB3F0F64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38965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Asynchrony: Message-Driven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over-decomposition and </a:t>
            </a:r>
            <a:r>
              <a:rPr lang="en-US" dirty="0" err="1"/>
              <a:t>migratability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have multiple units on each processor</a:t>
            </a:r>
          </a:p>
          <a:p>
            <a:pPr lvl="1"/>
            <a:r>
              <a:rPr lang="en-US" dirty="0"/>
              <a:t>They address each other via logical names</a:t>
            </a:r>
          </a:p>
          <a:p>
            <a:r>
              <a:rPr lang="en-US" dirty="0"/>
              <a:t>Need for scheduling:</a:t>
            </a:r>
          </a:p>
          <a:p>
            <a:pPr lvl="1"/>
            <a:r>
              <a:rPr lang="en-US" dirty="0"/>
              <a:t>What sequence should the work units execute in?</a:t>
            </a:r>
          </a:p>
          <a:p>
            <a:pPr lvl="1"/>
            <a:r>
              <a:rPr lang="en-US" dirty="0"/>
              <a:t>One answer: let the programmer sequence them</a:t>
            </a:r>
          </a:p>
          <a:p>
            <a:pPr lvl="2"/>
            <a:r>
              <a:rPr lang="en-US" dirty="0"/>
              <a:t>Seen in current codes, e.g. some AMR frameworks</a:t>
            </a:r>
          </a:p>
          <a:p>
            <a:pPr lvl="1"/>
            <a:r>
              <a:rPr lang="en-US" dirty="0"/>
              <a:t>Message-driven execution: </a:t>
            </a:r>
          </a:p>
          <a:p>
            <a:pPr lvl="2"/>
            <a:r>
              <a:rPr lang="en-US" dirty="0"/>
              <a:t>Let the work-unit that happens to have data (“message”) available for it execute next</a:t>
            </a:r>
          </a:p>
          <a:p>
            <a:pPr lvl="2"/>
            <a:r>
              <a:rPr lang="en-US" dirty="0"/>
              <a:t>Let the RTS select among ready work units</a:t>
            </a:r>
          </a:p>
          <a:p>
            <a:pPr lvl="2"/>
            <a:r>
              <a:rPr lang="en-US" dirty="0"/>
              <a:t>Programmer should not specify what executes next, but can influence it via priorities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1BB057B-397E-11E9-26BE-291B0F1C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1678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71BCE-544F-F444-BC5B-E80B77D8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our parallel programming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6BE63D-9934-2449-81C1-3E80800B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programmer decide what to do in parallel</a:t>
            </a:r>
          </a:p>
          <a:p>
            <a:pPr lvl="1"/>
            <a:r>
              <a:rPr lang="en-US" dirty="0"/>
              <a:t>Express decomposition, interactions</a:t>
            </a:r>
          </a:p>
          <a:p>
            <a:r>
              <a:rPr lang="en-US" dirty="0"/>
              <a:t>Let the system decide where and when</a:t>
            </a:r>
          </a:p>
          <a:p>
            <a:r>
              <a:rPr lang="en-US" dirty="0"/>
              <a:t>How: virtualize the notion of a processor</a:t>
            </a:r>
          </a:p>
          <a:p>
            <a:pPr lvl="1"/>
            <a:r>
              <a:rPr lang="en-US" dirty="0"/>
              <a:t>So as to automate resource management and associated functionalities</a:t>
            </a:r>
          </a:p>
          <a:p>
            <a:r>
              <a:rPr lang="en-US" dirty="0"/>
              <a:t>The migratable objects programming model</a:t>
            </a:r>
          </a:p>
          <a:p>
            <a:pPr lvl="1"/>
            <a:r>
              <a:rPr lang="en-US" dirty="0"/>
              <a:t>Charm++ is one of the (first/foundational) programming system within this model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46186-66C0-AD40-BD7B-54D3A609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A53AD085-9135-295C-BD61-47964EB6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7173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of This Model in Charm++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Overdecomposed</a:t>
            </a:r>
            <a:r>
              <a:rPr lang="en-US" dirty="0"/>
              <a:t> entities: chares</a:t>
            </a:r>
          </a:p>
          <a:p>
            <a:pPr lvl="1"/>
            <a:r>
              <a:rPr lang="en-US" dirty="0"/>
              <a:t>Chares are C++ objects </a:t>
            </a:r>
          </a:p>
          <a:p>
            <a:pPr lvl="1"/>
            <a:r>
              <a:rPr lang="en-US" dirty="0"/>
              <a:t>With methods designated as “entry” methods</a:t>
            </a:r>
          </a:p>
          <a:p>
            <a:pPr lvl="2"/>
            <a:r>
              <a:rPr lang="en-US" dirty="0"/>
              <a:t>Which can be invoked asynchronously by remote chares</a:t>
            </a:r>
          </a:p>
          <a:p>
            <a:pPr lvl="1"/>
            <a:r>
              <a:rPr lang="en-US" dirty="0"/>
              <a:t>Chares are organized into indexed collections</a:t>
            </a:r>
          </a:p>
          <a:p>
            <a:pPr lvl="2"/>
            <a:r>
              <a:rPr lang="en-US" dirty="0"/>
              <a:t>Each collection may have its own indexing scheme</a:t>
            </a:r>
          </a:p>
          <a:p>
            <a:pPr lvl="3"/>
            <a:r>
              <a:rPr lang="en-US" dirty="0"/>
              <a:t>1D, ..., 6D </a:t>
            </a:r>
          </a:p>
          <a:p>
            <a:pPr lvl="3"/>
            <a:r>
              <a:rPr lang="en-US" dirty="0"/>
              <a:t>Sparse</a:t>
            </a:r>
          </a:p>
          <a:p>
            <a:pPr lvl="3"/>
            <a:r>
              <a:rPr lang="en-US" dirty="0" err="1"/>
              <a:t>Bitvector</a:t>
            </a:r>
            <a:r>
              <a:rPr lang="en-US" dirty="0"/>
              <a:t> or string as an index</a:t>
            </a:r>
          </a:p>
          <a:p>
            <a:pPr lvl="1"/>
            <a:r>
              <a:rPr lang="en-US" dirty="0"/>
              <a:t>Chares communicate via asynchronous method invocations</a:t>
            </a:r>
          </a:p>
          <a:p>
            <a:pPr lvl="2"/>
            <a:r>
              <a:rPr lang="en-US" dirty="0">
                <a:latin typeface="Consolas"/>
                <a:cs typeface="Consolas"/>
              </a:rPr>
              <a:t>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].foo(…);</a:t>
            </a:r>
            <a:r>
              <a:rPr lang="en-US" dirty="0"/>
              <a:t>  </a:t>
            </a:r>
          </a:p>
          <a:p>
            <a:pPr lvl="3"/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/>
              <a:t> is the name of a collection,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/>
              <a:t> is the index of the particular chare.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2CDF77D9-2674-9001-FAA8-31DFCE9C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0435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16EA2D1-43B0-E14B-BA4A-25DABBDFE735}" vid="{E6561EC6-31E1-9342-AFB4-AA7190E7F2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5069</TotalTime>
  <Words>1061</Words>
  <Application>Microsoft Macintosh PowerPoint</Application>
  <PresentationFormat>Widescreen</PresentationFormat>
  <Paragraphs>230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 Antiqua</vt:lpstr>
      <vt:lpstr>Calibri</vt:lpstr>
      <vt:lpstr>Consolas</vt:lpstr>
      <vt:lpstr>Lucida Sans Unicode</vt:lpstr>
      <vt:lpstr>Times New Roman</vt:lpstr>
      <vt:lpstr>sc17tutorial_1</vt:lpstr>
      <vt:lpstr>Migratable Objects and Task-Based Parallel Programming with Charm++</vt:lpstr>
      <vt:lpstr>Challenges in Parallel Programming</vt:lpstr>
      <vt:lpstr>Our View</vt:lpstr>
      <vt:lpstr>What is Charm++?</vt:lpstr>
      <vt:lpstr>Overdecomposition</vt:lpstr>
      <vt:lpstr>Migratability</vt:lpstr>
      <vt:lpstr>Asynchrony: Message-Driven Execution</vt:lpstr>
      <vt:lpstr>Key Ideas in our parallel programming model</vt:lpstr>
      <vt:lpstr>Realization of This Model in Charm++</vt:lpstr>
      <vt:lpstr>PowerPoint Presentation</vt:lpstr>
      <vt:lpstr>PowerPoint Presentation</vt:lpstr>
      <vt:lpstr>PowerPoint Presentation</vt:lpstr>
      <vt:lpstr>PowerPoint Presentation</vt:lpstr>
      <vt:lpstr>Capabilities</vt:lpstr>
      <vt:lpstr>Empowering the RTS</vt:lpstr>
      <vt:lpstr>Charm++ and CSE Applications</vt:lpstr>
      <vt:lpstr>Summary: What is Charm++?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Gartenhaus, Matthew David</cp:lastModifiedBy>
  <cp:revision>78</cp:revision>
  <dcterms:created xsi:type="dcterms:W3CDTF">2016-08-22T20:19:20Z</dcterms:created>
  <dcterms:modified xsi:type="dcterms:W3CDTF">2023-10-21T11:56:56Z</dcterms:modified>
</cp:coreProperties>
</file>