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notesMasterIdLst>
    <p:notesMasterId r:id="rId12"/>
  </p:notesMasterIdLst>
  <p:sldIdLst>
    <p:sldId id="328" r:id="rId2"/>
    <p:sldId id="278" r:id="rId3"/>
    <p:sldId id="279" r:id="rId4"/>
    <p:sldId id="282" r:id="rId5"/>
    <p:sldId id="284" r:id="rId6"/>
    <p:sldId id="283" r:id="rId7"/>
    <p:sldId id="281" r:id="rId8"/>
    <p:sldId id="325" r:id="rId9"/>
    <p:sldId id="327" r:id="rId10"/>
    <p:sldId id="32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5"/>
    <p:restoredTop sz="93287" autoAdjust="0"/>
  </p:normalViewPr>
  <p:slideViewPr>
    <p:cSldViewPr snapToGrid="0" snapToObjects="1">
      <p:cViewPr varScale="1">
        <p:scale>
          <a:sx n="104" d="100"/>
          <a:sy n="104" d="100"/>
        </p:scale>
        <p:origin x="128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v\Dropbox\PPL\SC17\tutorial\slide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v\Dropbox\PPL\SC17\tutorial\slide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v\Dropbox\PPL\SC17\tutorial\slide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1" dirty="0"/>
              <a:t>Profile of Usage for Processors</a:t>
            </a:r>
            <a:r>
              <a:rPr lang="en-US" altLang="ko-KR" sz="1800" b="1" baseline="0" dirty="0"/>
              <a:t> 0-63</a:t>
            </a:r>
          </a:p>
          <a:p>
            <a:pPr>
              <a:defRPr b="1"/>
            </a:pPr>
            <a:r>
              <a:rPr lang="en-US" altLang="ko-KR" sz="1800" b="1" baseline="0" dirty="0"/>
              <a:t>Time per Step: 46s </a:t>
            </a:r>
            <a:endParaRPr lang="en-US" altLang="ko-KR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'6'!$B$1</c:f>
              <c:strCache>
                <c:ptCount val="1"/>
                <c:pt idx="0">
                  <c:v>Usage Percent (%)</c:v>
                </c:pt>
              </c:strCache>
            </c:strRef>
          </c:tx>
          <c:spPr>
            <a:solidFill>
              <a:schemeClr val="accent1"/>
            </a:solidFill>
            <a:ln w="38100" cap="sq">
              <a:noFill/>
              <a:round/>
            </a:ln>
            <a:effectLst/>
          </c:spPr>
          <c:invertIfNegative val="0"/>
          <c:dPt>
            <c:idx val="64"/>
            <c:invertIfNegative val="0"/>
            <c:bubble3D val="0"/>
            <c:spPr>
              <a:solidFill>
                <a:schemeClr val="accent2"/>
              </a:solidFill>
              <a:ln w="38100" cap="sq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A2-4775-907B-B5565A9EBACF}"/>
              </c:ext>
            </c:extLst>
          </c:dPt>
          <c:cat>
            <c:strRef>
              <c:f>'6'!$A$2:$A$66</c:f>
              <c:strCach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Avg</c:v>
                </c:pt>
              </c:strCache>
            </c:strRef>
          </c:cat>
          <c:val>
            <c:numRef>
              <c:f>'6'!$B$2:$B$66</c:f>
              <c:numCache>
                <c:formatCode>General</c:formatCode>
                <c:ptCount val="65"/>
                <c:pt idx="0">
                  <c:v>33</c:v>
                </c:pt>
                <c:pt idx="1">
                  <c:v>46</c:v>
                </c:pt>
                <c:pt idx="2">
                  <c:v>48</c:v>
                </c:pt>
                <c:pt idx="3">
                  <c:v>35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33</c:v>
                </c:pt>
                <c:pt idx="8">
                  <c:v>47</c:v>
                </c:pt>
                <c:pt idx="9">
                  <c:v>58</c:v>
                </c:pt>
                <c:pt idx="10">
                  <c:v>54</c:v>
                </c:pt>
                <c:pt idx="11">
                  <c:v>33</c:v>
                </c:pt>
                <c:pt idx="12">
                  <c:v>32</c:v>
                </c:pt>
                <c:pt idx="13">
                  <c:v>31</c:v>
                </c:pt>
                <c:pt idx="14">
                  <c:v>31</c:v>
                </c:pt>
                <c:pt idx="15">
                  <c:v>32</c:v>
                </c:pt>
                <c:pt idx="16">
                  <c:v>58</c:v>
                </c:pt>
                <c:pt idx="17">
                  <c:v>62</c:v>
                </c:pt>
                <c:pt idx="18">
                  <c:v>57</c:v>
                </c:pt>
                <c:pt idx="19">
                  <c:v>39</c:v>
                </c:pt>
                <c:pt idx="20">
                  <c:v>32</c:v>
                </c:pt>
                <c:pt idx="21">
                  <c:v>32</c:v>
                </c:pt>
                <c:pt idx="22">
                  <c:v>33</c:v>
                </c:pt>
                <c:pt idx="23">
                  <c:v>34</c:v>
                </c:pt>
                <c:pt idx="24">
                  <c:v>56</c:v>
                </c:pt>
                <c:pt idx="25">
                  <c:v>60</c:v>
                </c:pt>
                <c:pt idx="26">
                  <c:v>58</c:v>
                </c:pt>
                <c:pt idx="27">
                  <c:v>48</c:v>
                </c:pt>
                <c:pt idx="28">
                  <c:v>35</c:v>
                </c:pt>
                <c:pt idx="29">
                  <c:v>34</c:v>
                </c:pt>
                <c:pt idx="30">
                  <c:v>33</c:v>
                </c:pt>
                <c:pt idx="31">
                  <c:v>33</c:v>
                </c:pt>
                <c:pt idx="32">
                  <c:v>47</c:v>
                </c:pt>
                <c:pt idx="33">
                  <c:v>63</c:v>
                </c:pt>
                <c:pt idx="34">
                  <c:v>60</c:v>
                </c:pt>
                <c:pt idx="35">
                  <c:v>53</c:v>
                </c:pt>
                <c:pt idx="36">
                  <c:v>47</c:v>
                </c:pt>
                <c:pt idx="37">
                  <c:v>40</c:v>
                </c:pt>
                <c:pt idx="38">
                  <c:v>38</c:v>
                </c:pt>
                <c:pt idx="39">
                  <c:v>34</c:v>
                </c:pt>
                <c:pt idx="40">
                  <c:v>52</c:v>
                </c:pt>
                <c:pt idx="41">
                  <c:v>53</c:v>
                </c:pt>
                <c:pt idx="42">
                  <c:v>57</c:v>
                </c:pt>
                <c:pt idx="43">
                  <c:v>56</c:v>
                </c:pt>
                <c:pt idx="44">
                  <c:v>43</c:v>
                </c:pt>
                <c:pt idx="45">
                  <c:v>46</c:v>
                </c:pt>
                <c:pt idx="46">
                  <c:v>45</c:v>
                </c:pt>
                <c:pt idx="47">
                  <c:v>36</c:v>
                </c:pt>
                <c:pt idx="48">
                  <c:v>53</c:v>
                </c:pt>
                <c:pt idx="49">
                  <c:v>51</c:v>
                </c:pt>
                <c:pt idx="50">
                  <c:v>48</c:v>
                </c:pt>
                <c:pt idx="51">
                  <c:v>60</c:v>
                </c:pt>
                <c:pt idx="52">
                  <c:v>43</c:v>
                </c:pt>
                <c:pt idx="53">
                  <c:v>45</c:v>
                </c:pt>
                <c:pt idx="54">
                  <c:v>45</c:v>
                </c:pt>
                <c:pt idx="55">
                  <c:v>40</c:v>
                </c:pt>
                <c:pt idx="56">
                  <c:v>50</c:v>
                </c:pt>
                <c:pt idx="57">
                  <c:v>49</c:v>
                </c:pt>
                <c:pt idx="58">
                  <c:v>45</c:v>
                </c:pt>
                <c:pt idx="59">
                  <c:v>52</c:v>
                </c:pt>
                <c:pt idx="60">
                  <c:v>45</c:v>
                </c:pt>
                <c:pt idx="61">
                  <c:v>53</c:v>
                </c:pt>
                <c:pt idx="62">
                  <c:v>42</c:v>
                </c:pt>
                <c:pt idx="63">
                  <c:v>36</c:v>
                </c:pt>
                <c:pt idx="6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A2-4775-907B-B5565A9EB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1983448664"/>
        <c:axId val="-1972759992"/>
      </c:barChart>
      <c:catAx>
        <c:axId val="-1983448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PE</a:t>
                </a:r>
                <a:endParaRPr lang="ko-KR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2759992"/>
        <c:crosses val="autoZero"/>
        <c:auto val="1"/>
        <c:lblAlgn val="ctr"/>
        <c:lblOffset val="100"/>
        <c:noMultiLvlLbl val="0"/>
      </c:catAx>
      <c:valAx>
        <c:axId val="-19727599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Usage Percent (%)</a:t>
                </a:r>
                <a:endParaRPr lang="ko-KR" altLang="en-US" sz="1400" b="1" dirty="0"/>
              </a:p>
            </c:rich>
          </c:tx>
          <c:layout>
            <c:manualLayout>
              <c:xMode val="edge"/>
              <c:yMode val="edge"/>
              <c:x val="1.13983776734262E-2"/>
              <c:y val="0.38786138537903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3448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1" dirty="0"/>
              <a:t>Profile of Usage for Processors</a:t>
            </a:r>
            <a:r>
              <a:rPr lang="en-US" altLang="ko-KR" sz="1800" b="1" baseline="0" dirty="0"/>
              <a:t> 0-63</a:t>
            </a:r>
          </a:p>
          <a:p>
            <a:pPr>
              <a:defRPr b="1"/>
            </a:pPr>
            <a:r>
              <a:rPr lang="en-US" altLang="ko-KR" sz="1800" b="1" baseline="0" dirty="0"/>
              <a:t>Time per Step: 33s </a:t>
            </a:r>
            <a:endParaRPr lang="en-US" altLang="ko-KR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'7'!$B$1</c:f>
              <c:strCache>
                <c:ptCount val="1"/>
                <c:pt idx="0">
                  <c:v>Usage Percent (%)</c:v>
                </c:pt>
              </c:strCache>
            </c:strRef>
          </c:tx>
          <c:spPr>
            <a:solidFill>
              <a:schemeClr val="accent1"/>
            </a:solidFill>
            <a:ln w="38100" cap="sq">
              <a:noFill/>
              <a:round/>
            </a:ln>
            <a:effectLst/>
          </c:spPr>
          <c:invertIfNegative val="0"/>
          <c:dPt>
            <c:idx val="64"/>
            <c:invertIfNegative val="0"/>
            <c:bubble3D val="0"/>
            <c:spPr>
              <a:solidFill>
                <a:schemeClr val="accent2"/>
              </a:solidFill>
              <a:ln w="38100" cap="sq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A1-4B6F-B885-F2C1816C423F}"/>
              </c:ext>
            </c:extLst>
          </c:dPt>
          <c:cat>
            <c:strRef>
              <c:f>'7'!$A$2:$A$66</c:f>
              <c:strCach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Avg</c:v>
                </c:pt>
              </c:strCache>
            </c:strRef>
          </c:cat>
          <c:val>
            <c:numRef>
              <c:f>'7'!$B$2:$B$66</c:f>
              <c:numCache>
                <c:formatCode>General</c:formatCode>
                <c:ptCount val="65"/>
                <c:pt idx="0">
                  <c:v>59</c:v>
                </c:pt>
                <c:pt idx="1">
                  <c:v>76</c:v>
                </c:pt>
                <c:pt idx="2">
                  <c:v>78</c:v>
                </c:pt>
                <c:pt idx="3">
                  <c:v>59</c:v>
                </c:pt>
                <c:pt idx="4">
                  <c:v>55</c:v>
                </c:pt>
                <c:pt idx="5">
                  <c:v>54</c:v>
                </c:pt>
                <c:pt idx="6">
                  <c:v>53</c:v>
                </c:pt>
                <c:pt idx="7">
                  <c:v>53</c:v>
                </c:pt>
                <c:pt idx="8">
                  <c:v>78</c:v>
                </c:pt>
                <c:pt idx="9">
                  <c:v>93</c:v>
                </c:pt>
                <c:pt idx="10">
                  <c:v>88</c:v>
                </c:pt>
                <c:pt idx="11">
                  <c:v>58</c:v>
                </c:pt>
                <c:pt idx="12">
                  <c:v>56</c:v>
                </c:pt>
                <c:pt idx="13">
                  <c:v>54</c:v>
                </c:pt>
                <c:pt idx="14">
                  <c:v>53</c:v>
                </c:pt>
                <c:pt idx="15">
                  <c:v>53</c:v>
                </c:pt>
                <c:pt idx="16">
                  <c:v>92</c:v>
                </c:pt>
                <c:pt idx="17">
                  <c:v>97</c:v>
                </c:pt>
                <c:pt idx="18">
                  <c:v>90</c:v>
                </c:pt>
                <c:pt idx="19">
                  <c:v>66</c:v>
                </c:pt>
                <c:pt idx="20">
                  <c:v>55</c:v>
                </c:pt>
                <c:pt idx="21">
                  <c:v>54</c:v>
                </c:pt>
                <c:pt idx="22">
                  <c:v>55</c:v>
                </c:pt>
                <c:pt idx="23">
                  <c:v>53</c:v>
                </c:pt>
                <c:pt idx="24">
                  <c:v>87</c:v>
                </c:pt>
                <c:pt idx="25">
                  <c:v>95</c:v>
                </c:pt>
                <c:pt idx="26">
                  <c:v>90</c:v>
                </c:pt>
                <c:pt idx="27">
                  <c:v>80</c:v>
                </c:pt>
                <c:pt idx="28">
                  <c:v>57</c:v>
                </c:pt>
                <c:pt idx="29">
                  <c:v>53</c:v>
                </c:pt>
                <c:pt idx="30">
                  <c:v>52</c:v>
                </c:pt>
                <c:pt idx="31">
                  <c:v>51</c:v>
                </c:pt>
                <c:pt idx="32">
                  <c:v>76</c:v>
                </c:pt>
                <c:pt idx="33">
                  <c:v>98</c:v>
                </c:pt>
                <c:pt idx="34">
                  <c:v>95</c:v>
                </c:pt>
                <c:pt idx="35">
                  <c:v>82</c:v>
                </c:pt>
                <c:pt idx="36">
                  <c:v>75</c:v>
                </c:pt>
                <c:pt idx="37">
                  <c:v>69</c:v>
                </c:pt>
                <c:pt idx="38">
                  <c:v>60</c:v>
                </c:pt>
                <c:pt idx="39">
                  <c:v>53</c:v>
                </c:pt>
                <c:pt idx="40">
                  <c:v>85</c:v>
                </c:pt>
                <c:pt idx="41">
                  <c:v>87</c:v>
                </c:pt>
                <c:pt idx="42">
                  <c:v>90</c:v>
                </c:pt>
                <c:pt idx="43">
                  <c:v>89</c:v>
                </c:pt>
                <c:pt idx="44">
                  <c:v>70</c:v>
                </c:pt>
                <c:pt idx="45">
                  <c:v>72</c:v>
                </c:pt>
                <c:pt idx="46">
                  <c:v>71</c:v>
                </c:pt>
                <c:pt idx="47">
                  <c:v>60</c:v>
                </c:pt>
                <c:pt idx="48">
                  <c:v>87</c:v>
                </c:pt>
                <c:pt idx="49">
                  <c:v>83</c:v>
                </c:pt>
                <c:pt idx="50">
                  <c:v>78</c:v>
                </c:pt>
                <c:pt idx="51">
                  <c:v>97</c:v>
                </c:pt>
                <c:pt idx="52">
                  <c:v>72</c:v>
                </c:pt>
                <c:pt idx="53">
                  <c:v>74</c:v>
                </c:pt>
                <c:pt idx="54">
                  <c:v>73</c:v>
                </c:pt>
                <c:pt idx="55">
                  <c:v>63</c:v>
                </c:pt>
                <c:pt idx="56">
                  <c:v>82</c:v>
                </c:pt>
                <c:pt idx="57">
                  <c:v>81</c:v>
                </c:pt>
                <c:pt idx="58">
                  <c:v>76</c:v>
                </c:pt>
                <c:pt idx="59">
                  <c:v>85</c:v>
                </c:pt>
                <c:pt idx="60">
                  <c:v>75</c:v>
                </c:pt>
                <c:pt idx="61">
                  <c:v>77</c:v>
                </c:pt>
                <c:pt idx="62">
                  <c:v>70</c:v>
                </c:pt>
                <c:pt idx="63">
                  <c:v>58</c:v>
                </c:pt>
                <c:pt idx="6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1-4B6F-B885-F2C1816C4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2136952312"/>
        <c:axId val="-1982991976"/>
      </c:barChart>
      <c:catAx>
        <c:axId val="-2136952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PE</a:t>
                </a:r>
                <a:endParaRPr lang="ko-KR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2991976"/>
        <c:crosses val="autoZero"/>
        <c:auto val="1"/>
        <c:lblAlgn val="ctr"/>
        <c:lblOffset val="100"/>
        <c:noMultiLvlLbl val="0"/>
      </c:catAx>
      <c:valAx>
        <c:axId val="-19829919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Usage Percent (%)</a:t>
                </a:r>
                <a:endParaRPr lang="ko-KR" altLang="en-US" sz="1400" b="1" dirty="0"/>
              </a:p>
            </c:rich>
          </c:tx>
          <c:layout>
            <c:manualLayout>
              <c:xMode val="edge"/>
              <c:yMode val="edge"/>
              <c:x val="1.25342718575001E-2"/>
              <c:y val="0.385461645356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952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="1" dirty="0"/>
              <a:t>Usage Profile for Processors</a:t>
            </a:r>
            <a:r>
              <a:rPr lang="en-US" altLang="ko-KR" sz="1800" b="1" baseline="0" dirty="0"/>
              <a:t> 0-63</a:t>
            </a:r>
          </a:p>
          <a:p>
            <a:pPr>
              <a:defRPr b="1"/>
            </a:pPr>
            <a:r>
              <a:rPr lang="en-US" altLang="ko-KR" sz="1800" b="1" baseline="0" dirty="0"/>
              <a:t>Time per Step: 27s</a:t>
            </a:r>
            <a:endParaRPr lang="en-US" altLang="ko-KR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'8'!$B$1</c:f>
              <c:strCache>
                <c:ptCount val="1"/>
                <c:pt idx="0">
                  <c:v>Usage Percent (%)</c:v>
                </c:pt>
              </c:strCache>
            </c:strRef>
          </c:tx>
          <c:spPr>
            <a:solidFill>
              <a:schemeClr val="accent1"/>
            </a:solidFill>
            <a:ln w="38100" cap="sq">
              <a:noFill/>
              <a:round/>
            </a:ln>
            <a:effectLst/>
          </c:spPr>
          <c:invertIfNegative val="0"/>
          <c:dPt>
            <c:idx val="64"/>
            <c:invertIfNegative val="0"/>
            <c:bubble3D val="0"/>
            <c:spPr>
              <a:solidFill>
                <a:schemeClr val="accent2"/>
              </a:solidFill>
              <a:ln w="38100" cap="sq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D3-4198-A66F-D635817939E7}"/>
              </c:ext>
            </c:extLst>
          </c:dPt>
          <c:cat>
            <c:strRef>
              <c:f>'8'!$A$2:$A$66</c:f>
              <c:strCach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Avg</c:v>
                </c:pt>
              </c:strCache>
            </c:strRef>
          </c:cat>
          <c:val>
            <c:numRef>
              <c:f>'8'!$B$2:$B$66</c:f>
              <c:numCache>
                <c:formatCode>General</c:formatCode>
                <c:ptCount val="65"/>
                <c:pt idx="0">
                  <c:v>92</c:v>
                </c:pt>
                <c:pt idx="1">
                  <c:v>88</c:v>
                </c:pt>
                <c:pt idx="2">
                  <c:v>85</c:v>
                </c:pt>
                <c:pt idx="3">
                  <c:v>87</c:v>
                </c:pt>
                <c:pt idx="4">
                  <c:v>90</c:v>
                </c:pt>
                <c:pt idx="5">
                  <c:v>87</c:v>
                </c:pt>
                <c:pt idx="6">
                  <c:v>87</c:v>
                </c:pt>
                <c:pt idx="7">
                  <c:v>93</c:v>
                </c:pt>
                <c:pt idx="8">
                  <c:v>90</c:v>
                </c:pt>
                <c:pt idx="9">
                  <c:v>86</c:v>
                </c:pt>
                <c:pt idx="10">
                  <c:v>89</c:v>
                </c:pt>
                <c:pt idx="11">
                  <c:v>87</c:v>
                </c:pt>
                <c:pt idx="12">
                  <c:v>86</c:v>
                </c:pt>
                <c:pt idx="13">
                  <c:v>86</c:v>
                </c:pt>
                <c:pt idx="14">
                  <c:v>89</c:v>
                </c:pt>
                <c:pt idx="15">
                  <c:v>89</c:v>
                </c:pt>
                <c:pt idx="16">
                  <c:v>86</c:v>
                </c:pt>
                <c:pt idx="17">
                  <c:v>89</c:v>
                </c:pt>
                <c:pt idx="18">
                  <c:v>85</c:v>
                </c:pt>
                <c:pt idx="19">
                  <c:v>91</c:v>
                </c:pt>
                <c:pt idx="20">
                  <c:v>85</c:v>
                </c:pt>
                <c:pt idx="21">
                  <c:v>91</c:v>
                </c:pt>
                <c:pt idx="22">
                  <c:v>84</c:v>
                </c:pt>
                <c:pt idx="23">
                  <c:v>89</c:v>
                </c:pt>
                <c:pt idx="24">
                  <c:v>84</c:v>
                </c:pt>
                <c:pt idx="25">
                  <c:v>89</c:v>
                </c:pt>
                <c:pt idx="26">
                  <c:v>83</c:v>
                </c:pt>
                <c:pt idx="27">
                  <c:v>88</c:v>
                </c:pt>
                <c:pt idx="28">
                  <c:v>90</c:v>
                </c:pt>
                <c:pt idx="29">
                  <c:v>98</c:v>
                </c:pt>
                <c:pt idx="30">
                  <c:v>86</c:v>
                </c:pt>
                <c:pt idx="31">
                  <c:v>90</c:v>
                </c:pt>
                <c:pt idx="32">
                  <c:v>85</c:v>
                </c:pt>
                <c:pt idx="33">
                  <c:v>88</c:v>
                </c:pt>
                <c:pt idx="34">
                  <c:v>91</c:v>
                </c:pt>
                <c:pt idx="35">
                  <c:v>85</c:v>
                </c:pt>
                <c:pt idx="36">
                  <c:v>86</c:v>
                </c:pt>
                <c:pt idx="37">
                  <c:v>88</c:v>
                </c:pt>
                <c:pt idx="38">
                  <c:v>90</c:v>
                </c:pt>
                <c:pt idx="39">
                  <c:v>86</c:v>
                </c:pt>
                <c:pt idx="40">
                  <c:v>87</c:v>
                </c:pt>
                <c:pt idx="41">
                  <c:v>93</c:v>
                </c:pt>
                <c:pt idx="42">
                  <c:v>97</c:v>
                </c:pt>
                <c:pt idx="43">
                  <c:v>90</c:v>
                </c:pt>
                <c:pt idx="44">
                  <c:v>89</c:v>
                </c:pt>
                <c:pt idx="45">
                  <c:v>86</c:v>
                </c:pt>
                <c:pt idx="46">
                  <c:v>86</c:v>
                </c:pt>
                <c:pt idx="47">
                  <c:v>90</c:v>
                </c:pt>
                <c:pt idx="48">
                  <c:v>85</c:v>
                </c:pt>
                <c:pt idx="49">
                  <c:v>90</c:v>
                </c:pt>
                <c:pt idx="50">
                  <c:v>89</c:v>
                </c:pt>
                <c:pt idx="51">
                  <c:v>88</c:v>
                </c:pt>
                <c:pt idx="52">
                  <c:v>86</c:v>
                </c:pt>
                <c:pt idx="53">
                  <c:v>88</c:v>
                </c:pt>
                <c:pt idx="54">
                  <c:v>88</c:v>
                </c:pt>
                <c:pt idx="55">
                  <c:v>86</c:v>
                </c:pt>
                <c:pt idx="56">
                  <c:v>89</c:v>
                </c:pt>
                <c:pt idx="57">
                  <c:v>86</c:v>
                </c:pt>
                <c:pt idx="58">
                  <c:v>88</c:v>
                </c:pt>
                <c:pt idx="59">
                  <c:v>89</c:v>
                </c:pt>
                <c:pt idx="60">
                  <c:v>86</c:v>
                </c:pt>
                <c:pt idx="61">
                  <c:v>85</c:v>
                </c:pt>
                <c:pt idx="62">
                  <c:v>83</c:v>
                </c:pt>
                <c:pt idx="63">
                  <c:v>85</c:v>
                </c:pt>
                <c:pt idx="6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D3-4198-A66F-D63581793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2136619208"/>
        <c:axId val="2072256568"/>
      </c:barChart>
      <c:catAx>
        <c:axId val="-2136619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PE</a:t>
                </a:r>
                <a:endParaRPr lang="ko-KR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256568"/>
        <c:crosses val="autoZero"/>
        <c:auto val="1"/>
        <c:lblAlgn val="ctr"/>
        <c:lblOffset val="100"/>
        <c:noMultiLvlLbl val="0"/>
      </c:catAx>
      <c:valAx>
        <c:axId val="2072256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Usage Percent (%)</a:t>
                </a:r>
                <a:endParaRPr lang="ko-KR" altLang="en-US" sz="1400" b="1" dirty="0"/>
              </a:p>
            </c:rich>
          </c:tx>
          <c:layout>
            <c:manualLayout>
              <c:xMode val="edge"/>
              <c:yMode val="edge"/>
              <c:x val="1.25342718575001E-2"/>
              <c:y val="0.385461645356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61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3285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6912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73" r:id="rId23"/>
    <p:sldLayoutId id="2147483874" r:id="rId24"/>
    <p:sldLayoutId id="2147483875" r:id="rId25"/>
    <p:sldLayoutId id="2147483876" r:id="rId26"/>
    <p:sldLayoutId id="2147483877" r:id="rId27"/>
    <p:sldLayoutId id="2147483878" r:id="rId28"/>
    <p:sldLayoutId id="2147483879" r:id="rId29"/>
    <p:sldLayoutId id="2147483880" r:id="rId30"/>
    <p:sldLayoutId id="2147483881" r:id="rId31"/>
    <p:sldLayoutId id="2147483882" r:id="rId32"/>
    <p:sldLayoutId id="2147483883" r:id="rId33"/>
    <p:sldLayoutId id="2147483884" r:id="rId34"/>
    <p:sldLayoutId id="2147483885" r:id="rId35"/>
    <p:sldLayoutId id="2147483886" r:id="rId36"/>
    <p:sldLayoutId id="2147483887" r:id="rId37"/>
    <p:sldLayoutId id="2147483888" r:id="rId38"/>
    <p:sldLayoutId id="2147483889" r:id="rId39"/>
    <p:sldLayoutId id="2147483890" r:id="rId40"/>
    <p:sldLayoutId id="2147483891" r:id="rId41"/>
    <p:sldLayoutId id="2147483892" r:id="rId42"/>
    <p:sldLayoutId id="2147483893" r:id="rId43"/>
    <p:sldLayoutId id="2147483894" r:id="rId44"/>
    <p:sldLayoutId id="2147483895" r:id="rId45"/>
    <p:sldLayoutId id="2147483896" r:id="rId46"/>
    <p:sldLayoutId id="2147483897" r:id="rId47"/>
    <p:sldLayoutId id="2147483898" r:id="rId48"/>
    <p:sldLayoutId id="2147483899" r:id="rId49"/>
    <p:sldLayoutId id="2147483900" r:id="rId50"/>
    <p:sldLayoutId id="2147483685" r:id="rId51"/>
    <p:sldLayoutId id="2147483733" r:id="rId52"/>
    <p:sldLayoutId id="2147483747" r:id="rId53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9266" y="2510369"/>
            <a:ext cx="103632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Grainsize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039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Load Balancing: 1024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DAB627C-068E-4FF4-9901-41B730967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431126"/>
              </p:ext>
            </p:extLst>
          </p:nvPr>
        </p:nvGraphicFramePr>
        <p:xfrm>
          <a:off x="505337" y="983361"/>
          <a:ext cx="11181326" cy="5292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52056"/>
              </p:ext>
            </p:extLst>
          </p:nvPr>
        </p:nvGraphicFramePr>
        <p:xfrm>
          <a:off x="3060700" y="3778610"/>
          <a:ext cx="6070600" cy="11887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05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No </a:t>
                      </a:r>
                      <a:r>
                        <a:rPr lang="en-US" sz="2000" b="0" dirty="0" err="1"/>
                        <a:t>overdecomp</a:t>
                      </a:r>
                      <a:r>
                        <a:rPr lang="en-US" sz="2000" b="0" baseline="0" dirty="0"/>
                        <a:t> (64 threads)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46 sec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+ </a:t>
                      </a:r>
                      <a:r>
                        <a:rPr lang="en-US" sz="2000" dirty="0" err="1"/>
                        <a:t>Overdecomposition</a:t>
                      </a:r>
                      <a:r>
                        <a:rPr lang="en-US" sz="2000" dirty="0"/>
                        <a:t> (1024 threads)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+ Load balancing (1024 threads)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27</a:t>
                      </a:r>
                      <a:r>
                        <a:rPr lang="en-US" sz="2000" baseline="0" dirty="0"/>
                        <a:t> sec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4F1F4E0A-310E-C85E-CA12-5677D164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878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Grainsize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philosophy:</a:t>
            </a:r>
          </a:p>
          <a:p>
            <a:pPr lvl="1"/>
            <a:r>
              <a:rPr lang="en-US" dirty="0"/>
              <a:t>Let the programmer decompose their work and data into coarse-grained entities</a:t>
            </a:r>
          </a:p>
          <a:p>
            <a:r>
              <a:rPr lang="en-US" dirty="0"/>
              <a:t>It is important to understand what I mean by coarse-grained entities</a:t>
            </a:r>
          </a:p>
          <a:p>
            <a:pPr lvl="1"/>
            <a:r>
              <a:rPr lang="en-US" dirty="0"/>
              <a:t>You don’t write sequential programs that some system will auto-decompose</a:t>
            </a:r>
          </a:p>
          <a:p>
            <a:pPr lvl="1"/>
            <a:r>
              <a:rPr lang="en-US" dirty="0"/>
              <a:t>You don’t write programs when there is one object for each </a:t>
            </a:r>
            <a:r>
              <a:rPr lang="en-US" i="1" dirty="0"/>
              <a:t>float</a:t>
            </a:r>
          </a:p>
          <a:p>
            <a:pPr lvl="1"/>
            <a:r>
              <a:rPr lang="en-US" dirty="0"/>
              <a:t>You consciously choose a grainsize, </a:t>
            </a:r>
            <a:r>
              <a:rPr lang="en-US" b="1" dirty="0"/>
              <a:t>but</a:t>
            </a:r>
            <a:r>
              <a:rPr lang="en-US" dirty="0"/>
              <a:t> choose it independently of the number of processors</a:t>
            </a:r>
          </a:p>
          <a:p>
            <a:pPr lvl="2"/>
            <a:r>
              <a:rPr lang="en-US" dirty="0"/>
              <a:t>Or parameterize it, so you can tune later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E022BA2C-00E5-9BB7-279E-5FB5A44E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2570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Crack Propagation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653F-98D7-F747-86B5-AE15F41F3C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8915" name="Picture 3" descr="D:\presentations\16proc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972" y="2045068"/>
            <a:ext cx="2733497" cy="326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D:\presentations\128chunk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15" y="2045067"/>
            <a:ext cx="2731751" cy="326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332853" y="5457888"/>
            <a:ext cx="98616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Lucida Sans Unicode"/>
              </a:rPr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>
                <a:solidFill>
                  <a:prstClr val="black"/>
                </a:solidFill>
                <a:latin typeface="Lucida Sans Unicode"/>
              </a:rPr>
              <a:t>Breitenfeld</a:t>
            </a:r>
            <a:r>
              <a:rPr lang="en-US" sz="2000" dirty="0">
                <a:solidFill>
                  <a:prstClr val="black"/>
                </a:solidFill>
                <a:latin typeface="Lucida Sans Unicode"/>
              </a:rPr>
              <a:t>, and P. </a:t>
            </a:r>
            <a:r>
              <a:rPr lang="en-US" sz="2000" dirty="0" err="1">
                <a:solidFill>
                  <a:prstClr val="black"/>
                </a:solidFill>
                <a:latin typeface="Lucida Sans Unicode"/>
              </a:rPr>
              <a:t>Geubelle</a:t>
            </a:r>
            <a:endParaRPr lang="en-US" sz="2400" dirty="0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417" y="1214071"/>
            <a:ext cx="11181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Lucida Sans Unicode"/>
              </a:rPr>
              <a:t>This is 2D, circa 2002...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Lucida Sans Unicode"/>
              </a:rPr>
              <a:t>but shows </a:t>
            </a:r>
            <a:r>
              <a:rPr lang="en-US" sz="2400" dirty="0" err="1">
                <a:solidFill>
                  <a:srgbClr val="FF0000"/>
                </a:solidFill>
                <a:latin typeface="Lucida Sans Unicode"/>
              </a:rPr>
              <a:t>overdecomposition</a:t>
            </a:r>
            <a:r>
              <a:rPr lang="en-US" sz="2400" dirty="0">
                <a:solidFill>
                  <a:srgbClr val="FF0000"/>
                </a:solidFill>
                <a:latin typeface="Lucida Sans Unicode"/>
              </a:rPr>
              <a:t> for unstructured meshes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31FF85E4-58D9-F42B-78A8-550283A3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6186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gra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03" y="1653520"/>
            <a:ext cx="9664194" cy="4702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8400" y="388204"/>
            <a:ext cx="73152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Working definition of </a:t>
            </a:r>
            <a:r>
              <a:rPr lang="en-US" sz="2400" dirty="0" err="1">
                <a:solidFill>
                  <a:prstClr val="black"/>
                </a:solidFill>
                <a:latin typeface="Lucida Sans Unicode"/>
              </a:rPr>
              <a:t>grainsize</a:t>
            </a: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  amount of computation per remote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1828801"/>
            <a:ext cx="51816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Choose </a:t>
            </a:r>
            <a:r>
              <a:rPr lang="en-US" sz="2400" dirty="0" err="1">
                <a:solidFill>
                  <a:prstClr val="black"/>
                </a:solidFill>
                <a:latin typeface="Lucida Sans Unicode"/>
              </a:rPr>
              <a:t>grainsize</a:t>
            </a:r>
            <a:r>
              <a:rPr lang="en-US" sz="2400" dirty="0">
                <a:solidFill>
                  <a:prstClr val="black"/>
                </a:solidFill>
                <a:latin typeface="Lucida Sans Unicode"/>
              </a:rPr>
              <a:t> to be just large enough to amortize the overhead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05200" y="4457700"/>
            <a:ext cx="4114800" cy="2413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94612" y="4259631"/>
            <a:ext cx="457200" cy="546100"/>
          </a:xfrm>
          <a:prstGeom prst="ellipse">
            <a:avLst/>
          </a:prstGeom>
          <a:solidFill>
            <a:srgbClr val="CCFFCC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C23B6332-1F63-2DBC-E1C7-7C9B2BA1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182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Rules of Thumb for Grainsize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Make it as small as possible, as long as it amortizes the overhead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More specifically, ensure:</a:t>
            </a:r>
          </a:p>
          <a:p>
            <a:pPr lvl="1">
              <a:defRPr/>
            </a:pPr>
            <a:r>
              <a:rPr lang="en-US" i="1" u="sng" dirty="0">
                <a:ea typeface="+mn-ea"/>
              </a:rPr>
              <a:t>Average</a:t>
            </a:r>
            <a:r>
              <a:rPr lang="en-US" i="1" dirty="0">
                <a:ea typeface="+mn-ea"/>
              </a:rPr>
              <a:t> </a:t>
            </a:r>
            <a:r>
              <a:rPr lang="en-US" dirty="0">
                <a:ea typeface="+mn-ea"/>
              </a:rPr>
              <a:t>grainsize is greater than </a:t>
            </a:r>
            <a:r>
              <a:rPr lang="en-US" i="1" dirty="0" err="1"/>
              <a:t>k</a:t>
            </a:r>
            <a:r>
              <a:rPr lang="en-US" i="1" dirty="0" err="1">
                <a:sym typeface="Wingdings 2"/>
              </a:rPr>
              <a:t></a:t>
            </a:r>
            <a:r>
              <a:rPr lang="en-US" i="1" dirty="0" err="1"/>
              <a:t>v</a:t>
            </a:r>
            <a:r>
              <a:rPr lang="en-US" i="1" dirty="0"/>
              <a:t> </a:t>
            </a:r>
            <a:r>
              <a:rPr lang="en-US" dirty="0">
                <a:ea typeface="+mn-ea"/>
              </a:rPr>
              <a:t>(for some </a:t>
            </a:r>
            <a:r>
              <a:rPr lang="en-US" i="1" dirty="0">
                <a:ea typeface="+mn-ea"/>
              </a:rPr>
              <a:t>k</a:t>
            </a:r>
            <a:r>
              <a:rPr lang="en-US" dirty="0">
                <a:ea typeface="+mn-ea"/>
              </a:rPr>
              <a:t>, say 10</a:t>
            </a:r>
            <a:r>
              <a:rPr lang="en-US" i="1" dirty="0">
                <a:ea typeface="+mn-ea"/>
              </a:rPr>
              <a:t>v</a:t>
            </a:r>
            <a:r>
              <a:rPr lang="en-US" dirty="0">
                <a:ea typeface="+mn-ea"/>
              </a:rPr>
              <a:t>)</a:t>
            </a:r>
          </a:p>
          <a:p>
            <a:pPr lvl="2">
              <a:defRPr/>
            </a:pPr>
            <a:r>
              <a:rPr lang="en-US" i="1" dirty="0"/>
              <a:t>v</a:t>
            </a:r>
            <a:r>
              <a:rPr lang="en-US" dirty="0"/>
              <a:t>: overhead per message</a:t>
            </a: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dirty="0">
                <a:ea typeface="+mn-ea"/>
              </a:rPr>
              <a:t>No single grain should be allowed to be too large 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Must be smaller than </a:t>
            </a:r>
            <a:r>
              <a:rPr lang="en-US" i="1" dirty="0">
                <a:ea typeface="+mn-ea"/>
              </a:rPr>
              <a:t>T/p</a:t>
            </a:r>
            <a:r>
              <a:rPr lang="en-US" dirty="0">
                <a:ea typeface="+mn-ea"/>
              </a:rPr>
              <a:t>, where </a:t>
            </a:r>
            <a:r>
              <a:rPr lang="en-US" i="1" dirty="0"/>
              <a:t>p</a:t>
            </a:r>
            <a:r>
              <a:rPr lang="en-US" dirty="0"/>
              <a:t>: number of processors, </a:t>
            </a:r>
            <a:r>
              <a:rPr lang="en-US" i="1" dirty="0"/>
              <a:t>T</a:t>
            </a:r>
            <a:r>
              <a:rPr lang="en-US" dirty="0"/>
              <a:t>: sequential execution time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Can generalize by saying must be smaller than </a:t>
            </a:r>
            <a:r>
              <a:rPr lang="en-US" i="1" dirty="0" err="1">
                <a:ea typeface="+mn-ea"/>
              </a:rPr>
              <a:t>k</a:t>
            </a:r>
            <a:r>
              <a:rPr lang="en-US" i="1" dirty="0" err="1">
                <a:ea typeface="+mn-ea"/>
                <a:sym typeface="Wingdings 2"/>
              </a:rPr>
              <a:t></a:t>
            </a:r>
            <a:r>
              <a:rPr lang="en-US" i="1" dirty="0" err="1">
                <a:ea typeface="+mn-ea"/>
              </a:rPr>
              <a:t>m</a:t>
            </a:r>
            <a:r>
              <a:rPr lang="en-US" i="1" dirty="0" err="1">
                <a:ea typeface="+mn-ea"/>
                <a:sym typeface="Wingdings 2"/>
              </a:rPr>
              <a:t></a:t>
            </a:r>
            <a:r>
              <a:rPr lang="en-US" i="1" dirty="0" err="1">
                <a:ea typeface="+mn-ea"/>
              </a:rPr>
              <a:t>v</a:t>
            </a:r>
            <a:r>
              <a:rPr lang="en-US" dirty="0">
                <a:ea typeface="+mn-ea"/>
              </a:rPr>
              <a:t> (say 100</a:t>
            </a:r>
            <a:r>
              <a:rPr lang="en-US" i="1" dirty="0">
                <a:ea typeface="+mn-ea"/>
              </a:rPr>
              <a:t>v</a:t>
            </a:r>
            <a:r>
              <a:rPr lang="en-US" dirty="0">
                <a:ea typeface="+mn-ea"/>
              </a:rPr>
              <a:t>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Important corollary: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You can be at close to optimal grainsize without having to think about </a:t>
            </a:r>
            <a:r>
              <a:rPr lang="en-US" i="1" dirty="0">
                <a:ea typeface="+mn-ea"/>
              </a:rPr>
              <a:t>p</a:t>
            </a:r>
            <a:r>
              <a:rPr lang="en-US" dirty="0">
                <a:ea typeface="+mn-ea"/>
              </a:rPr>
              <a:t>, the number of processors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09795F6-0F31-4927-8536-7E9A5080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AB45D6F5-C874-4283-99EA-D93D3B58E0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D3B7359-4335-ECB7-710A-DC3488F7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2903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Grainsize in a common setting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jacobi-grainsize-halfmemor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8"/>
          <a:stretch/>
        </p:blipFill>
        <p:spPr>
          <a:xfrm>
            <a:off x="2009823" y="855313"/>
            <a:ext cx="8172354" cy="540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7921" y="2538204"/>
            <a:ext cx="27432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2 MB/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chare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256 objects per core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65521" y="3376403"/>
            <a:ext cx="152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5FDEBC-5E88-4A26-BA92-5F67BAD1F104}"/>
              </a:ext>
            </a:extLst>
          </p:cNvPr>
          <p:cNvSpPr txBox="1"/>
          <p:nvPr/>
        </p:nvSpPr>
        <p:spPr>
          <a:xfrm>
            <a:off x="4052887" y="6176098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points per chare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355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Grainsize: Weather Forecasting in BRAMS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anda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2362200"/>
            <a:ext cx="9144000" cy="34290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007275" y="1371601"/>
            <a:ext cx="10306488" cy="8381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57873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2400" dirty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BRAMS: </a:t>
            </a:r>
            <a:r>
              <a:rPr lang="en-US" sz="2400" dirty="0" err="1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Brazillian</a:t>
            </a:r>
            <a:r>
              <a:rPr lang="en-US" sz="2400" dirty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 weather code (based on RAMS)</a:t>
            </a:r>
          </a:p>
          <a:p>
            <a:pPr fontAlgn="base">
              <a:spcAft>
                <a:spcPct val="0"/>
              </a:spcAft>
            </a:pPr>
            <a:r>
              <a:rPr lang="en-US" sz="2400" dirty="0">
                <a:solidFill>
                  <a:srgbClr val="777C84">
                    <a:lumMod val="75000"/>
                  </a:srgbClr>
                </a:solidFill>
                <a:latin typeface="Lucida Sans Unicode"/>
              </a:rPr>
              <a:t>AMPI version (Eduardo Rodrigues, with Mendes,  J. Panetta, ..)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800" y="5943601"/>
            <a:ext cx="7772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Lucida Sans Unicode"/>
              </a:rPr>
              <a:t>Instead of using 64 work units on 64 cores, used 1024 on 64</a:t>
            </a: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56BE01DE-5A70-1D15-A7E7-35BDDE87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199346"/>
      </p:ext>
    </p:extLst>
  </p:cSld>
  <p:clrMapOvr>
    <a:masterClrMapping/>
  </p:clrMapOvr>
  <p:transition advTm="752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6"/>
        <p14:playEvt time="2516" objId="6"/>
        <p14:playEvt time="4933" objId="6"/>
        <p14:playEvt time="7353" objId="6"/>
        <p14:playEvt time="9765" objId="6"/>
        <p14:playEvt time="12182" objId="6"/>
        <p14:playEvt time="14599" objId="6"/>
        <p14:playEvt time="17015" objId="6"/>
        <p14:playEvt time="19431" objId="6"/>
        <p14:playEvt time="21832" objId="6"/>
        <p14:playEvt time="24232" objId="6"/>
        <p14:playEvt time="26649" objId="6"/>
        <p14:playEvt time="29064" objId="6"/>
        <p14:playEvt time="31464" objId="6"/>
        <p14:playEvt time="33864" objId="6"/>
        <p14:playEvt time="36281" objId="6"/>
        <p14:playEvt time="38701" objId="6"/>
        <p14:playEvt time="41115" objId="6"/>
        <p14:playEvt time="43531" objId="6"/>
        <p14:playEvt time="45950" objId="6"/>
        <p14:playEvt time="48366" objId="6"/>
        <p14:playEvt time="50783" objId="6"/>
        <p14:playEvt time="53200" objId="6"/>
        <p14:playEvt time="55617" objId="6"/>
        <p14:playEvt time="58033" objId="6"/>
        <p14:playEvt time="60442" objId="6"/>
        <p14:playEvt time="62850" objId="6"/>
        <p14:playEvt time="65263" objId="6"/>
        <p14:playEvt time="67684" objId="6"/>
        <p14:playEvt time="70101" objId="6"/>
        <p14:playEvt time="72529" objId="6"/>
        <p14:playEvt time="74945" objId="6"/>
        <p14:stopEvt time="75229" objId="6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64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E2D87ECC-1981-448D-A0CB-5B7E53899F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837362"/>
              </p:ext>
            </p:extLst>
          </p:nvPr>
        </p:nvGraphicFramePr>
        <p:xfrm>
          <a:off x="505818" y="990600"/>
          <a:ext cx="11180363" cy="5292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B6FB5722-9BFC-DF24-430D-BC1D50D7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8109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Overdecomposition</a:t>
            </a:r>
            <a:r>
              <a:rPr lang="en-US" dirty="0"/>
              <a:t>: 1024 Objects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0E152DB-A50D-4D8A-B6F3-C6714F369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9096"/>
              </p:ext>
            </p:extLst>
          </p:nvPr>
        </p:nvGraphicFramePr>
        <p:xfrm>
          <a:off x="426101" y="981622"/>
          <a:ext cx="11339796" cy="5367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499" y="4461475"/>
            <a:ext cx="64770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Benefits from communication/computation overlap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5E4FEDB2-174D-8D2F-B8EE-84095A1C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Charm Tutorial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8526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4161</TotalTime>
  <Words>446</Words>
  <Application>Microsoft Macintosh PowerPoint</Application>
  <PresentationFormat>Widescreen</PresentationFormat>
  <Paragraphs>75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Lucida Sans Unicode</vt:lpstr>
      <vt:lpstr>Times New Roman</vt:lpstr>
      <vt:lpstr>sc17tutorial_1</vt:lpstr>
      <vt:lpstr>Grainsize</vt:lpstr>
      <vt:lpstr>Grainsize</vt:lpstr>
      <vt:lpstr>Crack Propagation</vt:lpstr>
      <vt:lpstr>PowerPoint Presentation</vt:lpstr>
      <vt:lpstr>Rules of Thumb for Grainsize</vt:lpstr>
      <vt:lpstr>Grainsize in a common setting</vt:lpstr>
      <vt:lpstr>Grainsize: Weather Forecasting in BRAMS</vt:lpstr>
      <vt:lpstr>Baseline: 64 Objects</vt:lpstr>
      <vt:lpstr>Overdecomposition: 1024 Objects </vt:lpstr>
      <vt:lpstr>With Load Balancing: 1024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Gartenhaus, Matthew David</cp:lastModifiedBy>
  <cp:revision>91</cp:revision>
  <dcterms:created xsi:type="dcterms:W3CDTF">2016-08-22T20:19:20Z</dcterms:created>
  <dcterms:modified xsi:type="dcterms:W3CDTF">2023-10-21T11:57:27Z</dcterms:modified>
</cp:coreProperties>
</file>