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321" r:id="rId8"/>
    <p:sldId id="318" r:id="rId9"/>
    <p:sldId id="319" r:id="rId10"/>
    <p:sldId id="3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12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figure with</a:t>
            </a:r>
            <a:r>
              <a:rPr lang="en-US" baseline="0" dirty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8D0F-5633-42A7-B3BC-36CE79F89F6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DDD33-B2E2-4149-80B0-1BD161528359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And although the </a:t>
            </a:r>
            <a:r>
              <a:rPr lang="en-US" altLang="zh-CN" dirty="0" err="1">
                <a:solidFill>
                  <a:srgbClr val="FF0000"/>
                </a:solidFill>
              </a:rPr>
              <a:t>i’th</a:t>
            </a:r>
            <a:r>
              <a:rPr lang="en-US" altLang="zh-CN" dirty="0">
                <a:solidFill>
                  <a:srgbClr val="FF0000"/>
                </a:solidFill>
              </a:rPr>
              <a:t> elements of fluid module and solid module are not connected geometrically in the simulation, they are glued together on the </a:t>
            </a:r>
            <a:r>
              <a:rPr lang="en-US" altLang="zh-CN" dirty="0" err="1">
                <a:solidFill>
                  <a:srgbClr val="FF0000"/>
                </a:solidFill>
              </a:rPr>
              <a:t>I’th</a:t>
            </a:r>
            <a:r>
              <a:rPr lang="en-US" altLang="zh-CN" dirty="0">
                <a:solidFill>
                  <a:srgbClr val="FF0000"/>
                </a:solidFill>
              </a:rPr>
              <a:t> processor.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Problem: due to the asynchronous method invocation, the flow of control is buried deep into the object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7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“scanned” diagram on the left with a better one, in all the slides that use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1544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Message-driven execution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544" y="388878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white"/>
                </a:solidFill>
                <a:latin typeface="Calibri"/>
              </a:rPr>
              <a:t>Migratability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1544" y="503178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Introspective and adaptive runtime system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2965" y="1046742"/>
            <a:ext cx="2014518" cy="6334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Scalable tools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42568" y="1022930"/>
            <a:ext cx="3726859" cy="10629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Automatic overlap of communication and computation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199" y="3048001"/>
            <a:ext cx="2580469" cy="6518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Emulation for performance prediction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86215" y="3904093"/>
            <a:ext cx="3239564" cy="6012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Fault tolerance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97197" y="4772043"/>
            <a:ext cx="3702358" cy="7752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Dynamic load balancing (topology-aware, scalable)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97197" y="5799686"/>
            <a:ext cx="3702358" cy="76595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Temperature/power/energy optimizations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389344" y="2819400"/>
            <a:ext cx="304800" cy="106938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389345" y="442218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Charm++ Benefits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48376" y="2226672"/>
            <a:ext cx="2115244" cy="4724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Perfect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prefetch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646924" y="2833554"/>
            <a:ext cx="2518148" cy="59051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Compositionality</a:t>
            </a:r>
          </a:p>
        </p:txBody>
      </p:sp>
      <p:cxnSp>
        <p:nvCxnSpPr>
          <p:cNvPr id="31" name="Straight Arrow Connector 30"/>
          <p:cNvCxnSpPr>
            <a:stCxn id="2" idx="3"/>
            <a:endCxn id="8" idx="2"/>
          </p:cNvCxnSpPr>
          <p:nvPr/>
        </p:nvCxnSpPr>
        <p:spPr>
          <a:xfrm flipV="1">
            <a:off x="3989544" y="1680202"/>
            <a:ext cx="2150680" cy="834398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  <a:endCxn id="28" idx="1"/>
          </p:cNvCxnSpPr>
          <p:nvPr/>
        </p:nvCxnSpPr>
        <p:spPr>
          <a:xfrm flipV="1">
            <a:off x="3989544" y="2462878"/>
            <a:ext cx="4858832" cy="51722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9" idx="1"/>
          </p:cNvCxnSpPr>
          <p:nvPr/>
        </p:nvCxnSpPr>
        <p:spPr>
          <a:xfrm flipV="1">
            <a:off x="3989544" y="1554393"/>
            <a:ext cx="4053024" cy="960207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3"/>
            <a:endCxn id="10" idx="0"/>
          </p:cNvCxnSpPr>
          <p:nvPr/>
        </p:nvCxnSpPr>
        <p:spPr>
          <a:xfrm>
            <a:off x="3989544" y="2514600"/>
            <a:ext cx="2329890" cy="53340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" idx="3"/>
            <a:endCxn id="29" idx="1"/>
          </p:cNvCxnSpPr>
          <p:nvPr/>
        </p:nvCxnSpPr>
        <p:spPr>
          <a:xfrm>
            <a:off x="3989544" y="2514600"/>
            <a:ext cx="4657380" cy="61421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" idx="3"/>
            <a:endCxn id="11" idx="1"/>
          </p:cNvCxnSpPr>
          <p:nvPr/>
        </p:nvCxnSpPr>
        <p:spPr>
          <a:xfrm>
            <a:off x="3989544" y="4155480"/>
            <a:ext cx="4296671" cy="49238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12" idx="1"/>
          </p:cNvCxnSpPr>
          <p:nvPr/>
        </p:nvCxnSpPr>
        <p:spPr>
          <a:xfrm flipV="1">
            <a:off x="3989544" y="5159684"/>
            <a:ext cx="3007653" cy="29119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14" idx="1"/>
          </p:cNvCxnSpPr>
          <p:nvPr/>
        </p:nvCxnSpPr>
        <p:spPr>
          <a:xfrm>
            <a:off x="3989544" y="5450880"/>
            <a:ext cx="3007653" cy="731785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017744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white"/>
                </a:solidFill>
                <a:latin typeface="Calibri"/>
              </a:rPr>
              <a:t>Overdecomposition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2389344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25AA627-3E27-B86A-554C-8EB2120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39491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029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9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029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029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5848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6559" y="2217435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3638119" y="4274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49"/>
          <p:cNvSpPr txBox="1">
            <a:spLocks noChangeArrowheads="1"/>
          </p:cNvSpPr>
          <p:nvPr/>
        </p:nvSpPr>
        <p:spPr bwMode="auto">
          <a:xfrm>
            <a:off x="2025757" y="5044470"/>
            <a:ext cx="8369085" cy="156966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ea typeface="ＭＳ Ｐゴシック"/>
                <a:cs typeface="ＭＳ Ｐゴシック"/>
              </a:rPr>
              <a:t>Recall: </a:t>
            </a:r>
            <a:r>
              <a:rPr lang="en-US" sz="2400" dirty="0">
                <a:ea typeface="ＭＳ Ｐゴシック"/>
                <a:cs typeface="ＭＳ Ｐゴシック"/>
              </a:rPr>
              <a:t>different modules, written in different languages/paradigms, can overlap in time and on processors, without programmer having to worry about this explicitly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2579177" y="679350"/>
            <a:ext cx="7033647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a typeface="ＭＳ Ｐゴシック"/>
                <a:cs typeface="ＭＳ Ｐゴシック"/>
              </a:rPr>
              <a:t>Parallel Composition: </a:t>
            </a:r>
            <a:r>
              <a:rPr lang="en-US" sz="2800" dirty="0">
                <a:ea typeface="ＭＳ Ｐゴシック"/>
                <a:cs typeface="ＭＳ Ｐゴシック"/>
              </a:rPr>
              <a:t>A1; (B || C ); A2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66719" y="2750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8119" y="25222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5719" y="2598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14319" y="28270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38119" y="2979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61919" y="3131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33319" y="2979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33319" y="2750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33319" y="3817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09519" y="3970035"/>
            <a:ext cx="76200" cy="76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145" y="3880583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61919" y="3817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14319" y="3893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790519" y="40462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85719" y="41224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57119" y="40462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33319" y="4274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85719" y="43510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90519" y="4198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1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0.00573 -0.01482 0.01159 -0.02963 0.02552 -0.05509 C 0.03946 -0.08056 0.06341 -0.13704 0.08282 -0.15278 C 0.10222 -0.16852 0.12175 -0.15903 0.14141 -0.1493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 -0.03449 0.01498 -0.06366 0.03659 -0.07569 C 0.05795 -0.08796 0.08711 -0.0831 0.11641 -0.0782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0.05115 C 0.02865 -0.08078 0.04206 -0.11018 0.04701 -0.13148 C 0.05209 -0.15277 0.04649 -0.15509 0.04584 -0.17963 C 0.04505 -0.20393 0.03347 -0.25787 0.04297 -0.27824 C 0.05248 -0.29838 0.09102 -0.3 0.10274 -0.30162 C 0.11446 -0.30324 0.11172 -0.29074 0.11341 -0.28865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12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0.01419 -0.01527 0.02825 -0.03055 0.05508 -0.03634 C 0.0819 -0.04213 0.14284 -0.03449 0.16146 -0.03634 C 0.18021 -0.04027 0.1733 -0.04791 0.16653 -0.0553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138 0.03866 0.02748 0.07732 0.04219 0.10232 C 0.05703 0.12732 0.06914 0.13843 0.08907 0.14977 C 0.10899 0.16088 0.14818 0.1632 0.16224 0.16945 C 0.1763 0.1757 0.17513 0.18125 0.17422 0.1872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93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46 C 0.01198 0.00903 0.02448 0.01968 0.04297 0.01968 C 0.06159 0.01968 0.08763 -0.00416 0.11133 -0.00416 C 0.13503 -0.00416 0.17383 0.00348 0.1849 0.01551 C 0.19623 0.02778 0.18672 0.04908 0.17761 0.0722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3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0.003 0.00833 0.00612 0.01667 0.0125 0.02153 C 0.01901 0.02639 0.02058 0.02731 0.03933 0.0287 C 0.05808 0.03032 0.10612 0.03032 0.125 0.03032 C 0.14375 0.03032 0.14792 0.03032 0.15235 0.03032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0521 0.00023 0.01042 0.00047 0.02175 0.00116 C 0.03321 0.00185 0.04649 0.00301 0.06719 0.00371 C 0.08776 0.00417 0.1293 0.00394 0.14479 0.0044 C 0.16029 0.0051 0.16016 0.00579 0.16016 0.0067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347 C 0.03867 0.0162 0.06393 0.02916 0.08555 0.03981 C 0.10729 0.05023 0.1237 0.05139 0.14375 0.06713 C 0.16393 0.0831 0.19584 0.12083 0.20664 0.13449 C 0.21745 0.14791 0.21302 0.14838 0.20873 0.14884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72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C 0.01328 0.00139 0.02683 0.00255 0.04545 -0.00092 C 0.06407 -0.00463 0.09427 -0.01713 0.11237 -0.02152 C 0.13034 -0.02615 0.13815 -0.02754 0.15443 -0.02801 C 0.17071 -0.02847 0.20183 -0.02639 0.21094 -0.02477 C 0.22005 -0.02338 0.20912 -0.01944 0.2086 -0.01828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13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85 C 0.01315 -0.00139 0.0267 -0.00417 0.05508 -0.00162 C 0.08347 0.00069 0.13907 0.01065 0.17018 0.0162 C 0.2013 0.02176 0.22422 0.01296 0.24219 0.03148 C 0.26016 0.05023 0.26901 0.08912 0.278 0.12801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6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39 C 0.0448 0.00532 0.08998 0.00648 0.11914 0.00648 C 0.14818 0.00625 0.15612 0.00277 0.17526 0.00347 C 0.1944 0.00393 0.22162 0.00764 0.2336 0.00972 C 0.24558 0.01203 0.24623 0.01435 0.24714 0.01689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C 0.00157 -0.01042 0.00326 -0.0206 0.00729 -0.0294 C 0.01133 -0.03773 0.00104 -0.0456 0.02409 -0.05208 C 0.04714 -0.05856 0.11979 -0.06157 0.14558 -0.06852 C 0.17136 -0.07523 0.17539 -0.0838 0.17969 -0.0923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463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834 C -2.5E-6 0.01204 -2.5E-6 0.01574 0.01862 0.02014 C 0.03724 0.02477 0.08802 0.06065 0.11198 0.03588 C 0.13607 0.01111 0.14258 -0.08264 0.16263 -0.12801 C 0.18282 -0.17361 0.22344 -0.21389 0.23412 -0.23704 C 0.24479 -0.26018 0.22787 -0.2618 0.2267 -0.26666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119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C 0.00782 -0.01157 0.01563 -0.02291 0.04584 -0.03958 C 0.07604 -0.05648 0.14753 -0.08287 0.18073 -0.10023 C 0.21393 -0.11759 0.24857 -0.13217 0.24479 -0.14329 C 0.24102 -0.15463 0.17539 -0.16041 0.15782 -0.16713 C 0.14024 -0.17361 0.13998 -0.1787 0.13959 -0.18333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91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-0.0138 -0.0125 -0.02734 -0.02477 -0.03034 -0.07223 C -0.03333 -0.11968 -0.0457 -0.24098 -0.01836 -0.28565 C 0.00912 -0.3301 0.09089 -0.3375 0.13438 -0.34028 C 0.178 -0.34283 0.22448 -0.30788 0.24258 -0.3011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-170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C 0.03959 0.00208 0.07943 0.00393 0.10573 -0.00209 C 0.1319 -0.00811 0.13334 0.00069 0.15808 -0.03611 C 0.18268 -0.07292 0.23711 -0.19144 0.253 -0.2222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110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0742 -0.00602 0.01498 -0.01181 0.03021 -0.01574 C 0.04558 -0.01991 0.05703 -0.02269 0.09089 -0.02431 C 0.12487 -0.02616 0.20912 -0.02384 0.23347 -0.02685 C 0.25782 -0.02986 0.2474 -0.03611 0.23724 -0.0423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1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C 0.12761 0.00625 0.25534 0.01158 0.30209 -0.02037 C 0.34883 -0.05231 0.28529 -0.16273 0.28073 -0.19027 C 0.27617 -0.21805 0.27539 -0.20231 0.27448 -0.1863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0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C 0.02201 -0.00625 0.04414 -0.0125 0.08711 -0.02917 C 0.13008 -0.04607 0.22787 -0.0838 0.25768 -0.10186 C 0.28737 -0.11968 0.27643 -0.12848 0.26524 -0.13681 " pathEditMode="relative" rAng="0" ptsTypes="AAAA">
                                      <p:cBhvr>
                                        <p:cTn id="4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7" grpId="0" animBg="1"/>
      <p:bldP spid="14" grpId="0" animBg="1"/>
      <p:bldP spid="23" grpId="1" animBg="1"/>
      <p:bldP spid="24" grpId="0" animBg="1"/>
      <p:bldP spid="25" grpId="0" animBg="1"/>
      <p:bldP spid="21" grpId="0" animBg="1"/>
      <p:bldP spid="15" grpId="0" animBg="1"/>
      <p:bldP spid="35" grpId="0" animBg="1"/>
      <p:bldP spid="36" grpId="0" animBg="1"/>
      <p:bldP spid="30" grpId="0" animBg="1"/>
      <p:bldP spid="26" grpId="0" animBg="1"/>
      <p:bldP spid="32" grpId="0" animBg="1"/>
      <p:bldP spid="31" grpId="0" animBg="1"/>
      <p:bldP spid="33" grpId="0" animBg="1"/>
      <p:bldP spid="28" grpId="0" animBg="1"/>
      <p:bldP spid="27" grpId="0" animBg="1"/>
      <p:bldP spid="34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and </a:t>
            </a:r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connote and promote locality</a:t>
            </a:r>
          </a:p>
          <a:p>
            <a:r>
              <a:rPr lang="en-US" dirty="0"/>
              <a:t>Message-driven execution</a:t>
            </a:r>
          </a:p>
          <a:p>
            <a:pPr lvl="1"/>
            <a:r>
              <a:rPr lang="en-US" dirty="0"/>
              <a:t>A strong principle of prediction for data and code use</a:t>
            </a:r>
          </a:p>
          <a:p>
            <a:pPr lvl="1"/>
            <a:r>
              <a:rPr lang="en-US" dirty="0"/>
              <a:t>Much stronger than principle of locality</a:t>
            </a:r>
          </a:p>
          <a:p>
            <a:pPr lvl="2"/>
            <a:r>
              <a:rPr lang="en-US" dirty="0"/>
              <a:t>Can use to scale memory wall:</a:t>
            </a:r>
          </a:p>
          <a:p>
            <a:pPr lvl="2"/>
            <a:r>
              <a:rPr lang="en-US" dirty="0"/>
              <a:t>Prefetching of needed data: </a:t>
            </a:r>
          </a:p>
          <a:p>
            <a:pPr lvl="3"/>
            <a:r>
              <a:rPr lang="en-US" dirty="0"/>
              <a:t>Into scratchpad memories, for example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01122" y="2842640"/>
            <a:ext cx="2849106" cy="3405067"/>
            <a:chOff x="4678503" y="1679150"/>
            <a:chExt cx="3302576" cy="4316613"/>
          </a:xfrm>
        </p:grpSpPr>
        <p:sp>
          <p:nvSpPr>
            <p:cNvPr id="29" name="Rectangle 28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8656" y="3873852"/>
              <a:ext cx="2260951" cy="48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656" y="4539389"/>
              <a:ext cx="2260951" cy="44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206429" y="5528731"/>
              <a:ext cx="2136760" cy="32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1776011-5DF3-7B60-1C35-58A10488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152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network:</a:t>
            </a:r>
          </a:p>
          <a:p>
            <a:pPr lvl="1"/>
            <a:r>
              <a:rPr lang="en-US" dirty="0"/>
              <a:t>Compute-communicate cycles in typical MPI apps</a:t>
            </a:r>
          </a:p>
          <a:p>
            <a:pPr lvl="1"/>
            <a:r>
              <a:rPr lang="en-US" dirty="0"/>
              <a:t>The network is used for a fraction of time</a:t>
            </a:r>
          </a:p>
          <a:p>
            <a:pPr lvl="2"/>
            <a:r>
              <a:rPr lang="en-US" dirty="0"/>
              <a:t>And is on the critical path</a:t>
            </a:r>
          </a:p>
          <a:p>
            <a:r>
              <a:rPr lang="en-US" dirty="0"/>
              <a:t>Current communication networks are over-engineered by necessity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1009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1009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47199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42627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42627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5029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 flipV="1">
            <a:off x="5029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55581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42627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50818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59391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BSP based application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81281D8-9AB5-BA34-E55F-58B5D7D5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8341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Communication is spread over an iteration</a:t>
            </a:r>
          </a:p>
          <a:p>
            <a:pPr lvl="1"/>
            <a:r>
              <a:rPr lang="en-US" dirty="0"/>
              <a:t>Adaptive overlap of communication and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39624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9624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962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39624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962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50292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50292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0292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50292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0292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0200" y="39624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3600" y="39624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39624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39624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962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0292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50292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9000" y="50292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2400" y="50292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5800" y="5029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95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95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6000" y="4343400"/>
            <a:ext cx="7696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33600" y="5410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3886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933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578673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Overdecomposition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enables overlap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BD598FE-9BE2-5D2F-5D09-1AC8326E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4040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Challenges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method is to decompose to processors</a:t>
            </a:r>
          </a:p>
          <a:p>
            <a:pPr lvl="1"/>
            <a:r>
              <a:rPr lang="en-US" dirty="0"/>
              <a:t>This has many problems</a:t>
            </a:r>
          </a:p>
          <a:p>
            <a:pPr lvl="1"/>
            <a:r>
              <a:rPr lang="en-US" dirty="0"/>
              <a:t>Deciding which processor does what work in detail is difficult at large scale</a:t>
            </a:r>
          </a:p>
          <a:p>
            <a:r>
              <a:rPr lang="en-US" dirty="0"/>
              <a:t>Decomposition should be independent of number of processors – enabled by object based decomposition</a:t>
            </a:r>
          </a:p>
          <a:p>
            <a:r>
              <a:rPr lang="en-US" dirty="0"/>
              <a:t>Let runtime system (RTS) assign objects to available resources adaptively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B2755FF3-47E6-02CC-ED19-57C51CFD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363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Independent of numCores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Rocket simulation example under traditional MPI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With migratable-objects: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900" dirty="0"/>
              <a:t>Benefit: load balance, communication optimizations, modularity</a:t>
            </a:r>
          </a:p>
          <a:p>
            <a:endParaRPr lang="en-US" dirty="0"/>
          </a:p>
        </p:txBody>
      </p:sp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1828800" y="1295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grpSp>
        <p:nvGrpSpPr>
          <p:cNvPr id="34824" name="Group 4"/>
          <p:cNvGrpSpPr>
            <a:grpSpLocks/>
          </p:cNvGrpSpPr>
          <p:nvPr/>
        </p:nvGrpSpPr>
        <p:grpSpPr bwMode="auto">
          <a:xfrm>
            <a:off x="2057400" y="2209801"/>
            <a:ext cx="4948238" cy="1192213"/>
            <a:chOff x="1008" y="1392"/>
            <a:chExt cx="2784" cy="574"/>
          </a:xfrm>
        </p:grpSpPr>
        <p:grpSp>
          <p:nvGrpSpPr>
            <p:cNvPr id="34839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34849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50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0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1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34845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6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43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133600" y="4114800"/>
            <a:ext cx="5562600" cy="1422400"/>
            <a:chOff x="960" y="2688"/>
            <a:chExt cx="3130" cy="743"/>
          </a:xfrm>
        </p:grpSpPr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3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schemeClr val="bg1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>
                  <a:solidFill>
                    <a:schemeClr val="bg1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37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34828" name="Picture 5" descr="frm_3_v_s_30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362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AC63E704-6D17-4561-E419-2A8D27EB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88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Compositionality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important to support parallel composition</a:t>
            </a:r>
          </a:p>
          <a:p>
            <a:pPr lvl="1"/>
            <a:r>
              <a:rPr lang="en-US" dirty="0"/>
              <a:t>For multi-module, multi-physics, multi-paradigm applications…</a:t>
            </a:r>
          </a:p>
          <a:p>
            <a:r>
              <a:rPr lang="en-US" dirty="0"/>
              <a:t>What I mean by parallel composition</a:t>
            </a:r>
          </a:p>
          <a:p>
            <a:pPr lvl="1"/>
            <a:r>
              <a:rPr lang="en-US" dirty="0"/>
              <a:t>B || C where B, C are independently developed modules</a:t>
            </a:r>
          </a:p>
          <a:p>
            <a:pPr lvl="1"/>
            <a:r>
              <a:rPr lang="en-US" dirty="0"/>
              <a:t>B is parallel module by itself, and so is C</a:t>
            </a:r>
          </a:p>
          <a:p>
            <a:pPr lvl="1"/>
            <a:r>
              <a:rPr lang="en-US" dirty="0"/>
              <a:t>Programmers who wrote B were unaware of C </a:t>
            </a:r>
          </a:p>
          <a:p>
            <a:pPr lvl="1"/>
            <a:r>
              <a:rPr lang="en-US" dirty="0"/>
              <a:t>No dependency between B and C</a:t>
            </a:r>
          </a:p>
          <a:p>
            <a:r>
              <a:rPr lang="en-US" dirty="0"/>
              <a:t>This is not supported well by MPI</a:t>
            </a:r>
          </a:p>
          <a:p>
            <a:pPr lvl="1"/>
            <a:r>
              <a:rPr lang="en-US" dirty="0"/>
              <a:t>Developers support it by breaking abstraction boundaries</a:t>
            </a:r>
          </a:p>
          <a:p>
            <a:pPr lvl="2"/>
            <a:r>
              <a:rPr lang="en-US" dirty="0"/>
              <a:t>E.g., wildcard </a:t>
            </a:r>
            <a:r>
              <a:rPr lang="en-US" dirty="0" err="1"/>
              <a:t>recvs</a:t>
            </a:r>
            <a:r>
              <a:rPr lang="en-US" dirty="0"/>
              <a:t> in module A to process messages for module B</a:t>
            </a:r>
          </a:p>
          <a:p>
            <a:pPr lvl="1"/>
            <a:r>
              <a:rPr lang="en-US" dirty="0"/>
              <a:t>Nor by </a:t>
            </a:r>
            <a:r>
              <a:rPr lang="en-US" dirty="0" err="1"/>
              <a:t>OpenMP</a:t>
            </a:r>
            <a:r>
              <a:rPr lang="en-US" dirty="0"/>
              <a:t> implementations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CE1FB925-B08B-B18B-CBEE-9F64ED0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1823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6628" name="Picture 4" descr="parallelCompSiamPie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34092" y="2608100"/>
            <a:ext cx="2966349" cy="300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79821" y="4502787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9821" y="3816987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9821" y="2673987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9821" y="3283587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52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990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84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132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180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704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418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608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894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322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560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608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656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942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514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22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14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03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466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656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0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2822198" y="719942"/>
            <a:ext cx="7010398" cy="138499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pPr algn="ctr"/>
            <a:r>
              <a:rPr lang="en-US" sz="2800" b="1" dirty="0">
                <a:ea typeface="ＭＳ Ｐゴシック"/>
                <a:cs typeface="ＭＳ Ｐゴシック"/>
              </a:rPr>
              <a:t>Space-division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32221" y="5417187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80021" y="54171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5" name="Oval 4"/>
          <p:cNvSpPr/>
          <p:nvPr/>
        </p:nvSpPr>
        <p:spPr>
          <a:xfrm>
            <a:off x="3313472" y="2814368"/>
            <a:ext cx="1011365" cy="103309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3315747" y="4349034"/>
            <a:ext cx="1011365" cy="1033099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09C9047C-BC1D-3E2A-7DF3-BBBF8A5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8830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7652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15220" y="2318761"/>
            <a:ext cx="3058925" cy="3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58441" y="433893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8441" y="365313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8441" y="251013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8441" y="311973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108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0841" y="38055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7041" y="27387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91841" y="27387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15641" y="38055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10841" y="44913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39441" y="44913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394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680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776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062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062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966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728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490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014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300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490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252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300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776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78" name="TextBox 31"/>
          <p:cNvSpPr txBox="1">
            <a:spLocks noChangeArrowheads="1"/>
          </p:cNvSpPr>
          <p:nvPr/>
        </p:nvSpPr>
        <p:spPr bwMode="auto">
          <a:xfrm>
            <a:off x="3787422" y="799938"/>
            <a:ext cx="4485468" cy="584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ea typeface="ＭＳ Ｐゴシック"/>
                <a:cs typeface="ＭＳ Ｐゴシック"/>
              </a:rPr>
              <a:t>OR: </a:t>
            </a:r>
            <a:r>
              <a:rPr lang="en-US" sz="2800" b="1" dirty="0" err="1">
                <a:ea typeface="ＭＳ Ｐゴシック"/>
                <a:cs typeface="ＭＳ Ｐゴシック"/>
              </a:rPr>
              <a:t>Sequentialization</a:t>
            </a:r>
            <a:endParaRPr lang="en-US" sz="2800" b="1" dirty="0">
              <a:ea typeface="ＭＳ Ｐゴシック"/>
              <a:cs typeface="ＭＳ Ｐゴシック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10841" y="525333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58641" y="52533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36" name="Oval 35"/>
          <p:cNvSpPr/>
          <p:nvPr/>
        </p:nvSpPr>
        <p:spPr>
          <a:xfrm>
            <a:off x="3364300" y="2532990"/>
            <a:ext cx="1065341" cy="1065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3374631" y="4119885"/>
            <a:ext cx="1065341" cy="106506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DBDE7DE-B8CE-B0CB-C96B-F7411FEE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912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4137</TotalTime>
  <Words>577</Words>
  <Application>Microsoft Macintosh PowerPoint</Application>
  <PresentationFormat>Widescreen</PresentationFormat>
  <Paragraphs>134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Lucida Sans Unicode</vt:lpstr>
      <vt:lpstr>Times New Roman</vt:lpstr>
      <vt:lpstr>sc17tutorial_1</vt:lpstr>
      <vt:lpstr>Charm++ Benefits</vt:lpstr>
      <vt:lpstr>Locality and Prefetch</vt:lpstr>
      <vt:lpstr>Impact on Communication</vt:lpstr>
      <vt:lpstr>Impact on Communication</vt:lpstr>
      <vt:lpstr>Decomposition Challenges</vt:lpstr>
      <vt:lpstr>Decomposition Independent of numCores</vt:lpstr>
      <vt:lpstr>Compositionality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74</cp:revision>
  <dcterms:created xsi:type="dcterms:W3CDTF">2016-08-22T20:19:20Z</dcterms:created>
  <dcterms:modified xsi:type="dcterms:W3CDTF">2023-10-21T11:57:55Z</dcterms:modified>
</cp:coreProperties>
</file>