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73" r:id="rId2"/>
    <p:sldId id="274" r:id="rId3"/>
    <p:sldId id="275" r:id="rId4"/>
    <p:sldId id="276" r:id="rId5"/>
    <p:sldId id="277" r:id="rId6"/>
    <p:sldId id="279" r:id="rId7"/>
    <p:sldId id="278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CkExit</a:t>
            </a:r>
            <a:r>
              <a:rPr lang="en-US" dirty="0"/>
              <a:t> global 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1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18,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18,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18,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18,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8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</p:sldLayoutIdLst>
  <p:transition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7CBEE8F-0092-44BF-9641-006B57FB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Charm Interface: Modules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68AB730-A0C2-4EFD-B32E-BECB4EDC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Charm++ programs are organized as a collection of modules</a:t>
            </a:r>
          </a:p>
          <a:p>
            <a:r>
              <a:rPr lang="en-US" altLang="ko-KR" sz="2400" dirty="0"/>
              <a:t>Each module has one or more chares</a:t>
            </a:r>
          </a:p>
          <a:p>
            <a:r>
              <a:rPr lang="en-US" altLang="ko-KR" sz="2400" dirty="0"/>
              <a:t>The module that contains the </a:t>
            </a:r>
            <a:r>
              <a:rPr lang="en-US" altLang="ko-KR" sz="2400" dirty="0" err="1"/>
              <a:t>mainchare</a:t>
            </a:r>
            <a:r>
              <a:rPr lang="en-US" altLang="ko-KR" sz="2400" dirty="0"/>
              <a:t> is declared as the </a:t>
            </a:r>
            <a:r>
              <a:rPr lang="en-US" altLang="ko-KR" sz="2400" dirty="0" err="1"/>
              <a:t>mainmodule</a:t>
            </a:r>
            <a:endParaRPr lang="en-US" altLang="ko-KR" sz="2400" dirty="0"/>
          </a:p>
          <a:p>
            <a:r>
              <a:rPr lang="en-US" altLang="ko-KR" sz="2400" dirty="0"/>
              <a:t>Each module, when compiled, generates two files: </a:t>
            </a:r>
            <a:r>
              <a:rPr lang="en-US" altLang="ko-KR" sz="2400" dirty="0" err="1"/>
              <a:t>MyModule.decl.h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MyModule.def.h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B2872A-6CA1-4ABE-BD1E-37F4868C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6C3108-0D93-4C68-997A-2664D780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4C04C-CBE9-4C95-9960-5369FDD10499}"/>
              </a:ext>
            </a:extLst>
          </p:cNvPr>
          <p:cNvSpPr txBox="1">
            <a:spLocks/>
          </p:cNvSpPr>
          <p:nvPr/>
        </p:nvSpPr>
        <p:spPr>
          <a:xfrm>
            <a:off x="508000" y="4673435"/>
            <a:ext cx="10686459" cy="1185827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b="1" dirty="0">
                <a:latin typeface="Consolas"/>
                <a:cs typeface="Consolas"/>
              </a:rPr>
              <a:t>main</a:t>
            </a:r>
            <a:r>
              <a:rPr lang="en-US" sz="2000" dirty="0">
                <a:latin typeface="Consolas"/>
                <a:cs typeface="Consolas"/>
              </a:rPr>
              <a:t>]</a:t>
            </a:r>
            <a:r>
              <a:rPr lang="en-US" sz="2000" b="1" dirty="0">
                <a:latin typeface="Consolas"/>
                <a:cs typeface="Consolas"/>
              </a:rPr>
              <a:t>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MyModule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   //... chare definitions ...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8000" y="4212570"/>
            <a:ext cx="117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en-US" altLang="ko-KR" sz="2400" b="1" dirty="0">
                <a:solidFill>
                  <a:srgbClr val="1F497D">
                    <a:lumMod val="50000"/>
                  </a:srgbClr>
                </a:solidFill>
              </a:rPr>
              <a:t>.ci file</a:t>
            </a:r>
          </a:p>
        </p:txBody>
      </p:sp>
    </p:spTree>
    <p:extLst>
      <p:ext uri="{BB962C8B-B14F-4D97-AF65-F5344CB8AC3E}">
        <p14:creationId xmlns:p14="http://schemas.microsoft.com/office/powerpoint/2010/main" val="517762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6E1F-F085-4EBC-8CBB-CFAA4CBE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Chare Creation Example: .</a:t>
            </a:r>
            <a:r>
              <a:rPr lang="en-US" altLang="ko-KR" dirty="0" err="1"/>
              <a:t>cpp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1A360-ED72-48C6-88FF-760FDDA7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39401-CF21-47EA-9AF7-C330BB6D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82E86C-CE96-4AAE-977E-3D5597E0EB48}"/>
              </a:ext>
            </a:extLst>
          </p:cNvPr>
          <p:cNvSpPr txBox="1">
            <a:spLocks/>
          </p:cNvSpPr>
          <p:nvPr/>
        </p:nvSpPr>
        <p:spPr>
          <a:xfrm>
            <a:off x="406400" y="933644"/>
            <a:ext cx="11576482" cy="4987764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/>
                <a:cs typeface="Consolas"/>
              </a:rPr>
              <a:t>#include </a:t>
            </a:r>
            <a:r>
              <a:rPr lang="en-US" sz="1800" dirty="0">
                <a:latin typeface="Consolas"/>
                <a:cs typeface="Consolas"/>
              </a:rPr>
              <a:t>“</a:t>
            </a:r>
            <a:r>
              <a:rPr lang="en-US" sz="1800" dirty="0" err="1">
                <a:latin typeface="Consolas"/>
                <a:cs typeface="Consolas"/>
              </a:rPr>
              <a:t>MyModule.decl.h</a:t>
            </a:r>
            <a:r>
              <a:rPr lang="en-US" sz="1800" dirty="0">
                <a:latin typeface="Consolas"/>
                <a:cs typeface="Consolas"/>
              </a:rPr>
              <a:t>”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/>
                <a:cs typeface="Consolas"/>
              </a:rPr>
              <a:t>class</a:t>
            </a:r>
            <a:r>
              <a:rPr lang="en-US" sz="1800" dirty="0">
                <a:latin typeface="Consolas"/>
                <a:cs typeface="Consolas"/>
              </a:rPr>
              <a:t> Main : </a:t>
            </a:r>
            <a:r>
              <a:rPr lang="en-US" sz="1800" b="1" dirty="0">
                <a:latin typeface="Consolas"/>
                <a:cs typeface="Consolas"/>
              </a:rPr>
              <a:t>public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CBase_Main</a:t>
            </a:r>
            <a:r>
              <a:rPr lang="en-US" sz="1800" dirty="0">
                <a:latin typeface="Consolas"/>
                <a:cs typeface="Consolas"/>
              </a:rPr>
              <a:t> {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/>
                <a:cs typeface="Consolas"/>
              </a:rPr>
              <a:t>public</a:t>
            </a:r>
            <a:r>
              <a:rPr lang="en-US" sz="1800" dirty="0">
                <a:latin typeface="Consolas"/>
                <a:cs typeface="Consolas"/>
              </a:rPr>
              <a:t>: Main(</a:t>
            </a:r>
            <a:r>
              <a:rPr lang="en-US" sz="1800" dirty="0" err="1">
                <a:latin typeface="Consolas"/>
                <a:cs typeface="Consolas"/>
              </a:rPr>
              <a:t>CkArgMsg</a:t>
            </a:r>
            <a:r>
              <a:rPr lang="en-US" sz="1800" dirty="0">
                <a:latin typeface="Consolas"/>
                <a:cs typeface="Consolas"/>
              </a:rPr>
              <a:t>∗ m)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ckout</a:t>
            </a:r>
            <a:r>
              <a:rPr lang="en-US" sz="1800" dirty="0">
                <a:latin typeface="Consolas"/>
                <a:cs typeface="Consolas"/>
              </a:rPr>
              <a:t> &lt;&lt; “Hello World!” &lt;&lt; </a:t>
            </a:r>
            <a:r>
              <a:rPr lang="en-US" sz="1800" dirty="0" err="1">
                <a:latin typeface="Consolas"/>
                <a:cs typeface="Consolas"/>
              </a:rPr>
              <a:t>endl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CProxy_Simple</a:t>
            </a:r>
            <a:r>
              <a:rPr lang="en-US" sz="1800" dirty="0">
                <a:latin typeface="Consolas"/>
                <a:cs typeface="Consolas"/>
              </a:rPr>
              <a:t>::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>
                <a:latin typeface="Consolas"/>
                <a:cs typeface="Consolas"/>
              </a:rPr>
              <a:t>(12, 3.1415);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} };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/>
                <a:cs typeface="Consolas"/>
              </a:rPr>
              <a:t>class</a:t>
            </a:r>
            <a:r>
              <a:rPr lang="en-US" sz="1800" dirty="0">
                <a:latin typeface="Consolas"/>
                <a:cs typeface="Consolas"/>
              </a:rPr>
              <a:t> Simple : </a:t>
            </a:r>
            <a:r>
              <a:rPr lang="en-US" sz="1800" b="1" dirty="0">
                <a:latin typeface="Consolas"/>
                <a:cs typeface="Consolas"/>
              </a:rPr>
              <a:t>public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CBase_Simple</a:t>
            </a:r>
            <a:r>
              <a:rPr lang="en-US" sz="1800" dirty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/>
                <a:cs typeface="Consolas"/>
              </a:rPr>
              <a:t>public</a:t>
            </a:r>
            <a:r>
              <a:rPr lang="en-US" sz="1800" dirty="0">
                <a:latin typeface="Consolas"/>
                <a:cs typeface="Consolas"/>
              </a:rPr>
              <a:t>: Simple(</a:t>
            </a:r>
            <a:r>
              <a:rPr lang="en-US" sz="1800" b="1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x, </a:t>
            </a:r>
            <a:r>
              <a:rPr lang="en-US" sz="1800" b="1" dirty="0">
                <a:latin typeface="Consolas"/>
                <a:cs typeface="Consolas"/>
              </a:rPr>
              <a:t>double</a:t>
            </a:r>
            <a:r>
              <a:rPr lang="en-US" sz="1800" dirty="0">
                <a:latin typeface="Consolas"/>
                <a:cs typeface="Consolas"/>
              </a:rPr>
              <a:t> y)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ckout</a:t>
            </a:r>
            <a:r>
              <a:rPr lang="en-US" sz="1800" dirty="0">
                <a:latin typeface="Consolas"/>
                <a:cs typeface="Consolas"/>
              </a:rPr>
              <a:t> &lt;&lt; “Radius:” &lt;&lt; x &lt;&lt; “, Area:” &lt;&lt; y*x*x &lt;&lt; </a:t>
            </a:r>
            <a:r>
              <a:rPr lang="en-US" sz="1800" dirty="0" err="1">
                <a:latin typeface="Consolas"/>
                <a:cs typeface="Consolas"/>
              </a:rPr>
              <a:t>endl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CkExit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} };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/>
                <a:cs typeface="Consolas"/>
              </a:rPr>
              <a:t>#include </a:t>
            </a:r>
            <a:r>
              <a:rPr lang="en-US" sz="1800" dirty="0">
                <a:latin typeface="Consolas"/>
                <a:cs typeface="Consolas"/>
              </a:rPr>
              <a:t>“</a:t>
            </a:r>
            <a:r>
              <a:rPr lang="en-US" sz="1800" dirty="0" err="1">
                <a:latin typeface="Consolas"/>
                <a:cs typeface="Consolas"/>
              </a:rPr>
              <a:t>MyModule.def.h</a:t>
            </a:r>
            <a:r>
              <a:rPr lang="en-US" sz="1800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856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B449E-93A9-4637-8CEA-26A8DA92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Charm Interface: Chares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F9399-82DB-4C5D-8909-90DA3E88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Chares are parallel objects that are managed by the RTS</a:t>
            </a:r>
          </a:p>
          <a:p>
            <a:r>
              <a:rPr lang="en-US" altLang="ko-KR" sz="2400" dirty="0"/>
              <a:t>Each </a:t>
            </a:r>
            <a:r>
              <a:rPr lang="en-US" altLang="ko-KR" sz="2400" dirty="0">
                <a:ea typeface="Consolas" charset="0"/>
                <a:cs typeface="Consolas" charset="0"/>
              </a:rPr>
              <a:t>chare</a:t>
            </a:r>
            <a:r>
              <a:rPr lang="en-US" altLang="ko-KR" sz="2400" dirty="0"/>
              <a:t> has a set of entry methods, which are asynchronous methods that may be invoked remotely</a:t>
            </a:r>
          </a:p>
          <a:p>
            <a:r>
              <a:rPr lang="en-US" altLang="ko-KR" sz="2400" dirty="0"/>
              <a:t>The following code, when compiled, generates a C++ class        </a:t>
            </a:r>
            <a:r>
              <a:rPr lang="en-US" altLang="ko-KR" sz="2400" dirty="0" err="1">
                <a:latin typeface="Consolas" charset="0"/>
                <a:ea typeface="Consolas" charset="0"/>
                <a:cs typeface="Consolas" charset="0"/>
              </a:rPr>
              <a:t>CBase_MyChare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400" dirty="0"/>
              <a:t>that encapsulates the RTS object</a:t>
            </a:r>
          </a:p>
          <a:p>
            <a:r>
              <a:rPr lang="en-US" altLang="ko-KR" sz="2400" dirty="0"/>
              <a:t>This generated class is extended and implemented in the .</a:t>
            </a:r>
            <a:r>
              <a:rPr lang="en-US" altLang="ko-KR" sz="2400" dirty="0" err="1"/>
              <a:t>cpp</a:t>
            </a:r>
            <a:r>
              <a:rPr lang="en-US" altLang="ko-KR" sz="2400" dirty="0"/>
              <a:t> file</a:t>
            </a:r>
          </a:p>
          <a:p>
            <a:r>
              <a:rPr lang="en-US" altLang="ko-KR" sz="2400" dirty="0"/>
              <a:t>.ci file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.</a:t>
            </a:r>
            <a:r>
              <a:rPr lang="en-US" altLang="ko-KR" sz="2400" dirty="0" err="1"/>
              <a:t>cpp</a:t>
            </a:r>
            <a:r>
              <a:rPr lang="en-US" altLang="ko-KR" sz="2400" dirty="0"/>
              <a:t> file</a:t>
            </a:r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43D93-5C5E-4978-BC09-05F12568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8CB6A-B509-49C8-A96E-0C0B83A7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C4EF133-80CC-4D73-8E18-3BE7F5266104}"/>
              </a:ext>
            </a:extLst>
          </p:cNvPr>
          <p:cNvSpPr txBox="1">
            <a:spLocks/>
          </p:cNvSpPr>
          <p:nvPr/>
        </p:nvSpPr>
        <p:spPr>
          <a:xfrm>
            <a:off x="906377" y="4123358"/>
            <a:ext cx="10288082" cy="919157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b="1" dirty="0">
                <a:latin typeface="Consolas"/>
                <a:cs typeface="Consolas"/>
              </a:rPr>
              <a:t>main</a:t>
            </a:r>
            <a:r>
              <a:rPr lang="en-US" sz="1600" dirty="0">
                <a:latin typeface="Consolas"/>
                <a:cs typeface="Consolas"/>
              </a:rPr>
              <a:t>]</a:t>
            </a:r>
            <a:r>
              <a:rPr lang="en-US" sz="1600" b="1" dirty="0">
                <a:latin typeface="Consolas"/>
                <a:cs typeface="Consolas"/>
              </a:rPr>
              <a:t>chare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MyChare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/>
                <a:cs typeface="Consolas"/>
              </a:rPr>
              <a:t>   //... entry method definitions ...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4E6266A-D480-46A7-864D-859334E7576A}"/>
              </a:ext>
            </a:extLst>
          </p:cNvPr>
          <p:cNvSpPr txBox="1">
            <a:spLocks/>
          </p:cNvSpPr>
          <p:nvPr/>
        </p:nvSpPr>
        <p:spPr>
          <a:xfrm>
            <a:off x="906377" y="5429203"/>
            <a:ext cx="10288082" cy="940047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sz="1600" b="1" dirty="0">
                <a:solidFill>
                  <a:srgbClr val="292934"/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292934"/>
                </a:solidFill>
                <a:latin typeface="Consolas"/>
                <a:cs typeface="Consolas"/>
              </a:rPr>
              <a:t>MyChare</a:t>
            </a:r>
            <a:r>
              <a:rPr lang="en-US" sz="1600" dirty="0">
                <a:solidFill>
                  <a:srgbClr val="292934"/>
                </a:solidFill>
                <a:latin typeface="Consolas"/>
                <a:cs typeface="Consolas"/>
              </a:rPr>
              <a:t> : </a:t>
            </a:r>
            <a:r>
              <a:rPr lang="en-US" sz="1600" b="1" dirty="0">
                <a:solidFill>
                  <a:srgbClr val="292934"/>
                </a:solidFill>
                <a:latin typeface="Consolas"/>
                <a:cs typeface="Consolas"/>
              </a:rPr>
              <a:t>public </a:t>
            </a:r>
            <a:r>
              <a:rPr lang="en-US" sz="1600" dirty="0" err="1">
                <a:solidFill>
                  <a:srgbClr val="292934"/>
                </a:solidFill>
                <a:latin typeface="Consolas"/>
                <a:cs typeface="Consolas"/>
              </a:rPr>
              <a:t>CBase_MyChare</a:t>
            </a:r>
            <a:r>
              <a:rPr lang="en-US" sz="1600" dirty="0">
                <a:solidFill>
                  <a:srgbClr val="292934"/>
                </a:solidFill>
                <a:latin typeface="Consolas"/>
                <a:cs typeface="Consolas"/>
              </a:rPr>
              <a:t> { </a:t>
            </a:r>
          </a:p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sz="1600" dirty="0">
                <a:solidFill>
                  <a:srgbClr val="292934"/>
                </a:solidFill>
                <a:latin typeface="Consolas"/>
                <a:cs typeface="Consolas"/>
              </a:rPr>
              <a:t>   //... entry method implementations ...</a:t>
            </a:r>
          </a:p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sz="1600" dirty="0">
                <a:solidFill>
                  <a:srgbClr val="292934"/>
                </a:solidFill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63091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1AFD-B5C5-422E-9A4E-3AB71099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Charm Interface: Entry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245A0-09EE-4AAC-84D0-9C0A180F5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 methods are C++ methods that can be remotely and asynchronously invoked by another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chare</a:t>
            </a:r>
          </a:p>
          <a:p>
            <a:r>
              <a:rPr lang="en-US" altLang="ko-KR" dirty="0"/>
              <a:t>.ci file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DB9A2-E8EF-4AF6-A2B4-5226FE51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B7A51-F4B7-4BF2-9554-16EF451B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50BCDA1-F11C-41A7-B204-37FF463F66A2}"/>
              </a:ext>
            </a:extLst>
          </p:cNvPr>
          <p:cNvSpPr txBox="1">
            <a:spLocks/>
          </p:cNvSpPr>
          <p:nvPr/>
        </p:nvSpPr>
        <p:spPr>
          <a:xfrm>
            <a:off x="906375" y="2621244"/>
            <a:ext cx="10288084" cy="1051438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i="1" dirty="0">
                <a:latin typeface="Consolas"/>
                <a:cs typeface="Consolas"/>
              </a:rPr>
              <a:t>/∗ constructor entry method ∗/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>
                <a:latin typeface="Consolas"/>
                <a:cs typeface="Consolas"/>
              </a:rPr>
              <a:t>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633A59B-6497-4AE7-96E9-BB92A8E2C7D4}"/>
              </a:ext>
            </a:extLst>
          </p:cNvPr>
          <p:cNvSpPr txBox="1">
            <a:spLocks/>
          </p:cNvSpPr>
          <p:nvPr/>
        </p:nvSpPr>
        <p:spPr>
          <a:xfrm>
            <a:off x="906375" y="4192630"/>
            <a:ext cx="10288084" cy="1090035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MyChare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::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MyChare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() { </a:t>
            </a:r>
            <a:r>
              <a:rPr lang="en-US" i="1" dirty="0">
                <a:solidFill>
                  <a:srgbClr val="292934"/>
                </a:solidFill>
                <a:latin typeface="Consolas"/>
                <a:cs typeface="Consolas"/>
              </a:rPr>
              <a:t>/∗... constructor code ...∗/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MyChare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::foo() { </a:t>
            </a:r>
            <a:r>
              <a:rPr lang="en-US" i="1" dirty="0">
                <a:solidFill>
                  <a:srgbClr val="292934"/>
                </a:solidFill>
                <a:latin typeface="Consolas"/>
                <a:cs typeface="Consolas"/>
              </a:rPr>
              <a:t>/∗... code to execute ...∗/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} </a:t>
            </a:r>
          </a:p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MyChare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::bar(</a:t>
            </a:r>
            <a:r>
              <a:rPr lang="en-US" b="1" dirty="0" err="1">
                <a:solidFill>
                  <a:srgbClr val="292934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param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) {</a:t>
            </a:r>
            <a:r>
              <a:rPr lang="en-US" i="1" dirty="0">
                <a:solidFill>
                  <a:srgbClr val="292934"/>
                </a:solidFill>
                <a:latin typeface="Consolas"/>
                <a:cs typeface="Consolas"/>
              </a:rPr>
              <a:t> /∗... code to execute ...∗/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D8030-E839-18A4-C1AF-E62D793BB7D1}"/>
              </a:ext>
            </a:extLst>
          </p:cNvPr>
          <p:cNvSpPr txBox="1"/>
          <p:nvPr/>
        </p:nvSpPr>
        <p:spPr>
          <a:xfrm>
            <a:off x="1376854" y="5416642"/>
            <a:ext cx="909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This necessitates changing both (or all: .ci, .h, .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cpp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 files if you add/remove/change a parameter to an entry method, which is a common pitfall</a:t>
            </a:r>
          </a:p>
        </p:txBody>
      </p:sp>
    </p:spTree>
    <p:extLst>
      <p:ext uri="{BB962C8B-B14F-4D97-AF65-F5344CB8AC3E}">
        <p14:creationId xmlns:p14="http://schemas.microsoft.com/office/powerpoint/2010/main" val="8829909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0F295-CECC-4C51-9224-01CAEF42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Charm Interface: </a:t>
            </a:r>
            <a:r>
              <a:rPr lang="en-US" altLang="ko-KR" dirty="0" err="1"/>
              <a:t>mainchare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37052-4F2A-41A6-9ACB-583F866E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Execution begins with the </a:t>
            </a:r>
            <a:r>
              <a:rPr lang="en-US" altLang="ko-KR" dirty="0" err="1"/>
              <a:t>mainchare’s</a:t>
            </a:r>
            <a:r>
              <a:rPr lang="en-US" altLang="ko-KR" dirty="0"/>
              <a:t> constructor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mainchare’s</a:t>
            </a:r>
            <a:r>
              <a:rPr lang="en-US" altLang="ko-KR" dirty="0"/>
              <a:t> constructor takes a pointer to system-defined class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CkArgMsg</a:t>
            </a:r>
            <a:endParaRPr lang="en-US" altLang="ko-KR" dirty="0"/>
          </a:p>
          <a:p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CkArgMsg</a:t>
            </a:r>
            <a:r>
              <a:rPr lang="en-US" altLang="ko-KR" dirty="0"/>
              <a:t> contains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argc</a:t>
            </a:r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dirty="0" err="1"/>
              <a:t>mainchare</a:t>
            </a:r>
            <a:r>
              <a:rPr lang="en-US" altLang="ko-KR" dirty="0"/>
              <a:t> will typically creates some additional chares</a:t>
            </a:r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0E46F-D9EC-4B70-8258-4D92126B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2F1B3-7C80-49CF-9BBA-4ECD8914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E3ECA-A675-B64E-F40F-90F8BA79EE85}"/>
              </a:ext>
            </a:extLst>
          </p:cNvPr>
          <p:cNvSpPr txBox="1"/>
          <p:nvPr/>
        </p:nvSpPr>
        <p:spPr>
          <a:xfrm>
            <a:off x="1282262" y="4382814"/>
            <a:ext cx="618008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There can be more than one chare.. They all will start, in unspecified order, on one of the PEs. </a:t>
            </a:r>
          </a:p>
          <a:p>
            <a:endParaRPr lang="en-US" dirty="0"/>
          </a:p>
          <a:p>
            <a:r>
              <a:rPr lang="en-US" dirty="0"/>
              <a:t>But it is customary to have only one main chare in a program.</a:t>
            </a:r>
          </a:p>
        </p:txBody>
      </p:sp>
    </p:spTree>
    <p:extLst>
      <p:ext uri="{BB962C8B-B14F-4D97-AF65-F5344CB8AC3E}">
        <p14:creationId xmlns:p14="http://schemas.microsoft.com/office/powerpoint/2010/main" val="2931895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7C456-753E-4AB8-926F-3B290DED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a Chare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8C417-8D39-4A4A-8FFB-20EBB391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chare</a:t>
            </a:r>
            <a:r>
              <a:rPr lang="en-US" altLang="ko-KR" dirty="0"/>
              <a:t> declared as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chare</a:t>
            </a:r>
            <a:r>
              <a:rPr lang="en-US" altLang="ko-KR" dirty="0"/>
              <a:t>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MyChare</a:t>
            </a:r>
            <a:r>
              <a:rPr lang="en-US" altLang="ko-KR" dirty="0"/>
              <a:t> {...}; can be instantiated by the following call: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 communicate with this class in the future, a </a:t>
            </a:r>
            <a:r>
              <a:rPr lang="en-US" altLang="ko-KR" i="1" dirty="0"/>
              <a:t>proxy</a:t>
            </a:r>
            <a:r>
              <a:rPr lang="en-US" altLang="ko-KR" dirty="0"/>
              <a:t> to it must be retained </a:t>
            </a:r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2552D-64B3-436B-BCD6-EFDED382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51EEF-3D14-4B96-B05A-F09BC624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3A3990B-D78F-4CC6-A790-2FC9C6EAAC5E}"/>
              </a:ext>
            </a:extLst>
          </p:cNvPr>
          <p:cNvSpPr txBox="1">
            <a:spLocks/>
          </p:cNvSpPr>
          <p:nvPr/>
        </p:nvSpPr>
        <p:spPr>
          <a:xfrm>
            <a:off x="909935" y="2161813"/>
            <a:ext cx="10284524" cy="440619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>
                <a:latin typeface="Consolas"/>
                <a:cs typeface="Consolas"/>
              </a:rPr>
              <a:t>CProxy_MyChare</a:t>
            </a:r>
            <a:r>
              <a:rPr lang="en-US" sz="2400" dirty="0">
                <a:latin typeface="Consolas"/>
                <a:cs typeface="Consolas"/>
              </a:rPr>
              <a:t>::</a:t>
            </a:r>
            <a:r>
              <a:rPr lang="en-US" sz="2400" dirty="0" err="1">
                <a:latin typeface="Consolas"/>
                <a:cs typeface="Consolas"/>
              </a:rPr>
              <a:t>ckNew</a:t>
            </a:r>
            <a:r>
              <a:rPr lang="en-US" sz="2400" dirty="0">
                <a:latin typeface="Consolas"/>
                <a:cs typeface="Consolas"/>
              </a:rPr>
              <a:t>(…constructor arguments…);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5DAFB06-27E6-4687-8323-B76308B0D279}"/>
              </a:ext>
            </a:extLst>
          </p:cNvPr>
          <p:cNvSpPr txBox="1">
            <a:spLocks/>
          </p:cNvSpPr>
          <p:nvPr/>
        </p:nvSpPr>
        <p:spPr>
          <a:xfrm>
            <a:off x="909935" y="4131531"/>
            <a:ext cx="10284524" cy="46531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>
                <a:latin typeface="Consolas"/>
                <a:cs typeface="Consolas"/>
              </a:rPr>
              <a:t>CProxy_MyChare</a:t>
            </a:r>
            <a:r>
              <a:rPr lang="en-US" sz="2400" dirty="0">
                <a:latin typeface="Consolas"/>
                <a:cs typeface="Consolas"/>
              </a:rPr>
              <a:t> proxy = </a:t>
            </a:r>
            <a:r>
              <a:rPr lang="en-US" sz="2400" dirty="0" err="1">
                <a:latin typeface="Consolas"/>
                <a:cs typeface="Consolas"/>
              </a:rPr>
              <a:t>CProxy_MyChare</a:t>
            </a:r>
            <a:r>
              <a:rPr lang="en-US" sz="2400" dirty="0">
                <a:latin typeface="Consolas"/>
                <a:cs typeface="Consolas"/>
              </a:rPr>
              <a:t>::</a:t>
            </a:r>
            <a:r>
              <a:rPr lang="en-US" sz="2400" dirty="0" err="1">
                <a:latin typeface="Consolas"/>
                <a:cs typeface="Consolas"/>
              </a:rPr>
              <a:t>ckNew</a:t>
            </a:r>
            <a:r>
              <a:rPr lang="en-US" sz="2400" dirty="0">
                <a:latin typeface="Consolas"/>
                <a:cs typeface="Consolas"/>
              </a:rPr>
              <a:t>(arg1);</a:t>
            </a:r>
          </a:p>
        </p:txBody>
      </p:sp>
    </p:spTree>
    <p:extLst>
      <p:ext uri="{BB962C8B-B14F-4D97-AF65-F5344CB8AC3E}">
        <p14:creationId xmlns:p14="http://schemas.microsoft.com/office/powerpoint/2010/main" val="2471962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95D89-CC80-4F56-A311-E3B4F31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Chare Proxies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7417C-E1F8-48CA-8298-0D837F74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chare’s own proxy can be obtained through a special variable </a:t>
            </a:r>
            <a:r>
              <a:rPr lang="en-US" altLang="ko-KR" sz="2400" dirty="0" err="1">
                <a:latin typeface="Lucida Console"/>
                <a:cs typeface="Lucida Console"/>
              </a:rPr>
              <a:t>thisProxy</a:t>
            </a:r>
            <a:endParaRPr lang="en-US" altLang="ko-KR" sz="2400" dirty="0">
              <a:latin typeface="Lucida Console"/>
              <a:cs typeface="Lucida Console"/>
            </a:endParaRPr>
          </a:p>
          <a:p>
            <a:r>
              <a:rPr lang="en-US" altLang="ko-KR" sz="2400" dirty="0"/>
              <a:t>Chare proxies can also be passed so chares can learn about others </a:t>
            </a:r>
          </a:p>
          <a:p>
            <a:r>
              <a:rPr lang="en-US" altLang="ko-KR" sz="2400" dirty="0"/>
              <a:t>In this snippet, </a:t>
            </a:r>
            <a:r>
              <a:rPr lang="en-US" altLang="ko-KR" sz="2400" dirty="0" err="1">
                <a:latin typeface="Lucida Console"/>
                <a:cs typeface="Lucida Console"/>
              </a:rPr>
              <a:t>MyChare</a:t>
            </a:r>
            <a:r>
              <a:rPr lang="en-US" altLang="ko-KR" sz="2400" dirty="0"/>
              <a:t> learns about a chare instance </a:t>
            </a:r>
            <a:r>
              <a:rPr lang="en-US" altLang="ko-KR" sz="2400" dirty="0">
                <a:latin typeface="Lucida Console"/>
                <a:cs typeface="Lucida Console"/>
              </a:rPr>
              <a:t>main</a:t>
            </a:r>
            <a:r>
              <a:rPr lang="en-US" altLang="ko-KR" sz="2400" dirty="0"/>
              <a:t>, and then invokes a method on it:</a:t>
            </a:r>
          </a:p>
          <a:p>
            <a:r>
              <a:rPr lang="en-US" altLang="ko-KR" sz="2400" dirty="0"/>
              <a:t>.ci file</a:t>
            </a:r>
          </a:p>
          <a:p>
            <a:endParaRPr lang="en-US" altLang="ko-KR" sz="2400" dirty="0"/>
          </a:p>
          <a:p>
            <a:r>
              <a:rPr lang="en-US" altLang="ko-KR" sz="2400" dirty="0"/>
              <a:t>.</a:t>
            </a:r>
            <a:r>
              <a:rPr lang="en-US" altLang="ko-KR" sz="2400" dirty="0" err="1"/>
              <a:t>cpp</a:t>
            </a:r>
            <a:r>
              <a:rPr lang="en-US" altLang="ko-KR" sz="2400" dirty="0"/>
              <a:t> file</a:t>
            </a:r>
          </a:p>
          <a:p>
            <a:endParaRPr lang="ko-KR" altLang="en-US" sz="24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79806-0485-4387-85B4-C26DF1B0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4467D-06AF-46E6-A96D-A27C73E6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00C9BE2-FB7D-4078-AB00-FC670D0CDA8E}"/>
              </a:ext>
            </a:extLst>
          </p:cNvPr>
          <p:cNvSpPr txBox="1">
            <a:spLocks/>
          </p:cNvSpPr>
          <p:nvPr/>
        </p:nvSpPr>
        <p:spPr>
          <a:xfrm>
            <a:off x="941886" y="3672682"/>
            <a:ext cx="8121770" cy="38744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nsolas"/>
                <a:cs typeface="Consolas"/>
              </a:rPr>
              <a:t>entry void </a:t>
            </a:r>
            <a:r>
              <a:rPr lang="en-US" sz="2000" dirty="0" err="1">
                <a:latin typeface="Consolas"/>
                <a:cs typeface="Consolas"/>
              </a:rPr>
              <a:t>foobar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CProxy_Main</a:t>
            </a:r>
            <a:r>
              <a:rPr lang="en-US" sz="2000" dirty="0">
                <a:latin typeface="Consolas"/>
                <a:cs typeface="Consolas"/>
              </a:rPr>
              <a:t> main);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7DB0489-E9EB-4181-A1E7-452FC76F3489}"/>
              </a:ext>
            </a:extLst>
          </p:cNvPr>
          <p:cNvSpPr txBox="1">
            <a:spLocks/>
          </p:cNvSpPr>
          <p:nvPr/>
        </p:nvSpPr>
        <p:spPr>
          <a:xfrm>
            <a:off x="941887" y="4667203"/>
            <a:ext cx="8121769" cy="105367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sz="2000" dirty="0" err="1">
                <a:solidFill>
                  <a:srgbClr val="292934"/>
                </a:solidFill>
                <a:latin typeface="Consolas"/>
                <a:cs typeface="Consolas"/>
              </a:rPr>
              <a:t>MyChare</a:t>
            </a: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::</a:t>
            </a:r>
            <a:r>
              <a:rPr lang="en-US" sz="2000" dirty="0" err="1">
                <a:solidFill>
                  <a:srgbClr val="292934"/>
                </a:solidFill>
                <a:latin typeface="Consolas"/>
                <a:cs typeface="Consolas"/>
              </a:rPr>
              <a:t>foobar</a:t>
            </a: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292934"/>
                </a:solidFill>
                <a:latin typeface="Consolas"/>
                <a:cs typeface="Consolas"/>
              </a:rPr>
              <a:t>CProxy_Main</a:t>
            </a: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 main) { </a:t>
            </a:r>
          </a:p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   </a:t>
            </a:r>
            <a:r>
              <a:rPr lang="en-US" sz="2000" dirty="0" err="1">
                <a:solidFill>
                  <a:srgbClr val="292934"/>
                </a:solidFill>
                <a:latin typeface="Consolas"/>
                <a:cs typeface="Consolas"/>
              </a:rPr>
              <a:t>main.foo</a:t>
            </a: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Clr>
                <a:srgbClr val="93A299"/>
              </a:buClr>
              <a:buFont typeface="Arial" pitchFamily="34" charset="0"/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6293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1359-FF4D-4FE4-B73E-A5F99AB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with Chares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50D5D-D202-4EE0-9301-6612D38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4CDC3-7647-452A-97EA-AA21FBDC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39BBD34-6AF8-486D-876D-7AEAD187DA06}"/>
              </a:ext>
            </a:extLst>
          </p:cNvPr>
          <p:cNvSpPr txBox="1">
            <a:spLocks/>
          </p:cNvSpPr>
          <p:nvPr/>
        </p:nvSpPr>
        <p:spPr>
          <a:xfrm>
            <a:off x="927717" y="956021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hello.ci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E401FD1-CC9C-417E-A78D-1A91892EB8A3}"/>
              </a:ext>
            </a:extLst>
          </p:cNvPr>
          <p:cNvSpPr txBox="1">
            <a:spLocks/>
          </p:cNvSpPr>
          <p:nvPr/>
        </p:nvSpPr>
        <p:spPr>
          <a:xfrm>
            <a:off x="927717" y="1435842"/>
            <a:ext cx="4327864" cy="2710025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err="1">
                <a:latin typeface="Consolas"/>
                <a:cs typeface="Consolas"/>
              </a:rPr>
              <a:t>mainmodule</a:t>
            </a:r>
            <a:r>
              <a:rPr lang="en-US" sz="1800" dirty="0">
                <a:latin typeface="Consolas"/>
                <a:cs typeface="Consolas"/>
              </a:rPr>
              <a:t> hello {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b="1" dirty="0" err="1">
                <a:latin typeface="Consolas"/>
                <a:cs typeface="Consolas"/>
              </a:rPr>
              <a:t>mainchare</a:t>
            </a:r>
            <a:r>
              <a:rPr lang="en-US" sz="1800" dirty="0">
                <a:latin typeface="Consolas"/>
                <a:cs typeface="Consolas"/>
              </a:rPr>
              <a:t> Main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b="1" dirty="0">
                <a:latin typeface="Consolas"/>
                <a:cs typeface="Consolas"/>
              </a:rPr>
              <a:t>entry</a:t>
            </a:r>
            <a:r>
              <a:rPr lang="en-US" sz="1800" dirty="0">
                <a:latin typeface="Consolas"/>
                <a:cs typeface="Consolas"/>
              </a:rPr>
              <a:t> Main(</a:t>
            </a:r>
            <a:r>
              <a:rPr lang="en-US" sz="1800" dirty="0" err="1">
                <a:latin typeface="Consolas"/>
                <a:cs typeface="Consolas"/>
              </a:rPr>
              <a:t>CkArgMsg</a:t>
            </a:r>
            <a:r>
              <a:rPr lang="en-US" sz="1800" dirty="0">
                <a:latin typeface="Consolas"/>
                <a:cs typeface="Consolas"/>
              </a:rPr>
              <a:t> ∗m);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};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b="1" dirty="0">
                <a:latin typeface="Consolas"/>
                <a:cs typeface="Consolas"/>
              </a:rPr>
              <a:t>chare</a:t>
            </a:r>
            <a:r>
              <a:rPr lang="en-US" sz="1800" dirty="0">
                <a:latin typeface="Consolas"/>
                <a:cs typeface="Consolas"/>
              </a:rPr>
              <a:t> Singleton {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b="1" dirty="0">
                <a:latin typeface="Consolas"/>
                <a:cs typeface="Consolas"/>
              </a:rPr>
              <a:t>entry</a:t>
            </a:r>
            <a:r>
              <a:rPr lang="en-US" sz="1800" dirty="0">
                <a:latin typeface="Consolas"/>
                <a:cs typeface="Consolas"/>
              </a:rPr>
              <a:t> Singleton();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};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7FD370D-D05F-4F67-913D-07F90D8A3B55}"/>
              </a:ext>
            </a:extLst>
          </p:cNvPr>
          <p:cNvSpPr txBox="1">
            <a:spLocks/>
          </p:cNvSpPr>
          <p:nvPr/>
        </p:nvSpPr>
        <p:spPr>
          <a:xfrm>
            <a:off x="5472614" y="956020"/>
            <a:ext cx="4041775" cy="4798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hello.cpp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E67786A-8E97-4B47-AB94-9B2CEFBAB145}"/>
              </a:ext>
            </a:extLst>
          </p:cNvPr>
          <p:cNvSpPr txBox="1">
            <a:spLocks/>
          </p:cNvSpPr>
          <p:nvPr/>
        </p:nvSpPr>
        <p:spPr>
          <a:xfrm>
            <a:off x="5472614" y="1435843"/>
            <a:ext cx="5670826" cy="494720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/>
                <a:cs typeface="Consolas"/>
              </a:rPr>
              <a:t>#include</a:t>
            </a:r>
            <a:r>
              <a:rPr lang="en-US" sz="1800" dirty="0">
                <a:latin typeface="Consolas"/>
                <a:cs typeface="Consolas"/>
              </a:rPr>
              <a:t> &lt;</a:t>
            </a:r>
            <a:r>
              <a:rPr lang="en-US" sz="1800" dirty="0" err="1">
                <a:latin typeface="Consolas"/>
                <a:cs typeface="Consolas"/>
              </a:rPr>
              <a:t>stdio.h</a:t>
            </a:r>
            <a:r>
              <a:rPr lang="en-US" sz="1800" dirty="0">
                <a:latin typeface="Consolas"/>
                <a:cs typeface="Consolas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/>
                <a:cs typeface="Consolas"/>
              </a:rPr>
              <a:t>#include</a:t>
            </a:r>
            <a:r>
              <a:rPr lang="en-US" sz="1800" dirty="0">
                <a:latin typeface="Consolas"/>
                <a:cs typeface="Consolas"/>
              </a:rPr>
              <a:t> “</a:t>
            </a:r>
            <a:r>
              <a:rPr lang="en-US" sz="1800" dirty="0" err="1">
                <a:latin typeface="Consolas"/>
                <a:cs typeface="Consolas"/>
              </a:rPr>
              <a:t>hello.decl.h</a:t>
            </a:r>
            <a:r>
              <a:rPr lang="en-US" sz="1800" dirty="0">
                <a:latin typeface="Consolas"/>
                <a:cs typeface="Consolas"/>
              </a:rPr>
              <a:t>”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/>
                <a:cs typeface="Consolas"/>
              </a:rPr>
              <a:t>class</a:t>
            </a:r>
            <a:r>
              <a:rPr lang="en-US" sz="1800" dirty="0">
                <a:latin typeface="Consolas"/>
                <a:cs typeface="Consolas"/>
              </a:rPr>
              <a:t> Main : </a:t>
            </a:r>
            <a:r>
              <a:rPr lang="en-US" sz="1800" b="1" dirty="0">
                <a:latin typeface="Consolas"/>
                <a:cs typeface="Consolas"/>
              </a:rPr>
              <a:t>public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CBase_Main</a:t>
            </a:r>
            <a:r>
              <a:rPr lang="en-US" sz="1800" dirty="0">
                <a:latin typeface="Consolas"/>
                <a:cs typeface="Consolas"/>
              </a:rPr>
              <a:t> {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b="1" dirty="0">
                <a:latin typeface="Consolas"/>
                <a:cs typeface="Consolas"/>
              </a:rPr>
              <a:t>public</a:t>
            </a:r>
            <a:r>
              <a:rPr lang="en-US" sz="1800" dirty="0">
                <a:latin typeface="Consolas"/>
                <a:cs typeface="Consolas"/>
              </a:rPr>
              <a:t>: Main(</a:t>
            </a:r>
            <a:r>
              <a:rPr lang="en-US" sz="1800" dirty="0" err="1">
                <a:latin typeface="Consolas"/>
                <a:cs typeface="Consolas"/>
              </a:rPr>
              <a:t>CkArgMsg</a:t>
            </a:r>
            <a:r>
              <a:rPr lang="en-US" sz="1800" dirty="0">
                <a:latin typeface="Consolas"/>
                <a:cs typeface="Consolas"/>
              </a:rPr>
              <a:t>∗ m)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err="1">
                <a:latin typeface="Consolas"/>
                <a:cs typeface="Consolas"/>
              </a:rPr>
              <a:t>CProxy_Singleton</a:t>
            </a:r>
            <a:r>
              <a:rPr lang="en-US" sz="1800" dirty="0">
                <a:latin typeface="Consolas"/>
                <a:cs typeface="Consolas"/>
              </a:rPr>
              <a:t>::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>
                <a:latin typeface="Consolas"/>
                <a:cs typeface="Consolas"/>
              </a:rPr>
              <a:t>();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};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};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/>
                <a:cs typeface="Consolas"/>
              </a:rPr>
              <a:t>class</a:t>
            </a:r>
            <a:r>
              <a:rPr lang="en-US" sz="1800" dirty="0">
                <a:latin typeface="Consolas"/>
                <a:cs typeface="Consolas"/>
              </a:rPr>
              <a:t> Singleton : </a:t>
            </a:r>
            <a:r>
              <a:rPr lang="en-US" sz="1800" b="1" dirty="0">
                <a:latin typeface="Consolas"/>
                <a:cs typeface="Consolas"/>
              </a:rPr>
              <a:t>public </a:t>
            </a:r>
            <a:r>
              <a:rPr lang="en-US" sz="1800" dirty="0" err="1">
                <a:latin typeface="Consolas"/>
                <a:cs typeface="Consolas"/>
              </a:rPr>
              <a:t>CBase_Singleton</a:t>
            </a:r>
            <a:r>
              <a:rPr lang="en-US" sz="1800" dirty="0">
                <a:latin typeface="Consolas"/>
                <a:cs typeface="Consolas"/>
              </a:rPr>
              <a:t> {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b="1" dirty="0">
                <a:latin typeface="Consolas"/>
                <a:cs typeface="Consolas"/>
              </a:rPr>
              <a:t>public</a:t>
            </a:r>
            <a:r>
              <a:rPr lang="en-US" sz="1800" dirty="0">
                <a:latin typeface="Consolas"/>
                <a:cs typeface="Consolas"/>
              </a:rPr>
              <a:t>: Singleton()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err="1">
                <a:latin typeface="Consolas"/>
                <a:cs typeface="Consolas"/>
              </a:rPr>
              <a:t>ckout</a:t>
            </a:r>
            <a:r>
              <a:rPr lang="en-US" sz="1800" dirty="0">
                <a:latin typeface="Consolas"/>
                <a:cs typeface="Consolas"/>
              </a:rPr>
              <a:t> &lt;&lt; “Hello World!” &lt;&lt; </a:t>
            </a:r>
            <a:r>
              <a:rPr lang="en-US" sz="1800" dirty="0" err="1">
                <a:latin typeface="Consolas"/>
                <a:cs typeface="Consolas"/>
              </a:rPr>
              <a:t>endl</a:t>
            </a:r>
            <a:r>
              <a:rPr lang="en-US" sz="1800" dirty="0">
                <a:latin typeface="Consolas"/>
                <a:cs typeface="Consolas"/>
              </a:rPr>
              <a:t>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err="1">
                <a:latin typeface="Consolas"/>
                <a:cs typeface="Consolas"/>
              </a:rPr>
              <a:t>CkExit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};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};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/>
                <a:cs typeface="Consolas"/>
              </a:rPr>
              <a:t>#include</a:t>
            </a:r>
            <a:r>
              <a:rPr lang="en-US" sz="1800" dirty="0">
                <a:latin typeface="Consolas"/>
                <a:cs typeface="Consolas"/>
              </a:rPr>
              <a:t> “</a:t>
            </a:r>
            <a:r>
              <a:rPr lang="en-US" sz="1800" dirty="0" err="1">
                <a:latin typeface="Consolas"/>
                <a:cs typeface="Consolas"/>
              </a:rPr>
              <a:t>hello.def.h</a:t>
            </a:r>
            <a:r>
              <a:rPr lang="en-US" sz="1800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028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9DAC3-B45C-4AF1-AB57-534C6141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Charm Termination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20519-A84F-43A8-891B-DA6CDF9DE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is a special system call </a:t>
            </a:r>
            <a:r>
              <a:rPr lang="en-US" altLang="ko-KR" dirty="0" err="1">
                <a:latin typeface="Consolas" panose="020B0609020204030204" pitchFamily="49" charset="0"/>
                <a:cs typeface="Lucida Console"/>
              </a:rPr>
              <a:t>CkExit</a:t>
            </a:r>
            <a:r>
              <a:rPr lang="en-US" altLang="ko-KR" dirty="0">
                <a:latin typeface="Consolas" panose="020B0609020204030204" pitchFamily="49" charset="0"/>
                <a:cs typeface="Lucida Console"/>
              </a:rPr>
              <a:t>()</a:t>
            </a:r>
            <a:r>
              <a:rPr lang="en-US" altLang="ko-KR" dirty="0"/>
              <a:t> that terminates the parallel execution on all processors (but it is called on one processor) and performs the requisite cleanup</a:t>
            </a:r>
          </a:p>
          <a:p>
            <a:r>
              <a:rPr lang="en-US" altLang="ko-KR" dirty="0"/>
              <a:t>The traditional </a:t>
            </a:r>
            <a:r>
              <a:rPr lang="en-US" altLang="ko-KR" dirty="0">
                <a:latin typeface="Consolas" panose="020B0609020204030204" pitchFamily="49" charset="0"/>
                <a:cs typeface="Lucida Console"/>
              </a:rPr>
              <a:t>exit()</a:t>
            </a:r>
            <a:r>
              <a:rPr lang="en-US" altLang="ko-KR" dirty="0"/>
              <a:t> is insufficient because it only terminates one process, not the entire parallel job (and will cause a hang)</a:t>
            </a:r>
          </a:p>
          <a:p>
            <a:r>
              <a:rPr lang="en-US" altLang="ko-KR" dirty="0" err="1">
                <a:latin typeface="Consolas" panose="020B0609020204030204" pitchFamily="49" charset="0"/>
                <a:cs typeface="Lucida Console"/>
              </a:rPr>
              <a:t>CkExit</a:t>
            </a:r>
            <a:r>
              <a:rPr lang="en-US" altLang="ko-KR" dirty="0">
                <a:latin typeface="Consolas" panose="020B0609020204030204" pitchFamily="49" charset="0"/>
                <a:cs typeface="Lucida Console"/>
              </a:rPr>
              <a:t>()</a:t>
            </a:r>
            <a:r>
              <a:rPr lang="en-US" altLang="ko-KR" dirty="0">
                <a:cs typeface="Lucida Console"/>
              </a:rPr>
              <a:t> </a:t>
            </a:r>
            <a:r>
              <a:rPr lang="en-US" altLang="ko-KR" dirty="0"/>
              <a:t>should be called when you can safely terminate the application (you may want to synchronize before calling this)</a:t>
            </a:r>
            <a:endParaRPr lang="en-US" altLang="ko-KR" i="1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67754-397B-4876-BCD9-AB565EA8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4716752" y="5090453"/>
            <a:ext cx="1415182" cy="1664302"/>
            <a:chOff x="3496733" y="3702049"/>
            <a:chExt cx="2561166" cy="3012018"/>
          </a:xfrm>
        </p:grpSpPr>
        <p:sp>
          <p:nvSpPr>
            <p:cNvPr id="8" name="Rectangle 7"/>
            <p:cNvSpPr/>
            <p:nvPr/>
          </p:nvSpPr>
          <p:spPr>
            <a:xfrm>
              <a:off x="3496733" y="3702049"/>
              <a:ext cx="2561166" cy="30120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925359" y="3981597"/>
              <a:ext cx="232833" cy="22436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653492" y="4140347"/>
              <a:ext cx="232833" cy="2243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37025" y="4364714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69908" y="4650463"/>
              <a:ext cx="232833" cy="2243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485342" y="4252530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62941" y="5775394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87535" y="6340168"/>
              <a:ext cx="1619275" cy="126533"/>
              <a:chOff x="2163208" y="2961822"/>
              <a:chExt cx="1781582" cy="17339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7982909" y="5080901"/>
            <a:ext cx="1412843" cy="1666640"/>
            <a:chOff x="6210299" y="491066"/>
            <a:chExt cx="2556934" cy="3016250"/>
          </a:xfrm>
        </p:grpSpPr>
        <p:sp>
          <p:nvSpPr>
            <p:cNvPr id="9" name="Rectangle 8"/>
            <p:cNvSpPr/>
            <p:nvPr/>
          </p:nvSpPr>
          <p:spPr>
            <a:xfrm>
              <a:off x="6210299" y="491066"/>
              <a:ext cx="2556934" cy="30162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601650" y="695873"/>
              <a:ext cx="232833" cy="22436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329783" y="854623"/>
              <a:ext cx="232833" cy="2243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643983" y="1476923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46199" y="1364739"/>
              <a:ext cx="232833" cy="2243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161633" y="1536190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739232" y="2489670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663826" y="3054444"/>
              <a:ext cx="1619275" cy="126533"/>
              <a:chOff x="2163208" y="2961822"/>
              <a:chExt cx="1781582" cy="17339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3106178" y="5088114"/>
            <a:ext cx="1415182" cy="1666641"/>
            <a:chOff x="3496733" y="512233"/>
            <a:chExt cx="2561166" cy="3016251"/>
          </a:xfrm>
        </p:grpSpPr>
        <p:sp>
          <p:nvSpPr>
            <p:cNvPr id="10" name="Rectangle 9"/>
            <p:cNvSpPr/>
            <p:nvPr/>
          </p:nvSpPr>
          <p:spPr>
            <a:xfrm>
              <a:off x="3496733" y="512233"/>
              <a:ext cx="2561166" cy="30162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818468" y="797159"/>
              <a:ext cx="232833" cy="22436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45618" y="638409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46601" y="955909"/>
              <a:ext cx="232833" cy="2243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030134" y="1180276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860801" y="1578209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4663017" y="1466025"/>
              <a:ext cx="232833" cy="2243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378451" y="1068092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378451" y="1637476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956050" y="2590956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880644" y="3155730"/>
              <a:ext cx="1619275" cy="126533"/>
              <a:chOff x="2163208" y="2961822"/>
              <a:chExt cx="1781582" cy="17339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33" name="Group 132"/>
          <p:cNvGrpSpPr/>
          <p:nvPr/>
        </p:nvGrpSpPr>
        <p:grpSpPr>
          <a:xfrm>
            <a:off x="6396532" y="5083239"/>
            <a:ext cx="1412844" cy="1664302"/>
            <a:chOff x="6210299" y="3702049"/>
            <a:chExt cx="2556934" cy="3012018"/>
          </a:xfrm>
        </p:grpSpPr>
        <p:sp>
          <p:nvSpPr>
            <p:cNvPr id="7" name="Rectangle 6"/>
            <p:cNvSpPr/>
            <p:nvPr/>
          </p:nvSpPr>
          <p:spPr>
            <a:xfrm>
              <a:off x="6210299" y="3702049"/>
              <a:ext cx="2556934" cy="30120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601650" y="3981597"/>
              <a:ext cx="232833" cy="22436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7928800" y="3822847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329783" y="4140347"/>
              <a:ext cx="232833" cy="2243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13316" y="4364714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643983" y="4762647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446199" y="4650463"/>
              <a:ext cx="232833" cy="2243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8161633" y="4252530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8161633" y="4821914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6739232" y="5775394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63826" y="6340168"/>
              <a:ext cx="1619275" cy="126533"/>
              <a:chOff x="2163208" y="2961822"/>
              <a:chExt cx="1781582" cy="17339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D7E4B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28" name="Footer Placeholder 6"/>
          <p:cNvSpPr txBox="1">
            <a:spLocks/>
          </p:cNvSpPr>
          <p:nvPr/>
        </p:nvSpPr>
        <p:spPr>
          <a:xfrm>
            <a:off x="3902612" y="65071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B9B0-6BD8-14D6-F490-B485550A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309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9124D-DA60-48C5-AE0D-5643BA9E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Chare Creation Example: .ci file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1CBAB-4081-4365-9E32-C46A2148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0B70C-4B35-486F-954F-6B72773A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5E81DD-4C31-4C93-8468-AF8AAAB9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19202"/>
            <a:ext cx="11074400" cy="4027502"/>
          </a:xfrm>
          <a:noFill/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/>
                <a:cs typeface="Consolas"/>
              </a:rPr>
              <a:t>mainmodule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MyModule</a:t>
            </a:r>
            <a:r>
              <a:rPr lang="en-US" sz="24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</a:t>
            </a:r>
            <a:r>
              <a:rPr lang="en-US" sz="2400" b="1" dirty="0" err="1">
                <a:latin typeface="Consolas"/>
                <a:cs typeface="Consolas"/>
              </a:rPr>
              <a:t>mainchare</a:t>
            </a:r>
            <a:r>
              <a:rPr lang="en-US" sz="2400" dirty="0">
                <a:latin typeface="Consolas"/>
                <a:cs typeface="Consolas"/>
              </a:rPr>
              <a:t> Main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b="1" dirty="0">
                <a:latin typeface="Consolas"/>
                <a:cs typeface="Consolas"/>
              </a:rPr>
              <a:t>entry</a:t>
            </a:r>
            <a:r>
              <a:rPr lang="en-US" sz="2400" dirty="0">
                <a:latin typeface="Consolas"/>
                <a:cs typeface="Consolas"/>
              </a:rPr>
              <a:t> Main(</a:t>
            </a:r>
            <a:r>
              <a:rPr lang="en-US" sz="2400" dirty="0" err="1">
                <a:latin typeface="Consolas"/>
                <a:cs typeface="Consolas"/>
              </a:rPr>
              <a:t>CkArgMsg</a:t>
            </a:r>
            <a:r>
              <a:rPr lang="en-US" sz="2400" dirty="0">
                <a:latin typeface="Consolas"/>
                <a:cs typeface="Consolas"/>
              </a:rPr>
              <a:t> ∗m);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</a:t>
            </a:r>
            <a:r>
              <a:rPr lang="en-US" sz="2400" b="1" dirty="0" err="1">
                <a:latin typeface="Consolas"/>
                <a:cs typeface="Consolas"/>
              </a:rPr>
              <a:t>chare</a:t>
            </a:r>
            <a:r>
              <a:rPr lang="en-US" sz="2400" b="1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Simple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b="1" dirty="0">
                <a:latin typeface="Consolas"/>
                <a:cs typeface="Consolas"/>
              </a:rPr>
              <a:t>entry </a:t>
            </a:r>
            <a:r>
              <a:rPr lang="en-US" sz="2400" dirty="0">
                <a:latin typeface="Consolas"/>
                <a:cs typeface="Consolas"/>
              </a:rPr>
              <a:t>Simple(</a:t>
            </a: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x, </a:t>
            </a:r>
            <a:r>
              <a:rPr lang="en-US" sz="2400" b="1" dirty="0">
                <a:latin typeface="Consolas"/>
                <a:cs typeface="Consolas"/>
              </a:rPr>
              <a:t>double</a:t>
            </a:r>
            <a:r>
              <a:rPr lang="en-US" sz="2400" dirty="0">
                <a:latin typeface="Consolas"/>
                <a:cs typeface="Consolas"/>
              </a:rPr>
              <a:t> y);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};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858246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4147</TotalTime>
  <Words>890</Words>
  <Application>Microsoft Macintosh PowerPoint</Application>
  <PresentationFormat>Widescreen</PresentationFormat>
  <Paragraphs>143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Calibri</vt:lpstr>
      <vt:lpstr>Consolas</vt:lpstr>
      <vt:lpstr>Lucida Console</vt:lpstr>
      <vt:lpstr>Lucida Sans Unicode</vt:lpstr>
      <vt:lpstr>Times New Roman</vt:lpstr>
      <vt:lpstr>sc17tutorial_1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Chare Proxies</vt:lpstr>
      <vt:lpstr>Hello World with Chares</vt:lpstr>
      <vt:lpstr>Charm Termination</vt:lpstr>
      <vt:lpstr>Chare Creation Example: .ci file</vt:lpstr>
      <vt:lpstr>Chare Creation Example: .cpp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Kale, Laxmikant V</cp:lastModifiedBy>
  <cp:revision>105</cp:revision>
  <dcterms:created xsi:type="dcterms:W3CDTF">2016-08-22T20:19:20Z</dcterms:created>
  <dcterms:modified xsi:type="dcterms:W3CDTF">2023-10-18T21:48:57Z</dcterms:modified>
</cp:coreProperties>
</file>