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73" r:id="rId2"/>
    <p:sldId id="274" r:id="rId3"/>
    <p:sldId id="275" r:id="rId4"/>
    <p:sldId id="276" r:id="rId5"/>
    <p:sldId id="277" r:id="rId6"/>
    <p:sldId id="284" r:id="rId7"/>
    <p:sldId id="278" r:id="rId8"/>
    <p:sldId id="279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bool</a:t>
            </a:r>
            <a:r>
              <a:rPr lang="en-US" dirty="0"/>
              <a:t> to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642B-5863-6940-9C95-801EBEF0C0A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8609-0133-0E46-AC1A-F0EC9C2FD3A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CFCB-6625-BB46-B268-80343946757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4E5-731C-0948-A20C-7C5AB561687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B702-9C6E-C34E-83F0-E38301C1545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6620-B2A5-0A45-9FA6-7CBDD3778B8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D75-0FBB-C348-9468-B0DD5911FC7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76C-7622-7C43-8447-8124AB5F1D0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4A84-1D60-964B-BAB3-FD54C52947F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010-534F-D940-B9FD-32A3405B28C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E5D2-AA67-1B41-952F-862142EDDFD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E1E-D522-1848-B241-89FD0A8107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A100-140A-964D-AE40-3BA2752285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5FF-FAC8-0941-A94D-B117B778DAB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6B8-0854-404B-9FB8-BED009B40C9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3B4A-A277-6D41-BE70-EF5155311E3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545E-02F2-6342-8893-3D6F6CED70D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41D-A4A4-5A4E-88DE-DCE24C1272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80F8-347A-454B-B8AB-B1B82114BC9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9F3-3C0E-704B-BE57-625E4DBAD62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27E6-2444-634E-860C-4F906AB02C1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BE4-A0A7-7848-A87E-3CD4D2DF5B4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DC0-58CC-FA4D-9863-EC569866024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FB3-1B6F-7141-8B9B-2517E117F81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6D0D-2223-5E44-B683-A9A7585524D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D08A-BB37-6143-A353-F014FCC660E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9C1E-124A-0B41-A15D-7F967DBD04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1DAD-6380-FF42-95BE-E945D7FD266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1BA-2FE4-1E42-8949-CDCE65F3F27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E07-99C4-FF48-A797-D17C3DFFFFC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DAC3-B358-064C-BF93-0A4C0AF00F6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5B26-688D-CF47-89B7-AE8B516C300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C1-E4E4-F848-9583-87B7882DB86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A26-0648-A748-93A3-6EE1EFFCCC9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283B-13C9-C340-92F6-BF5F0D46930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DF0A01A5-5669-2C4A-8E92-1D3B1EF4606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B5E-D221-BE4C-A436-E9BCB39FF4A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3B72-63E3-AE4D-8461-6FC437E0092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AB71ED7E-3525-E043-98E5-F0EB6F934AC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771E-0572-3F4C-B3BD-ED98CC77613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9C9-441A-274E-9EE5-C5AA57EBC82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54495212-7667-5148-B738-BFECAECE8C9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8958-0D6E-A14C-BFC8-CB3771C8ED8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671-9EA1-224D-ADD5-A5C0FCC861B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16DA-C891-8444-84A4-C17B063EBF4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C6B5691-D5F4-EC49-9A68-E126D0448C5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127-7D7D-8341-B107-D5E0255AABF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AA6C-DFF1-6F4B-B326-58462CDC466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5A4E-2356-8F46-BBB2-E430BEC5E1F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163-9F08-274B-A849-277B8E932FB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fld id="{E5662B27-91E4-BC47-85E1-08FA4A344A7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10/18/23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7CBEE8F-0092-44BF-9641-006B57F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Asynchronous Methods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68AB730-A0C2-4EFD-B32E-BECB4EDC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Entry methods are invoked by performing a C++ method call on a chare’s proxy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The </a:t>
            </a:r>
            <a:r>
              <a:rPr lang="en-US" altLang="ko-KR" sz="2400" dirty="0">
                <a:latin typeface="Lucida Console"/>
                <a:cs typeface="Lucida Console"/>
              </a:rPr>
              <a:t>foo</a:t>
            </a:r>
            <a:r>
              <a:rPr lang="en-US" altLang="ko-KR" sz="2400" dirty="0"/>
              <a:t> and </a:t>
            </a:r>
            <a:r>
              <a:rPr lang="en-US" altLang="ko-KR" sz="2400" dirty="0">
                <a:latin typeface="Lucida Console"/>
                <a:cs typeface="Lucida Console"/>
              </a:rPr>
              <a:t>bar</a:t>
            </a:r>
            <a:r>
              <a:rPr lang="en-US" altLang="ko-KR" sz="2400" dirty="0"/>
              <a:t> methods will then be executed with the arguments, wherever the created chare, </a:t>
            </a:r>
            <a:r>
              <a:rPr lang="en-US" altLang="ko-KR" sz="2400" dirty="0" err="1">
                <a:latin typeface="Consolas"/>
                <a:cs typeface="Consolas"/>
              </a:rPr>
              <a:t>MyChare</a:t>
            </a:r>
            <a:r>
              <a:rPr lang="en-US" altLang="ko-KR" sz="2400" dirty="0"/>
              <a:t>, happens to live</a:t>
            </a:r>
          </a:p>
          <a:p>
            <a:r>
              <a:rPr lang="en-US" altLang="ko-KR" sz="2400" dirty="0"/>
              <a:t>The policy is </a:t>
            </a:r>
            <a:r>
              <a:rPr lang="en-US" altLang="ko-KR" sz="2400" b="1" i="1" dirty="0"/>
              <a:t>one-at-a-time scheduling</a:t>
            </a:r>
            <a:r>
              <a:rPr lang="en-US" altLang="ko-KR" sz="2400" b="1" dirty="0"/>
              <a:t> </a:t>
            </a:r>
            <a:r>
              <a:rPr lang="en-US" altLang="ko-KR" sz="2400" dirty="0"/>
              <a:t>(that is, one entry method on one chare executes on a processor at a time)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B2872A-6CA1-4ABE-BD1E-37F4868C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C3108-0D93-4C68-997A-2664D780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A946698-BCD3-40C2-8383-2A0591987B3B}"/>
              </a:ext>
            </a:extLst>
          </p:cNvPr>
          <p:cNvSpPr txBox="1">
            <a:spLocks/>
          </p:cNvSpPr>
          <p:nvPr/>
        </p:nvSpPr>
        <p:spPr>
          <a:xfrm>
            <a:off x="847791" y="2071700"/>
            <a:ext cx="8615360" cy="1896618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 proxy =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(…constructor arguments…);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5177622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3953-7BDC-4B1F-96F9-EB0ABFB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Asynchronous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F901-D9B1-4EBC-9D1F-7C125265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 invocation is not ordered (between chares, entry methods on one chare, etc.)!</a:t>
            </a:r>
          </a:p>
          <a:p>
            <a:r>
              <a:rPr lang="en-US" altLang="ko-KR" dirty="0"/>
              <a:t>For example, if a chare executes this code: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These prints may occur in </a:t>
            </a:r>
            <a:r>
              <a:rPr lang="en-US" altLang="ko-KR" b="1" dirty="0"/>
              <a:t>any</a:t>
            </a:r>
            <a:r>
              <a:rPr lang="en-US" altLang="ko-KR" dirty="0"/>
              <a:t> order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6FA2C-9650-440E-AD64-533FC4BC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D892-66EB-438A-A95D-1A1B531B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308222E-DCB5-4A89-9AC2-F55D341168A5}"/>
              </a:ext>
            </a:extLst>
          </p:cNvPr>
          <p:cNvSpPr txBox="1">
            <a:spLocks/>
          </p:cNvSpPr>
          <p:nvPr/>
        </p:nvSpPr>
        <p:spPr>
          <a:xfrm>
            <a:off x="906377" y="2692402"/>
            <a:ext cx="10288082" cy="769889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 proxy = </a:t>
            </a:r>
            <a:r>
              <a:rPr lang="en-US" sz="2000" dirty="0" err="1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r>
              <a:rPr lang="en-US" sz="2000" dirty="0" err="1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95FEB79-7AD6-4FD2-8C09-6A91C912CECB}"/>
              </a:ext>
            </a:extLst>
          </p:cNvPr>
          <p:cNvSpPr txBox="1">
            <a:spLocks/>
          </p:cNvSpPr>
          <p:nvPr/>
        </p:nvSpPr>
        <p:spPr>
          <a:xfrm>
            <a:off x="906377" y="4244242"/>
            <a:ext cx="10288082" cy="198898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ckout</a:t>
            </a:r>
            <a:r>
              <a:rPr lang="en-US" dirty="0">
                <a:latin typeface="Consolas"/>
                <a:cs typeface="Consolas"/>
              </a:rPr>
              <a:t> &lt;&lt; “foo 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ckout</a:t>
            </a:r>
            <a:r>
              <a:rPr lang="en-US" dirty="0">
                <a:latin typeface="Consolas"/>
                <a:cs typeface="Consolas"/>
              </a:rPr>
              <a:t> &lt;&lt; “bar 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05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3953-7BDC-4B1F-96F9-EB0ABFB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Asynchronous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F901-D9B1-4EBC-9D1F-7C125265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19201"/>
            <a:ext cx="11277600" cy="4906963"/>
          </a:xfrm>
        </p:spPr>
        <p:txBody>
          <a:bodyPr/>
          <a:lstStyle/>
          <a:p>
            <a:r>
              <a:rPr lang="en-US" altLang="ko-KR" dirty="0"/>
              <a:t>If a chare invokes the same entry method twice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These may be delivered in </a:t>
            </a:r>
            <a:r>
              <a:rPr lang="en-US" altLang="ko-KR" b="1" dirty="0"/>
              <a:t>any</a:t>
            </a:r>
            <a:r>
              <a:rPr lang="en-US" altLang="ko-KR" dirty="0"/>
              <a:t> order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Output</a:t>
            </a:r>
          </a:p>
          <a:p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6FA2C-9650-440E-AD64-533FC4BC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D892-66EB-438A-A95D-1A1B531B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EA2B9B6-B2CB-4222-8E1A-2602F83740A7}"/>
              </a:ext>
            </a:extLst>
          </p:cNvPr>
          <p:cNvSpPr txBox="1">
            <a:spLocks/>
          </p:cNvSpPr>
          <p:nvPr/>
        </p:nvSpPr>
        <p:spPr>
          <a:xfrm>
            <a:off x="945334" y="1856798"/>
            <a:ext cx="5421824" cy="787503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(7);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54D9B4D-A308-44C2-B062-FF3C7FA3BA50}"/>
              </a:ext>
            </a:extLst>
          </p:cNvPr>
          <p:cNvSpPr txBox="1">
            <a:spLocks/>
          </p:cNvSpPr>
          <p:nvPr/>
        </p:nvSpPr>
        <p:spPr>
          <a:xfrm>
            <a:off x="933010" y="3281897"/>
            <a:ext cx="10261449" cy="118357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::bar(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param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err="1">
                <a:latin typeface="Consolas"/>
                <a:cs typeface="Consolas"/>
              </a:rPr>
              <a:t>ckout</a:t>
            </a:r>
            <a:r>
              <a:rPr lang="en-US" sz="2000" dirty="0">
                <a:latin typeface="Consolas"/>
                <a:cs typeface="Consolas"/>
              </a:rPr>
              <a:t> &lt;&lt; “bar executes with ” &lt;&lt; </a:t>
            </a:r>
            <a:r>
              <a:rPr lang="en-US" sz="2000" dirty="0" err="1">
                <a:latin typeface="Consolas"/>
                <a:cs typeface="Consolas"/>
              </a:rPr>
              <a:t>param</a:t>
            </a:r>
            <a:r>
              <a:rPr lang="en-US" sz="2000" dirty="0">
                <a:latin typeface="Consolas"/>
                <a:cs typeface="Consolas"/>
              </a:rPr>
              <a:t>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C22902A-FA1C-4175-993B-08AF07B6EFE8}"/>
              </a:ext>
            </a:extLst>
          </p:cNvPr>
          <p:cNvSpPr txBox="1">
            <a:spLocks/>
          </p:cNvSpPr>
          <p:nvPr/>
        </p:nvSpPr>
        <p:spPr>
          <a:xfrm>
            <a:off x="933010" y="5374744"/>
            <a:ext cx="4269305" cy="75142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bar executes with 5 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bar executes with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054F9-208D-4036-9817-A3E2BFDC8B2D}"/>
              </a:ext>
            </a:extLst>
          </p:cNvPr>
          <p:cNvSpPr txBox="1"/>
          <p:nvPr/>
        </p:nvSpPr>
        <p:spPr>
          <a:xfrm>
            <a:off x="5870108" y="5570520"/>
            <a:ext cx="4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0253F"/>
                </a:solidFill>
              </a:rPr>
              <a:t>or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D623248-15B8-4CE4-8110-E64751E30C8C}"/>
              </a:ext>
            </a:extLst>
          </p:cNvPr>
          <p:cNvSpPr txBox="1">
            <a:spLocks/>
          </p:cNvSpPr>
          <p:nvPr/>
        </p:nvSpPr>
        <p:spPr>
          <a:xfrm>
            <a:off x="6818492" y="5353354"/>
            <a:ext cx="4268679" cy="77281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bar executes with 7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bar executes with 5</a:t>
            </a:r>
          </a:p>
        </p:txBody>
      </p:sp>
    </p:spTree>
    <p:extLst>
      <p:ext uri="{BB962C8B-B14F-4D97-AF65-F5344CB8AC3E}">
        <p14:creationId xmlns:p14="http://schemas.microsoft.com/office/powerpoint/2010/main" val="3848883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F0679-DF08-4C88-A5AA-5EC9A335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Asynchronous Example: .ci file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D0B6B-24ED-4F2E-9195-22C71B49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FDB51-2583-462F-87C3-A6CD2099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22E56F-1E6E-4CF9-9AD5-CD4230193414}"/>
              </a:ext>
            </a:extLst>
          </p:cNvPr>
          <p:cNvSpPr txBox="1">
            <a:spLocks/>
          </p:cNvSpPr>
          <p:nvPr/>
        </p:nvSpPr>
        <p:spPr>
          <a:xfrm>
            <a:off x="699992" y="1064253"/>
            <a:ext cx="10494467" cy="4493167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mainmodule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MyModule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latin typeface="Consolas" panose="020B0609020204030204" pitchFamily="49" charset="0"/>
              </a:rPr>
              <a:t>mainchare</a:t>
            </a:r>
            <a:r>
              <a:rPr lang="en-US" sz="2400" dirty="0">
                <a:latin typeface="Consolas" panose="020B0609020204030204" pitchFamily="49" charset="0"/>
              </a:rPr>
              <a:t> Main {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b="1" dirty="0">
                <a:latin typeface="Consolas" panose="020B0609020204030204" pitchFamily="49" charset="0"/>
              </a:rPr>
              <a:t>entry</a:t>
            </a:r>
            <a:r>
              <a:rPr lang="en-US" sz="2400" dirty="0">
                <a:latin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</a:rPr>
              <a:t>CkArgMsg</a:t>
            </a:r>
            <a:r>
              <a:rPr lang="en-US" sz="2400" dirty="0">
                <a:latin typeface="Consolas" panose="020B0609020204030204" pitchFamily="49" charset="0"/>
              </a:rPr>
              <a:t> ∗m);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};</a:t>
            </a: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chare</a:t>
            </a:r>
            <a:r>
              <a:rPr lang="en-US" sz="2400" dirty="0">
                <a:latin typeface="Consolas" panose="020B0609020204030204" pitchFamily="49" charset="0"/>
              </a:rPr>
              <a:t> Simple {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b="1" dirty="0">
                <a:latin typeface="Consolas" panose="020B0609020204030204" pitchFamily="49" charset="0"/>
              </a:rPr>
              <a:t>entry</a:t>
            </a:r>
            <a:r>
              <a:rPr lang="en-US" sz="2400" dirty="0">
                <a:latin typeface="Consolas" panose="020B0609020204030204" pitchFamily="49" charset="0"/>
              </a:rPr>
              <a:t> Simple(</a:t>
            </a:r>
            <a:r>
              <a:rPr lang="en-US" sz="2400" b="1" dirty="0"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 y);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b="1" dirty="0">
                <a:latin typeface="Consolas" panose="020B0609020204030204" pitchFamily="49" charset="0"/>
              </a:rPr>
              <a:t>entry void </a:t>
            </a:r>
            <a:r>
              <a:rPr lang="en-US" sz="2400" dirty="0" err="1">
                <a:latin typeface="Consolas" panose="020B0609020204030204" pitchFamily="49" charset="0"/>
              </a:rPr>
              <a:t>findArea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radius, </a:t>
            </a:r>
            <a:r>
              <a:rPr lang="en-US" sz="2400" b="1" dirty="0"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done);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};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28700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DC77-EDA8-4793-8235-3204438C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this program execute correctly?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215B7-61B5-4135-98E2-4B19CB6A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57E59-C2FF-4DCB-AAD0-1BDAAD1A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453BB72-96BF-4B40-94D6-4FADC704E7A3}"/>
              </a:ext>
            </a:extLst>
          </p:cNvPr>
          <p:cNvSpPr txBox="1">
            <a:spLocks/>
          </p:cNvSpPr>
          <p:nvPr/>
        </p:nvSpPr>
        <p:spPr>
          <a:xfrm>
            <a:off x="1873373" y="1463717"/>
            <a:ext cx="8445254" cy="4528709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Main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CBase_Main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m)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err="1">
                <a:latin typeface="Consolas"/>
                <a:cs typeface="Consolas"/>
              </a:rPr>
              <a:t>CProxy_Simple</a:t>
            </a:r>
            <a:r>
              <a:rPr lang="en-US" sz="2000" dirty="0">
                <a:latin typeface="Consolas"/>
                <a:cs typeface="Consolas"/>
              </a:rPr>
              <a:t> sim = </a:t>
            </a:r>
            <a:r>
              <a:rPr lang="en-US" sz="2000" dirty="0" err="1">
                <a:latin typeface="Consolas"/>
                <a:cs typeface="Consolas"/>
              </a:rPr>
              <a:t>CProxy_Simple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(3.1415);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b="1" dirty="0">
                <a:latin typeface="Consolas"/>
                <a:cs typeface="Consolas"/>
              </a:rPr>
              <a:t>for</a:t>
            </a:r>
            <a:r>
              <a:rPr lang="en-US" sz="2000" dirty="0">
                <a:latin typeface="Consolas"/>
                <a:cs typeface="Consolas"/>
              </a:rPr>
              <a:t> 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1;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&lt; 10;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</a:t>
            </a:r>
            <a:r>
              <a:rPr lang="en-US" sz="2000" dirty="0" err="1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b="1" dirty="0">
                <a:latin typeface="Consolas"/>
                <a:cs typeface="Consolas"/>
              </a:rPr>
              <a:t>false</a:t>
            </a:r>
            <a:r>
              <a:rPr lang="en-US" sz="2000" dirty="0">
                <a:latin typeface="Consolas"/>
                <a:cs typeface="Consolas"/>
              </a:rPr>
              <a:t>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err="1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(10, </a:t>
            </a:r>
            <a:r>
              <a:rPr lang="en-US" sz="2000" b="1" dirty="0">
                <a:latin typeface="Consolas"/>
                <a:cs typeface="Consolas"/>
              </a:rPr>
              <a:t>true</a:t>
            </a:r>
            <a:r>
              <a:rPr lang="en-US" sz="2000" dirty="0">
                <a:latin typeface="Consolas"/>
                <a:cs typeface="Consolas"/>
              </a:rPr>
              <a:t>); } };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Simple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CBase_Simple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b="1" dirty="0">
                <a:latin typeface="Consolas"/>
                <a:cs typeface="Consolas"/>
              </a:rPr>
              <a:t>double </a:t>
            </a:r>
            <a:r>
              <a:rPr lang="en-US" sz="2000" dirty="0">
                <a:latin typeface="Consolas"/>
                <a:cs typeface="Consolas"/>
              </a:rPr>
              <a:t>y;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Simple(</a:t>
            </a:r>
            <a:r>
              <a:rPr lang="en-US" sz="2000" b="1" dirty="0">
                <a:latin typeface="Consolas"/>
                <a:cs typeface="Consolas"/>
              </a:rPr>
              <a:t>double</a:t>
            </a:r>
            <a:r>
              <a:rPr lang="en-US" sz="2000" dirty="0">
                <a:latin typeface="Consolas"/>
                <a:cs typeface="Consolas"/>
              </a:rPr>
              <a:t> pi) { y = pi;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findArea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r,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done)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err="1">
                <a:latin typeface="Consolas"/>
                <a:cs typeface="Consolas"/>
              </a:rPr>
              <a:t>ckout</a:t>
            </a:r>
            <a:r>
              <a:rPr lang="en-US" sz="2000" dirty="0">
                <a:latin typeface="Consolas"/>
                <a:cs typeface="Consolas"/>
              </a:rPr>
              <a:t> &lt;&lt; “radius: ” &lt;&lt; r &lt;&lt; “Area:” &lt;&lt; </a:t>
            </a:r>
            <a:r>
              <a:rPr lang="en-US" sz="2000" dirty="0" err="1">
                <a:latin typeface="Consolas"/>
                <a:cs typeface="Consolas"/>
              </a:rPr>
              <a:t>y∗r∗r</a:t>
            </a:r>
            <a:r>
              <a:rPr lang="en-US" sz="2000" dirty="0">
                <a:latin typeface="Consolas"/>
                <a:cs typeface="Consolas"/>
              </a:rPr>
              <a:t>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b="1" dirty="0">
                <a:latin typeface="Consolas"/>
                <a:cs typeface="Consolas"/>
              </a:rPr>
              <a:t>if</a:t>
            </a:r>
            <a:r>
              <a:rPr lang="en-US" sz="2000" dirty="0">
                <a:latin typeface="Consolas"/>
                <a:cs typeface="Consolas"/>
              </a:rPr>
              <a:t> (done)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 } };</a:t>
            </a:r>
          </a:p>
        </p:txBody>
      </p:sp>
    </p:spTree>
    <p:extLst>
      <p:ext uri="{BB962C8B-B14F-4D97-AF65-F5344CB8AC3E}">
        <p14:creationId xmlns:p14="http://schemas.microsoft.com/office/powerpoint/2010/main" val="2691892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3953-7BDC-4B1F-96F9-EB0ABFB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No! Methods are Asynchronous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F901-D9B1-4EBC-9D1F-7C12526574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a chare invokes several entry methods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These may be delivered in </a:t>
            </a:r>
            <a:r>
              <a:rPr lang="en-US" altLang="ko-KR" b="1" i="1" dirty="0"/>
              <a:t>any</a:t>
            </a:r>
            <a:r>
              <a:rPr lang="en-US" altLang="ko-KR" dirty="0"/>
              <a:t> order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6FA2C-9650-440E-AD64-533FC4BC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D892-66EB-438A-A95D-1A1B531B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EA2B9B6-B2CB-4222-8E1A-2602F83740A7}"/>
              </a:ext>
            </a:extLst>
          </p:cNvPr>
          <p:cNvSpPr txBox="1">
            <a:spLocks/>
          </p:cNvSpPr>
          <p:nvPr/>
        </p:nvSpPr>
        <p:spPr>
          <a:xfrm>
            <a:off x="947029" y="2494319"/>
            <a:ext cx="5250571" cy="1155498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(1, false);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...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(10, true);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54D9B4D-A308-44C2-B062-FF3C7FA3BA50}"/>
              </a:ext>
            </a:extLst>
          </p:cNvPr>
          <p:cNvSpPr txBox="1">
            <a:spLocks/>
          </p:cNvSpPr>
          <p:nvPr/>
        </p:nvSpPr>
        <p:spPr>
          <a:xfrm>
            <a:off x="933011" y="4567049"/>
            <a:ext cx="5264590" cy="163761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Simple::</a:t>
            </a:r>
            <a:r>
              <a:rPr lang="en-US" sz="2000" dirty="0" err="1">
                <a:latin typeface="Consolas"/>
                <a:cs typeface="Consolas"/>
              </a:rPr>
              <a:t>findArea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r, </a:t>
            </a:r>
            <a:r>
              <a:rPr lang="en-US" sz="2000" b="1" dirty="0" err="1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done){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err="1">
                <a:latin typeface="Consolas"/>
                <a:cs typeface="Consolas"/>
              </a:rPr>
              <a:t>ckout</a:t>
            </a:r>
            <a:r>
              <a:rPr lang="en-US" sz="2000" dirty="0">
                <a:latin typeface="Consolas"/>
                <a:cs typeface="Consolas"/>
              </a:rPr>
              <a:t> &lt;&lt; “radius: ” &lt;&lt; r &lt;&lt;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“Area:” &lt;&lt; </a:t>
            </a:r>
            <a:r>
              <a:rPr lang="en-US" sz="2000" dirty="0" err="1">
                <a:latin typeface="Consolas"/>
                <a:cs typeface="Consolas"/>
              </a:rPr>
              <a:t>y∗r∗r</a:t>
            </a:r>
            <a:r>
              <a:rPr lang="en-US" sz="2000" dirty="0">
                <a:latin typeface="Consolas"/>
                <a:cs typeface="Consolas"/>
              </a:rPr>
              <a:t>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b="1" dirty="0">
                <a:latin typeface="Consolas"/>
                <a:cs typeface="Consolas"/>
              </a:rPr>
              <a:t>if</a:t>
            </a:r>
            <a:r>
              <a:rPr lang="en-US" sz="2000" dirty="0">
                <a:latin typeface="Consolas"/>
                <a:cs typeface="Consolas"/>
              </a:rPr>
              <a:t> (done)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 } };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C22902A-FA1C-4175-993B-08AF07B6EFE8}"/>
              </a:ext>
            </a:extLst>
          </p:cNvPr>
          <p:cNvSpPr txBox="1">
            <a:spLocks/>
          </p:cNvSpPr>
          <p:nvPr/>
        </p:nvSpPr>
        <p:spPr>
          <a:xfrm>
            <a:off x="6618013" y="2166255"/>
            <a:ext cx="2193309" cy="4202995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254.34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200.96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28.26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 3.14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12.56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153.86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50.24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78.50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314.00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054F9-208D-4036-9817-A3E2BFDC8B2D}"/>
              </a:ext>
            </a:extLst>
          </p:cNvPr>
          <p:cNvSpPr txBox="1"/>
          <p:nvPr/>
        </p:nvSpPr>
        <p:spPr>
          <a:xfrm>
            <a:off x="8748764" y="3896262"/>
            <a:ext cx="4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0253F"/>
                </a:solidFill>
              </a:rPr>
              <a:t>or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D623248-15B8-4CE4-8110-E64751E30C8C}"/>
              </a:ext>
            </a:extLst>
          </p:cNvPr>
          <p:cNvSpPr txBox="1">
            <a:spLocks/>
          </p:cNvSpPr>
          <p:nvPr/>
        </p:nvSpPr>
        <p:spPr>
          <a:xfrm>
            <a:off x="9182944" y="2180741"/>
            <a:ext cx="2220511" cy="418851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28.26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78.50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3.14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113.04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radius: 314.00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2000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43892" y="5597091"/>
            <a:ext cx="4650508" cy="529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Consolas"/>
                <a:cs typeface="Consolas"/>
              </a:rPr>
              <a:t>if</a:t>
            </a:r>
            <a:r>
              <a:rPr lang="en-US" sz="2000" dirty="0">
                <a:latin typeface="Consolas"/>
                <a:cs typeface="Consolas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count++ = 10</a:t>
            </a:r>
            <a:r>
              <a:rPr lang="en-US" sz="2000" dirty="0">
                <a:latin typeface="Consolas"/>
                <a:cs typeface="Consolas"/>
              </a:rPr>
              <a:t>)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 } };</a:t>
            </a:r>
            <a:endParaRPr lang="en-US"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2284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12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79B87-556E-4EEE-A33A-DBB63AD6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Readonly</a:t>
            </a:r>
            <a:r>
              <a:rPr lang="en-US" altLang="ko-KR" dirty="0"/>
              <a:t> 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6803-7A77-4114-959D-F3778DC3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only global variables officially allowed in a Charm++ program are </a:t>
            </a:r>
            <a:r>
              <a:rPr lang="en-US" altLang="ko-KR" dirty="0" err="1">
                <a:latin typeface="Consolas" panose="020B0609020204030204" pitchFamily="49" charset="0"/>
              </a:rPr>
              <a:t>readonly</a:t>
            </a:r>
            <a:r>
              <a:rPr lang="en-US" altLang="ko-KR" dirty="0"/>
              <a:t> variables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readonly</a:t>
            </a:r>
            <a:r>
              <a:rPr lang="en-US" altLang="ko-KR" dirty="0" err="1"/>
              <a:t>s</a:t>
            </a:r>
            <a:r>
              <a:rPr lang="en-US" altLang="ko-KR" dirty="0"/>
              <a:t> can be modified only in the constructor of the main chare</a:t>
            </a:r>
          </a:p>
          <a:p>
            <a:pPr lvl="2"/>
            <a:r>
              <a:rPr lang="en-US" altLang="ko-KR" dirty="0"/>
              <a:t>And from any functions called from them (not entry methods)</a:t>
            </a:r>
          </a:p>
          <a:p>
            <a:pPr lvl="1"/>
            <a:r>
              <a:rPr lang="en-US" altLang="ko-KR" dirty="0"/>
              <a:t>After the constructor finishes, before any other chares execute any methods, the </a:t>
            </a:r>
            <a:r>
              <a:rPr lang="en-US" altLang="ko-KR" dirty="0" err="1">
                <a:latin typeface="Consolas" panose="020B0609020204030204" pitchFamily="49" charset="0"/>
              </a:rPr>
              <a:t>readonly</a:t>
            </a:r>
            <a:r>
              <a:rPr lang="en-US" altLang="ko-KR" dirty="0"/>
              <a:t> variables are available on all processors</a:t>
            </a:r>
          </a:p>
          <a:p>
            <a:r>
              <a:rPr lang="en-US" altLang="ko-KR" dirty="0"/>
              <a:t>Declare a </a:t>
            </a:r>
            <a:r>
              <a:rPr lang="en-US" altLang="ko-KR" dirty="0" err="1">
                <a:latin typeface="Consolas" panose="020B0609020204030204" pitchFamily="49" charset="0"/>
              </a:rPr>
              <a:t>readonly</a:t>
            </a:r>
            <a:r>
              <a:rPr lang="en-US" altLang="ko-KR" dirty="0"/>
              <a:t> in .ci file and also in the .</a:t>
            </a:r>
            <a:r>
              <a:rPr lang="en-US" altLang="ko-KR" dirty="0" err="1"/>
              <a:t>cpp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In .ci: </a:t>
            </a:r>
            <a:r>
              <a:rPr lang="en-US" altLang="ko-KR" dirty="0" err="1">
                <a:latin typeface="Consolas" panose="020B0609020204030204" pitchFamily="49" charset="0"/>
              </a:rPr>
              <a:t>readonly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grainSize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/>
              <a:t>In .</a:t>
            </a:r>
            <a:r>
              <a:rPr lang="en-US" altLang="ko-KR" dirty="0" err="1"/>
              <a:t>cpp</a:t>
            </a:r>
            <a:r>
              <a:rPr lang="en-US" altLang="ko-KR" dirty="0"/>
              <a:t>, just a normal declaration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3E760-7440-4E0C-8B11-F31414CA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3149E-1D94-4E23-8206-7F7941EB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7174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6B7A-7906-4F24-BE91-91B7BE0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Entry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CCA14-1FBE-46FD-944F-6EA56EF6A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pass basic C++ types to entry methods (</a:t>
            </a:r>
            <a:r>
              <a:rPr lang="en-US" altLang="ko-KR" dirty="0" err="1"/>
              <a:t>int</a:t>
            </a:r>
            <a:r>
              <a:rPr lang="en-US" altLang="ko-KR" dirty="0"/>
              <a:t>, char, bool)</a:t>
            </a:r>
          </a:p>
          <a:p>
            <a:r>
              <a:rPr lang="en-US" altLang="ko-KR" dirty="0"/>
              <a:t>C++ STL data structures can be passed by including </a:t>
            </a:r>
            <a:r>
              <a:rPr lang="en-US" altLang="ko-KR" dirty="0" err="1">
                <a:latin typeface="Consolas"/>
                <a:cs typeface="Consolas"/>
              </a:rPr>
              <a:t>pup_stl.h</a:t>
            </a:r>
            <a:endParaRPr lang="en-US" altLang="ko-KR" dirty="0">
              <a:latin typeface="Consolas"/>
              <a:cs typeface="Consolas"/>
            </a:endParaRPr>
          </a:p>
          <a:p>
            <a:r>
              <a:rPr lang="en-US" altLang="ko-KR" dirty="0"/>
              <a:t>Arrays of basic data types can also be passed like this:</a:t>
            </a:r>
          </a:p>
          <a:p>
            <a:r>
              <a:rPr lang="en-US" altLang="ko-KR" dirty="0"/>
              <a:t>.ci file: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file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5C5C2-ED60-4E34-B510-3B919643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5AED-5675-48FE-AE94-FC7F0ED1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C0808-47AD-4F40-A5CA-1A95E2EB5595}"/>
              </a:ext>
            </a:extLst>
          </p:cNvPr>
          <p:cNvSpPr txBox="1">
            <a:spLocks/>
          </p:cNvSpPr>
          <p:nvPr/>
        </p:nvSpPr>
        <p:spPr>
          <a:xfrm>
            <a:off x="957844" y="4117227"/>
            <a:ext cx="10236615" cy="437018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nsolas"/>
                <a:cs typeface="Consolas"/>
              </a:rPr>
              <a:t>entry void </a:t>
            </a:r>
            <a:r>
              <a:rPr lang="en-US" sz="2000" dirty="0" err="1">
                <a:latin typeface="Consolas"/>
                <a:cs typeface="Consolas"/>
              </a:rPr>
              <a:t>foobar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length, 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4F1F27A-AD53-42A1-B3BE-9DB24D357A95}"/>
              </a:ext>
            </a:extLst>
          </p:cNvPr>
          <p:cNvSpPr txBox="1">
            <a:spLocks/>
          </p:cNvSpPr>
          <p:nvPr/>
        </p:nvSpPr>
        <p:spPr>
          <a:xfrm>
            <a:off x="957843" y="5201060"/>
            <a:ext cx="10236616" cy="1153705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>
                <a:latin typeface="Consolas"/>
                <a:cs typeface="Consolas"/>
              </a:rPr>
              <a:t>MyChare::foobar(</a:t>
            </a:r>
            <a:r>
              <a:rPr lang="en-US" sz="2000" b="1">
                <a:latin typeface="Consolas"/>
                <a:cs typeface="Consolas"/>
              </a:rPr>
              <a:t>int</a:t>
            </a:r>
            <a:r>
              <a:rPr lang="en-US" sz="2000">
                <a:latin typeface="Consolas"/>
                <a:cs typeface="Consolas"/>
              </a:rPr>
              <a:t> length, </a:t>
            </a:r>
            <a:r>
              <a:rPr lang="en-US" sz="2000" b="1">
                <a:latin typeface="Consolas"/>
                <a:cs typeface="Consolas"/>
              </a:rPr>
              <a:t>int∗ </a:t>
            </a:r>
            <a:r>
              <a:rPr lang="en-US" sz="2000">
                <a:latin typeface="Consolas"/>
                <a:cs typeface="Consolas"/>
              </a:rPr>
              <a:t>data)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i="1">
                <a:latin typeface="Consolas"/>
                <a:cs typeface="Consolas"/>
              </a:rPr>
              <a:t>   // ... foobar code ...</a:t>
            </a:r>
          </a:p>
          <a:p>
            <a:pPr marL="0" indent="0">
              <a:buFont typeface="Arial" pitchFamily="34" charset="0"/>
              <a:buNone/>
            </a:pPr>
            <a:r>
              <a:rPr lang="en-US" sz="200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30995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6B7A-7906-4F24-BE91-91B7BE0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1. Fibonacci Sequence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CCA14-1FBE-46FD-944F-6EA56EF6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11958"/>
            <a:ext cx="11074400" cy="4906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Files under </a:t>
            </a:r>
            <a:r>
              <a:rPr lang="en-US" altLang="ko-KR" sz="2400" b="1" dirty="0"/>
              <a:t>exercises/ex1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400" b="1" dirty="0"/>
              <a:t>Goal</a:t>
            </a:r>
            <a:r>
              <a:rPr lang="en-US" altLang="ko-KR" sz="2400" dirty="0"/>
              <a:t>: Learn how to compile and run a Charm++ program</a:t>
            </a:r>
          </a:p>
          <a:p>
            <a:pPr lvl="1"/>
            <a:r>
              <a:rPr lang="en-US" altLang="ko-KR" sz="2000" dirty="0"/>
              <a:t>A simple, recursive program that computes a Fibonacci number</a:t>
            </a:r>
          </a:p>
          <a:p>
            <a:pPr lvl="1"/>
            <a:r>
              <a:rPr lang="en-US" altLang="ko-KR" sz="2000" dirty="0"/>
              <a:t>Detailed instructions provided in README</a:t>
            </a:r>
          </a:p>
          <a:p>
            <a:endParaRPr lang="en-US" altLang="ko-KR" sz="2400" dirty="0"/>
          </a:p>
          <a:p>
            <a:r>
              <a:rPr lang="en-US" altLang="ko-KR" sz="2400" dirty="0"/>
              <a:t>Please let us know if you run into any problems!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5C5C2-ED60-4E34-B510-3B919643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5AED-5675-48FE-AE94-FC7F0ED1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275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4259</TotalTime>
  <Words>828</Words>
  <Application>Microsoft Macintosh PowerPoint</Application>
  <PresentationFormat>Widescreen</PresentationFormat>
  <Paragraphs>147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Calibri</vt:lpstr>
      <vt:lpstr>Consolas</vt:lpstr>
      <vt:lpstr>Lucida Console</vt:lpstr>
      <vt:lpstr>Lucida Sans Unicode</vt:lpstr>
      <vt:lpstr>Times New Roman</vt:lpstr>
      <vt:lpstr>sc17tutorial_1</vt:lpstr>
      <vt:lpstr>Asynchronous Methods</vt:lpstr>
      <vt:lpstr>Asynchronous Methods</vt:lpstr>
      <vt:lpstr>Asynchronous Methods</vt:lpstr>
      <vt:lpstr>Asynchronous Example: .ci file</vt:lpstr>
      <vt:lpstr>Does this program execute correctly?</vt:lpstr>
      <vt:lpstr>No! Methods are Asynchronous</vt:lpstr>
      <vt:lpstr>Readonly Variables</vt:lpstr>
      <vt:lpstr>Data Types and Entry Methods</vt:lpstr>
      <vt:lpstr>Exercise 1. Fibonacci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Kale, Laxmikant V</cp:lastModifiedBy>
  <cp:revision>169</cp:revision>
  <dcterms:created xsi:type="dcterms:W3CDTF">2016-08-22T20:19:20Z</dcterms:created>
  <dcterms:modified xsi:type="dcterms:W3CDTF">2023-10-18T21:47:50Z</dcterms:modified>
</cp:coreProperties>
</file>