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notesMasterIdLst>
    <p:notesMasterId r:id="rId9"/>
  </p:notesMasterIdLst>
  <p:sldIdLst>
    <p:sldId id="353" r:id="rId2"/>
    <p:sldId id="354" r:id="rId3"/>
    <p:sldId id="361" r:id="rId4"/>
    <p:sldId id="362" r:id="rId5"/>
    <p:sldId id="363" r:id="rId6"/>
    <p:sldId id="358" r:id="rId7"/>
    <p:sldId id="3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ouza, Shanna Marie" initials="D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34B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32"/>
    <p:restoredTop sz="90664" autoAdjust="0"/>
  </p:normalViewPr>
  <p:slideViewPr>
    <p:cSldViewPr snapToGrid="0" snapToObjects="1">
      <p:cViewPr varScale="1">
        <p:scale>
          <a:sx n="101" d="100"/>
          <a:sy n="101" d="100"/>
        </p:scale>
        <p:origin x="15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28T18:47:34.584" idx="1">
    <p:pos x="10" y="10"/>
    <p:text>Alternative for slide 3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 dirty="0"/>
              <a:t>11/12/17</a:t>
            </a:r>
            <a:endParaRPr lang="en-US" sz="1000" kern="1200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11/12/17</a:t>
            </a:r>
            <a:endParaRPr lang="en-US" sz="1000" kern="1200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it-IT" smtClean="0"/>
            </a:lvl1pPr>
          </a:lstStyle>
          <a:p>
            <a:pPr defTabSz="914400"/>
            <a:r>
              <a:rPr lang="en-US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11/12/17</a:t>
            </a:r>
            <a:endParaRPr lang="en-US" sz="1000" kern="1200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it-IT" smtClean="0"/>
            </a:lvl1pPr>
          </a:lstStyle>
          <a:p>
            <a:pPr defTabSz="914400"/>
            <a:r>
              <a:rPr lang="en-US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11/12/17</a:t>
            </a:r>
            <a:endParaRPr lang="en-US" sz="1000" kern="1200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it-IT" smtClean="0"/>
            </a:lvl1pPr>
          </a:lstStyle>
          <a:p>
            <a:pPr defTabSz="914400"/>
            <a:r>
              <a:rPr lang="en-US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11/12/17</a:t>
            </a:r>
            <a:endParaRPr lang="en-US" sz="1000" kern="1200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it-IT" smtClean="0"/>
            </a:lvl1pPr>
          </a:lstStyle>
          <a:p>
            <a:pPr defTabSz="914400"/>
            <a:r>
              <a:rPr lang="en-US"/>
              <a:t>SC'17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400"/>
            <a:r>
              <a:rPr lang="en-US" dirty="0"/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400"/>
            <a:r>
              <a:rPr lang="it-IT" dirty="0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2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Indexed collections of chares </a:t>
            </a:r>
          </a:p>
          <a:p>
            <a:pPr lvl="1"/>
            <a:r>
              <a:rPr lang="en-US" sz="2600" dirty="0"/>
              <a:t>Every item in the collection has a unique index and proxy</a:t>
            </a:r>
          </a:p>
          <a:p>
            <a:pPr lvl="1"/>
            <a:r>
              <a:rPr lang="en-US" sz="2600" dirty="0"/>
              <a:t>Can be indexed like an array or by an arbitrary object</a:t>
            </a:r>
          </a:p>
          <a:p>
            <a:pPr lvl="1"/>
            <a:r>
              <a:rPr lang="en-US" sz="2600" dirty="0"/>
              <a:t>Can be sparse or dense</a:t>
            </a:r>
          </a:p>
          <a:p>
            <a:pPr lvl="1"/>
            <a:r>
              <a:rPr lang="en-US" sz="2600" dirty="0"/>
              <a:t>Elements may be dynamically inserted and deleted </a:t>
            </a:r>
          </a:p>
          <a:p>
            <a:pPr lvl="1"/>
            <a:endParaRPr lang="en-US" sz="2600" dirty="0"/>
          </a:p>
          <a:p>
            <a:r>
              <a:rPr lang="en-US" sz="2600" dirty="0"/>
              <a:t>For many scientific applications, collections of chares are a convenient abstraction </a:t>
            </a:r>
          </a:p>
          <a:p>
            <a:r>
              <a:rPr lang="en-US" sz="2600" dirty="0"/>
              <a:t>Instead of creating networks of chares that learn about each other (by sending proxies to each other), each element in a chare array knows about all the others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2F2D7FD-3FF7-4E8A-883A-B047CFD0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/>
              <a:t>Charm Tutorial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49454BB-A758-4BF2-AB50-55119574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451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Chare Array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19201"/>
            <a:ext cx="11074400" cy="550068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By default, chare arrays are distributed across the available processors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/>
              <a:t>(This is one possible initial assignment for 1D chare arrays)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Chare array elements can be migrated by the user or the runtime (load balancing)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73" y="2185947"/>
            <a:ext cx="5681254" cy="1503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68D47-BAA2-048C-BE04-9056BC16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/>
              <a:t>Charm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834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Chare Array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0005"/>
            <a:ext cx="5386917" cy="639762"/>
          </a:xfrm>
        </p:spPr>
        <p:txBody>
          <a:bodyPr/>
          <a:lstStyle/>
          <a:p>
            <a:r>
              <a:rPr lang="en-US" sz="3200" dirty="0"/>
              <a:t>.ci file: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14" y="2174875"/>
            <a:ext cx="5386917" cy="30252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array</a:t>
            </a:r>
            <a:r>
              <a:rPr lang="en-US" sz="2000" dirty="0">
                <a:latin typeface="Consolas"/>
                <a:cs typeface="Consolas"/>
              </a:rPr>
              <a:t> [1d] foo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b="1" dirty="0">
                <a:latin typeface="Consolas"/>
                <a:cs typeface="Consolas"/>
              </a:rPr>
              <a:t>entry</a:t>
            </a:r>
            <a:r>
              <a:rPr lang="en-US" sz="2000" dirty="0">
                <a:latin typeface="Consolas"/>
                <a:cs typeface="Consolas"/>
              </a:rPr>
              <a:t> foo(); </a:t>
            </a:r>
            <a:r>
              <a:rPr lang="en-US" sz="2000" i="1" dirty="0">
                <a:solidFill>
                  <a:srgbClr val="00B0F0"/>
                </a:solidFill>
                <a:latin typeface="Consolas"/>
                <a:cs typeface="Consolas"/>
              </a:rPr>
              <a:t>// constructor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Consolas"/>
                <a:cs typeface="Consolas"/>
              </a:rPr>
              <a:t>   </a:t>
            </a:r>
            <a:r>
              <a:rPr lang="en-US" sz="2000" i="1" dirty="0">
                <a:solidFill>
                  <a:srgbClr val="00B0F0"/>
                </a:solidFill>
                <a:latin typeface="Consolas"/>
                <a:cs typeface="Consolas"/>
              </a:rPr>
              <a:t>// … entry methods …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[2d] bar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b="1" dirty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bar(); </a:t>
            </a:r>
            <a:r>
              <a:rPr lang="en-US" sz="2000" i="1" dirty="0">
                <a:solidFill>
                  <a:srgbClr val="00B0F0"/>
                </a:solidFill>
                <a:latin typeface="Consolas"/>
                <a:cs typeface="Consolas"/>
              </a:rPr>
              <a:t>// constructor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Consolas"/>
                <a:cs typeface="Consolas"/>
              </a:rPr>
              <a:t>   </a:t>
            </a:r>
            <a:r>
              <a:rPr lang="en-US" sz="2000" i="1" dirty="0">
                <a:solidFill>
                  <a:srgbClr val="00B0F0"/>
                </a:solidFill>
                <a:latin typeface="Consolas"/>
                <a:cs typeface="Consolas"/>
              </a:rPr>
              <a:t>// … entry methods …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20005"/>
            <a:ext cx="5389033" cy="639762"/>
          </a:xfrm>
        </p:spPr>
        <p:txBody>
          <a:bodyPr>
            <a:normAutofit/>
          </a:bodyPr>
          <a:lstStyle/>
          <a:p>
            <a:r>
              <a:rPr lang="en-US" sz="3200" dirty="0"/>
              <a:t>.</a:t>
            </a:r>
            <a:r>
              <a:rPr lang="en-US" sz="3200" dirty="0" err="1"/>
              <a:t>cpp</a:t>
            </a:r>
            <a:r>
              <a:rPr lang="en-US" sz="3200" dirty="0"/>
              <a:t> file: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4"/>
            <a:ext cx="5389033" cy="379091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struct</a:t>
            </a:r>
            <a:r>
              <a:rPr lang="en-US" sz="2000" dirty="0">
                <a:latin typeface="Consolas"/>
                <a:cs typeface="Consolas"/>
              </a:rPr>
              <a:t> foo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CBase_foo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foo() {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foo(</a:t>
            </a:r>
            <a:r>
              <a:rPr lang="en-US" sz="2000" dirty="0" err="1">
                <a:latin typeface="Consolas"/>
                <a:cs typeface="Consolas"/>
              </a:rPr>
              <a:t>CkMigrateMessage</a:t>
            </a:r>
            <a:r>
              <a:rPr lang="en-US" sz="2000" dirty="0">
                <a:latin typeface="Consolas"/>
                <a:cs typeface="Consolas"/>
              </a:rPr>
              <a:t>∗) { } 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B0F0"/>
                </a:solidFill>
                <a:latin typeface="Consolas"/>
                <a:cs typeface="Consolas"/>
              </a:rPr>
              <a:t>   // … entry methods …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}; 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struct</a:t>
            </a:r>
            <a:r>
              <a:rPr lang="en-US" sz="2000" dirty="0">
                <a:latin typeface="Consolas"/>
                <a:cs typeface="Consolas"/>
              </a:rPr>
              <a:t> bar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CBase_bar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bar() {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bar(</a:t>
            </a:r>
            <a:r>
              <a:rPr lang="en-US" sz="2000" dirty="0" err="1">
                <a:latin typeface="Consolas"/>
                <a:cs typeface="Consolas"/>
              </a:rPr>
              <a:t>CkMigrateMessage</a:t>
            </a:r>
            <a:r>
              <a:rPr lang="en-US" sz="2000" dirty="0">
                <a:latin typeface="Consolas"/>
                <a:cs typeface="Consolas"/>
              </a:rPr>
              <a:t>∗) { }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B0F0"/>
                </a:solidFill>
                <a:latin typeface="Consolas"/>
                <a:cs typeface="Consolas"/>
              </a:rPr>
              <a:t>   // … entry methods …</a:t>
            </a:r>
            <a:endParaRPr lang="en-US" sz="2000" dirty="0">
              <a:solidFill>
                <a:srgbClr val="00B0F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5BE279E-A25A-8CA7-8877-9A57FB8F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/>
              <a:t>Charm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13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Chare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Constructed much like a regular chare</a:t>
            </a:r>
          </a:p>
          <a:p>
            <a:r>
              <a:rPr lang="en-US" sz="2400" dirty="0"/>
              <a:t>The size of each dimension is passed to the constructor at the end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proxy doesn’t have to be retained: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292934"/>
                </a:solidFill>
              </a:rPr>
              <a:t>The proxy represents the entire array, and may be indexed to obtain a proxy to an individual element in the array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944940" y="2150185"/>
            <a:ext cx="10249519" cy="1551804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someMethod</a:t>
            </a:r>
            <a:r>
              <a:rPr lang="en-US" sz="2000" dirty="0">
                <a:latin typeface="Consolas"/>
                <a:cs typeface="Consolas"/>
              </a:rPr>
              <a:t>() {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err="1">
                <a:latin typeface="Consolas"/>
                <a:cs typeface="Consolas"/>
              </a:rPr>
              <a:t>CProxy_foo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myFoo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CProxy_foo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(&lt;</a:t>
            </a:r>
            <a:r>
              <a:rPr lang="en-US" sz="2000" dirty="0" err="1">
                <a:latin typeface="Consolas"/>
                <a:cs typeface="Consolas"/>
              </a:rPr>
              <a:t>params</a:t>
            </a:r>
            <a:r>
              <a:rPr lang="en-US" sz="2000" dirty="0">
                <a:latin typeface="Consolas"/>
                <a:cs typeface="Consolas"/>
              </a:rPr>
              <a:t>&gt;, </a:t>
            </a:r>
            <a:r>
              <a:rPr lang="en-US" sz="2000" b="1" dirty="0">
                <a:solidFill>
                  <a:srgbClr val="FF0000"/>
                </a:solidFill>
                <a:latin typeface="Consolas"/>
                <a:cs typeface="Consolas"/>
              </a:rPr>
              <a:t>10</a:t>
            </a:r>
            <a:r>
              <a:rPr lang="en-US" sz="2000" dirty="0">
                <a:latin typeface="Consolas"/>
                <a:cs typeface="Consolas"/>
              </a:rPr>
              <a:t>);   </a:t>
            </a:r>
            <a:r>
              <a:rPr lang="en-US" sz="2000" dirty="0">
                <a:solidFill>
                  <a:srgbClr val="00B0F0"/>
                </a:solidFill>
                <a:latin typeface="Consolas"/>
                <a:cs typeface="Consolas"/>
              </a:rPr>
              <a:t>// 1d, size 10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err="1">
                <a:latin typeface="Consolas"/>
                <a:cs typeface="Consolas"/>
              </a:rPr>
              <a:t>CProxy_bar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myBar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CProxy_bar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(&lt;</a:t>
            </a:r>
            <a:r>
              <a:rPr lang="en-US" sz="2000" dirty="0" err="1">
                <a:latin typeface="Consolas"/>
                <a:cs typeface="Consolas"/>
              </a:rPr>
              <a:t>params</a:t>
            </a:r>
            <a:r>
              <a:rPr lang="en-US" sz="2000" dirty="0">
                <a:latin typeface="Consolas"/>
                <a:cs typeface="Consolas"/>
              </a:rPr>
              <a:t>&gt;, </a:t>
            </a:r>
            <a:r>
              <a:rPr lang="en-US" sz="2000" b="1" dirty="0">
                <a:solidFill>
                  <a:srgbClr val="FF0000"/>
                </a:solidFill>
                <a:latin typeface="Consolas"/>
                <a:cs typeface="Consolas"/>
              </a:rPr>
              <a:t>5, 5</a:t>
            </a:r>
            <a:r>
              <a:rPr lang="en-US" sz="2000" dirty="0">
                <a:latin typeface="Consolas"/>
                <a:cs typeface="Consolas"/>
              </a:rPr>
              <a:t>); </a:t>
            </a:r>
            <a:r>
              <a:rPr lang="en-US" sz="2000" dirty="0">
                <a:solidFill>
                  <a:srgbClr val="00B0F0"/>
                </a:solidFill>
                <a:latin typeface="Consolas"/>
                <a:cs typeface="Consolas"/>
              </a:rPr>
              <a:t>// 2d, size 5x5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944940" y="4305671"/>
            <a:ext cx="10249519" cy="407574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err="1">
                <a:latin typeface="Consolas"/>
                <a:cs typeface="Consolas"/>
              </a:rPr>
              <a:t>CProxy_foo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(10); 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944940" y="5576429"/>
            <a:ext cx="10249519" cy="779922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2000" dirty="0" err="1">
                <a:solidFill>
                  <a:srgbClr val="292934"/>
                </a:solidFill>
                <a:latin typeface="Consolas"/>
                <a:cs typeface="Consolas"/>
              </a:rPr>
              <a:t>myFoo</a:t>
            </a: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[4].</a:t>
            </a:r>
            <a:r>
              <a:rPr lang="en-US" sz="2000" dirty="0" err="1">
                <a:solidFill>
                  <a:srgbClr val="292934"/>
                </a:solidFill>
                <a:latin typeface="Consolas"/>
                <a:cs typeface="Consolas"/>
              </a:rPr>
              <a:t>invokeEntry</a:t>
            </a: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(…);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 err="1">
                <a:solidFill>
                  <a:srgbClr val="292934"/>
                </a:solidFill>
                <a:latin typeface="Consolas"/>
                <a:cs typeface="Consolas"/>
              </a:rPr>
              <a:t>myBar</a:t>
            </a: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(2,4).method3(…);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E513C-9685-5632-916E-EA5E96C8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/>
              <a:t>Charm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9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thisIndex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1d: </a:t>
            </a:r>
            <a:r>
              <a:rPr lang="en-US" sz="2400" dirty="0" err="1">
                <a:solidFill>
                  <a:srgbClr val="292934"/>
                </a:solidFill>
                <a:latin typeface="Consolas" panose="020B0609020204030204" pitchFamily="49" charset="0"/>
                <a:cs typeface="Lucida Console"/>
              </a:rPr>
              <a:t>thisIndex</a:t>
            </a:r>
            <a:r>
              <a:rPr lang="en-US" sz="2400" dirty="0"/>
              <a:t> returns the index of the current chare array element </a:t>
            </a:r>
          </a:p>
          <a:p>
            <a:r>
              <a:rPr lang="en-US" sz="2400" dirty="0"/>
              <a:t>2d: </a:t>
            </a:r>
            <a:r>
              <a:rPr lang="en-US" sz="2400" dirty="0" err="1">
                <a:latin typeface="Consolas" panose="020B0609020204030204" pitchFamily="49" charset="0"/>
                <a:cs typeface="Lucida Console"/>
              </a:rPr>
              <a:t>thisIndex.x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dirty="0" err="1">
                <a:latin typeface="Consolas" panose="020B0609020204030204" pitchFamily="49" charset="0"/>
                <a:cs typeface="Lucida Console"/>
              </a:rPr>
              <a:t>thisIndex.y</a:t>
            </a:r>
            <a:r>
              <a:rPr lang="en-US" sz="2400" dirty="0"/>
              <a:t> return the indices of the current chare array element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06400" y="2608408"/>
            <a:ext cx="3348251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.ci file: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06401" y="3125337"/>
            <a:ext cx="3098799" cy="2277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/>
                <a:cs typeface="Consolas"/>
              </a:rPr>
              <a:t>array</a:t>
            </a:r>
            <a:r>
              <a:rPr lang="en-US" sz="2400" dirty="0">
                <a:latin typeface="Consolas"/>
                <a:cs typeface="Consolas"/>
              </a:rPr>
              <a:t> [1d] foo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</a:t>
            </a:r>
            <a:r>
              <a:rPr lang="en-US" sz="2400" b="1" dirty="0">
                <a:latin typeface="Consolas"/>
                <a:cs typeface="Consolas"/>
              </a:rPr>
              <a:t>entry </a:t>
            </a:r>
            <a:r>
              <a:rPr lang="en-US" sz="2400" dirty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754652" y="2607613"/>
            <a:ext cx="8006686" cy="6397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.</a:t>
            </a:r>
            <a:r>
              <a:rPr lang="en-US" sz="3200" dirty="0" err="1"/>
              <a:t>cpp</a:t>
            </a:r>
            <a:r>
              <a:rPr lang="en-US" sz="3200" dirty="0"/>
              <a:t> file: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54652" y="3125337"/>
            <a:ext cx="8006685" cy="2277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latin typeface="Consolas"/>
                <a:cs typeface="Consolas"/>
              </a:rPr>
              <a:t>struct</a:t>
            </a:r>
            <a:r>
              <a:rPr lang="en-US" sz="2400" dirty="0">
                <a:latin typeface="Consolas"/>
                <a:cs typeface="Consolas"/>
              </a:rPr>
              <a:t> foo : </a:t>
            </a:r>
            <a:r>
              <a:rPr lang="en-US" sz="2400" b="1" dirty="0">
                <a:latin typeface="Consolas"/>
                <a:cs typeface="Consolas"/>
              </a:rPr>
              <a:t>public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CBase_foo</a:t>
            </a:r>
            <a:r>
              <a:rPr lang="en-US" sz="24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foo()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</a:t>
            </a:r>
            <a:r>
              <a:rPr lang="en-US" sz="2400" dirty="0" err="1">
                <a:latin typeface="Consolas"/>
                <a:cs typeface="Consolas"/>
              </a:rPr>
              <a:t>CkPrintf</a:t>
            </a:r>
            <a:r>
              <a:rPr lang="en-US" sz="2400" dirty="0">
                <a:latin typeface="Consolas"/>
                <a:cs typeface="Consolas"/>
              </a:rPr>
              <a:t>(“array index = %d”, </a:t>
            </a:r>
            <a:r>
              <a:rPr lang="en-US" sz="2400" dirty="0" err="1">
                <a:latin typeface="Consolas"/>
                <a:cs typeface="Consolas"/>
              </a:rPr>
              <a:t>thisIndex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4CB4A-5C18-3C83-7816-34EE93DD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/>
              <a:t>Charm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033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310" y="1219202"/>
            <a:ext cx="8513381" cy="4080768"/>
          </a:xfr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/>
                <a:cs typeface="Consolas"/>
              </a:rPr>
              <a:t>mainmodule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arr</a:t>
            </a:r>
            <a:r>
              <a:rPr lang="en-US" sz="2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</a:t>
            </a:r>
            <a:r>
              <a:rPr lang="en-US" sz="2400" b="1" dirty="0" err="1">
                <a:latin typeface="Consolas"/>
                <a:cs typeface="Consolas"/>
              </a:rPr>
              <a:t>mainchare</a:t>
            </a:r>
            <a:r>
              <a:rPr lang="en-US" sz="2400" b="1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</a:t>
            </a:r>
            <a:r>
              <a:rPr lang="en-US" sz="2400" b="1" dirty="0">
                <a:latin typeface="Consolas"/>
                <a:cs typeface="Consolas"/>
              </a:rPr>
              <a:t>entry</a:t>
            </a:r>
            <a:r>
              <a:rPr lang="en-US" sz="2400" dirty="0">
                <a:latin typeface="Consolas"/>
                <a:cs typeface="Consolas"/>
              </a:rPr>
              <a:t> Main(</a:t>
            </a:r>
            <a:r>
              <a:rPr lang="en-US" sz="2400" dirty="0" err="1">
                <a:latin typeface="Consolas"/>
                <a:cs typeface="Consolas"/>
              </a:rPr>
              <a:t>CkArgMsg</a:t>
            </a:r>
            <a:r>
              <a:rPr lang="en-US" sz="24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</a:t>
            </a:r>
            <a:r>
              <a:rPr lang="en-US" sz="2400" b="1" dirty="0">
                <a:latin typeface="Consolas"/>
                <a:cs typeface="Consolas"/>
              </a:rPr>
              <a:t>array </a:t>
            </a:r>
            <a:r>
              <a:rPr lang="en-US" sz="2400" dirty="0">
                <a:latin typeface="Consolas"/>
                <a:cs typeface="Consolas"/>
              </a:rPr>
              <a:t>[1D] hello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</a:t>
            </a:r>
            <a:r>
              <a:rPr lang="en-US" sz="2400" b="1" dirty="0">
                <a:latin typeface="Consolas"/>
                <a:cs typeface="Consolas"/>
              </a:rPr>
              <a:t>entry </a:t>
            </a:r>
            <a:r>
              <a:rPr lang="en-US" sz="2400" dirty="0">
                <a:latin typeface="Consolas"/>
                <a:cs typeface="Consolas"/>
              </a:rPr>
              <a:t>hello(</a:t>
            </a:r>
            <a:r>
              <a:rPr lang="en-US" sz="2400" b="1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latin typeface="Consolas"/>
                <a:cs typeface="Consolas"/>
              </a:rPr>
              <a:t>      entry</a:t>
            </a:r>
            <a:r>
              <a:rPr lang="en-US" sz="2400" dirty="0">
                <a:latin typeface="Consolas"/>
                <a:cs typeface="Consolas"/>
              </a:rPr>
              <a:t> void </a:t>
            </a:r>
            <a:r>
              <a:rPr lang="en-US" sz="2400" dirty="0" err="1">
                <a:latin typeface="Consolas"/>
                <a:cs typeface="Consolas"/>
              </a:rPr>
              <a:t>printHello</a:t>
            </a:r>
            <a:r>
              <a:rPr lang="en-US" sz="2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6CC09-3500-CDD4-A08D-D434BDA4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/>
              <a:t>Charm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008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865" y="845111"/>
            <a:ext cx="8615360" cy="5964061"/>
          </a:xfr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#include </a:t>
            </a:r>
            <a:r>
              <a:rPr lang="en-US" sz="1800" dirty="0">
                <a:latin typeface="Consolas"/>
                <a:cs typeface="Consolas"/>
              </a:rPr>
              <a:t>“</a:t>
            </a:r>
            <a:r>
              <a:rPr lang="en-US" sz="1800" dirty="0" err="1">
                <a:latin typeface="Consolas"/>
                <a:cs typeface="Consolas"/>
              </a:rPr>
              <a:t>arr.decl.h</a:t>
            </a:r>
            <a:r>
              <a:rPr lang="en-US" sz="1800" dirty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r>
              <a:rPr lang="en-US" sz="1800" b="1" dirty="0" err="1">
                <a:latin typeface="Consolas"/>
                <a:cs typeface="Consolas"/>
              </a:rPr>
              <a:t>struct</a:t>
            </a:r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Main : </a:t>
            </a:r>
            <a:r>
              <a:rPr lang="en-US" sz="1800" dirty="0" err="1">
                <a:solidFill>
                  <a:srgbClr val="1F334B"/>
                </a:solidFill>
                <a:latin typeface="Consolas"/>
                <a:cs typeface="Consolas"/>
              </a:rPr>
              <a:t>CBase_Main</a:t>
            </a:r>
            <a:r>
              <a:rPr lang="en-US" sz="1800" dirty="0">
                <a:solidFill>
                  <a:srgbClr val="1F334B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Main(</a:t>
            </a:r>
            <a:r>
              <a:rPr lang="en-US" sz="1800" dirty="0" err="1">
                <a:latin typeface="Consolas"/>
                <a:cs typeface="Consolas"/>
              </a:rPr>
              <a:t>CkArgMsg</a:t>
            </a:r>
            <a:r>
              <a:rPr lang="en-US" sz="1800" dirty="0">
                <a:solidFill>
                  <a:srgbClr val="1F334B"/>
                </a:solidFill>
                <a:latin typeface="Consolas"/>
                <a:cs typeface="Consolas"/>
              </a:rPr>
              <a:t>∗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msg</a:t>
            </a:r>
            <a:r>
              <a:rPr lang="en-US" sz="18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</a:t>
            </a:r>
            <a:r>
              <a:rPr lang="en-US" sz="1800" b="1" dirty="0" err="1">
                <a:latin typeface="Consolas"/>
                <a:cs typeface="Consolas"/>
              </a:rPr>
              <a:t>int</a:t>
            </a:r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arraySize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atoi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msg</a:t>
            </a:r>
            <a:r>
              <a:rPr lang="en-US" sz="1800" dirty="0">
                <a:latin typeface="Consolas"/>
                <a:cs typeface="Consolas"/>
              </a:rPr>
              <a:t>-&gt;</a:t>
            </a:r>
            <a:r>
              <a:rPr lang="en-US" sz="1800" dirty="0" err="1">
                <a:latin typeface="Consolas"/>
                <a:cs typeface="Consolas"/>
              </a:rPr>
              <a:t>argv</a:t>
            </a:r>
            <a:r>
              <a:rPr lang="en-US" sz="1800" dirty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</a:t>
            </a:r>
            <a:r>
              <a:rPr lang="en-US" sz="1800" dirty="0" err="1">
                <a:latin typeface="Consolas"/>
                <a:cs typeface="Consolas"/>
              </a:rPr>
              <a:t>CProxy_hello</a:t>
            </a:r>
            <a:r>
              <a:rPr lang="en-US" sz="1800" dirty="0">
                <a:latin typeface="Consolas"/>
                <a:cs typeface="Consolas"/>
              </a:rPr>
              <a:t> p = </a:t>
            </a:r>
            <a:r>
              <a:rPr lang="en-US" sz="1800" dirty="0" err="1">
                <a:latin typeface="Consolas"/>
                <a:cs typeface="Consolas"/>
              </a:rPr>
              <a:t>CProxy_hello</a:t>
            </a:r>
            <a:r>
              <a:rPr lang="en-US" sz="1800" dirty="0">
                <a:latin typeface="Consolas"/>
                <a:cs typeface="Consolas"/>
              </a:rPr>
              <a:t>::</a:t>
            </a:r>
            <a:r>
              <a:rPr lang="en-US" sz="1800" dirty="0" err="1">
                <a:latin typeface="Consolas"/>
                <a:cs typeface="Consolas"/>
              </a:rPr>
              <a:t>ckNew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arraySize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arraySize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p[0].</a:t>
            </a:r>
            <a:r>
              <a:rPr lang="en-US" sz="1800" dirty="0" err="1">
                <a:latin typeface="Consolas"/>
                <a:cs typeface="Consolas"/>
              </a:rPr>
              <a:t>printHello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1800" b="1" dirty="0" err="1">
                <a:latin typeface="Consolas"/>
                <a:cs typeface="Consolas"/>
              </a:rPr>
              <a:t>struct</a:t>
            </a:r>
            <a:r>
              <a:rPr lang="en-US" sz="1800" dirty="0">
                <a:latin typeface="Consolas"/>
                <a:cs typeface="Consolas"/>
              </a:rPr>
              <a:t> hello : </a:t>
            </a:r>
            <a:r>
              <a:rPr lang="en-US" sz="1800" dirty="0" err="1">
                <a:latin typeface="Consolas"/>
                <a:cs typeface="Consolas"/>
              </a:rPr>
              <a:t>CBase_hello</a:t>
            </a:r>
            <a:r>
              <a:rPr lang="en-US" sz="18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   </a:t>
            </a:r>
            <a:r>
              <a:rPr lang="en-US" sz="1800" b="1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arraySize</a:t>
            </a:r>
            <a:r>
              <a:rPr lang="en-US" sz="1800" dirty="0">
                <a:latin typeface="Consolas"/>
                <a:cs typeface="Consolas"/>
              </a:rPr>
              <a:t>;</a:t>
            </a:r>
            <a:endParaRPr lang="en-US" sz="1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hello(</a:t>
            </a:r>
            <a:r>
              <a:rPr lang="en-US" sz="1800" b="1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n) : </a:t>
            </a:r>
            <a:r>
              <a:rPr lang="en-US" sz="1800" dirty="0" err="1">
                <a:latin typeface="Consolas"/>
                <a:cs typeface="Consolas"/>
              </a:rPr>
              <a:t>arraySize</a:t>
            </a:r>
            <a:r>
              <a:rPr lang="en-US" sz="1800" dirty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   void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printHello</a:t>
            </a:r>
            <a:r>
              <a:rPr lang="en-US" sz="18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</a:t>
            </a:r>
            <a:r>
              <a:rPr lang="en-US" sz="1800" dirty="0" err="1">
                <a:latin typeface="Consolas"/>
                <a:cs typeface="Consolas"/>
              </a:rPr>
              <a:t>CkPrintf</a:t>
            </a:r>
            <a:r>
              <a:rPr lang="en-US" sz="1800" dirty="0">
                <a:latin typeface="Consolas"/>
                <a:cs typeface="Consolas"/>
              </a:rPr>
              <a:t>(“PE[%d]: hello from p[%d]\n”, </a:t>
            </a:r>
            <a:r>
              <a:rPr lang="en-US" sz="1800" dirty="0" err="1">
                <a:latin typeface="Consolas"/>
                <a:cs typeface="Consolas"/>
              </a:rPr>
              <a:t>CkMyPe</a:t>
            </a:r>
            <a:r>
              <a:rPr lang="en-US" sz="1800" dirty="0">
                <a:latin typeface="Consolas"/>
                <a:cs typeface="Consolas"/>
              </a:rPr>
              <a:t>(), </a:t>
            </a:r>
            <a:r>
              <a:rPr lang="en-US" sz="1800" dirty="0" err="1">
                <a:latin typeface="Consolas"/>
                <a:cs typeface="Consolas"/>
              </a:rPr>
              <a:t>thisIndex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</a:t>
            </a:r>
            <a:r>
              <a:rPr lang="en-US" sz="1800" b="1" dirty="0">
                <a:latin typeface="Consolas"/>
                <a:cs typeface="Consolas"/>
              </a:rPr>
              <a:t>if</a:t>
            </a:r>
            <a:r>
              <a:rPr lang="en-US" sz="1800" dirty="0">
                <a:latin typeface="Consolas"/>
                <a:cs typeface="Consolas"/>
              </a:rPr>
              <a:t> (</a:t>
            </a:r>
            <a:r>
              <a:rPr lang="en-US" sz="1800" dirty="0" err="1">
                <a:latin typeface="Consolas"/>
                <a:cs typeface="Consolas"/>
              </a:rPr>
              <a:t>thisIndex</a:t>
            </a:r>
            <a:r>
              <a:rPr lang="en-US" sz="1800" dirty="0">
                <a:latin typeface="Consolas"/>
                <a:cs typeface="Consolas"/>
              </a:rPr>
              <a:t> == </a:t>
            </a:r>
            <a:r>
              <a:rPr lang="en-US" sz="1800" dirty="0" err="1">
                <a:latin typeface="Consolas"/>
                <a:cs typeface="Consolas"/>
              </a:rPr>
              <a:t>arraySize</a:t>
            </a:r>
            <a:r>
              <a:rPr lang="en-US" sz="1800" dirty="0">
                <a:latin typeface="Consolas"/>
                <a:cs typeface="Consolas"/>
              </a:rPr>
              <a:t> – 1) </a:t>
            </a:r>
            <a:r>
              <a:rPr lang="en-US" sz="1800" dirty="0" err="1">
                <a:latin typeface="Consolas"/>
                <a:cs typeface="Consolas"/>
              </a:rPr>
              <a:t>CkExit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</a:t>
            </a:r>
            <a:r>
              <a:rPr lang="en-US" sz="1800" b="1" dirty="0">
                <a:latin typeface="Consolas"/>
                <a:cs typeface="Consolas"/>
              </a:rPr>
              <a:t>else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thisProxy</a:t>
            </a:r>
            <a:r>
              <a:rPr lang="en-US" sz="1800" dirty="0">
                <a:latin typeface="Consolas"/>
                <a:cs typeface="Consolas"/>
              </a:rPr>
              <a:t>[</a:t>
            </a:r>
            <a:r>
              <a:rPr lang="en-US" sz="1800" dirty="0" err="1">
                <a:latin typeface="Consolas"/>
                <a:cs typeface="Consolas"/>
              </a:rPr>
              <a:t>thisIndex</a:t>
            </a:r>
            <a:r>
              <a:rPr lang="en-US" sz="1800" dirty="0">
                <a:latin typeface="Consolas"/>
                <a:cs typeface="Consolas"/>
              </a:rPr>
              <a:t> + 1].</a:t>
            </a:r>
            <a:r>
              <a:rPr lang="en-US" sz="1800" dirty="0" err="1">
                <a:latin typeface="Consolas"/>
                <a:cs typeface="Consolas"/>
              </a:rPr>
              <a:t>printHello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#include</a:t>
            </a:r>
            <a:r>
              <a:rPr lang="en-US" sz="1800" dirty="0">
                <a:latin typeface="Consolas"/>
                <a:cs typeface="Consolas"/>
              </a:rPr>
              <a:t> “</a:t>
            </a:r>
            <a:r>
              <a:rPr lang="en-US" sz="1800" dirty="0" err="1">
                <a:latin typeface="Consolas"/>
                <a:cs typeface="Consolas"/>
              </a:rPr>
              <a:t>arr.def.h</a:t>
            </a:r>
            <a:r>
              <a:rPr lang="en-US" sz="1800" dirty="0">
                <a:latin typeface="Consolas"/>
                <a:cs typeface="Consolas"/>
              </a:rPr>
              <a:t>”</a:t>
            </a:r>
            <a:endParaRPr lang="en-US" sz="1800" b="1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5246C-E3F7-9331-05B2-A9ACBA57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/>
              <a:t>Charm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76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025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025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025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025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025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2693</TotalTime>
  <Words>640</Words>
  <Application>Microsoft Macintosh PowerPoint</Application>
  <PresentationFormat>Widescreen</PresentationFormat>
  <Paragraphs>111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Lucida Sans Unicode</vt:lpstr>
      <vt:lpstr>sc17tutorial_1</vt:lpstr>
      <vt:lpstr>Chare Arrays</vt:lpstr>
      <vt:lpstr>Chare Array Location</vt:lpstr>
      <vt:lpstr>Declaring a Chare Array </vt:lpstr>
      <vt:lpstr>Constructing a Chare Array</vt:lpstr>
      <vt:lpstr>thisIndex</vt:lpstr>
      <vt:lpstr>Chare Array: Hello Example</vt:lpstr>
      <vt:lpstr>Chare Array: Hello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Gartenhaus, Matthew David</cp:lastModifiedBy>
  <cp:revision>82</cp:revision>
  <dcterms:created xsi:type="dcterms:W3CDTF">2016-08-22T20:19:20Z</dcterms:created>
  <dcterms:modified xsi:type="dcterms:W3CDTF">2023-10-21T12:00:14Z</dcterms:modified>
</cp:coreProperties>
</file>