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9"/>
  </p:notesMasterIdLst>
  <p:sldIdLst>
    <p:sldId id="361" r:id="rId2"/>
    <p:sldId id="362" r:id="rId3"/>
    <p:sldId id="363" r:id="rId4"/>
    <p:sldId id="364" r:id="rId5"/>
    <p:sldId id="365" r:id="rId6"/>
    <p:sldId id="366" r:id="rId7"/>
    <p:sldId id="3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5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18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3F2DC"/>
                </a:solidFill>
              </a:rPr>
              <a:t>11/12/17</a:t>
            </a:r>
            <a:endParaRPr lang="en-US" dirty="0">
              <a:solidFill>
                <a:srgbClr val="F3F2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971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623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21,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SC'17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/>
            <a:r>
              <a:rPr lang="en-US">
                <a:solidFill>
                  <a:srgbClr val="D2533C"/>
                </a:solidFill>
              </a:rPr>
              <a:t>11/12/17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/>
            <a:r>
              <a:rPr lang="it-IT"/>
              <a:t>SC'17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 defTabSz="914400"/>
            <a:fld id="{0CFEC368-1D7A-4F81-ABF6-AE0E36BAF64C}" type="slidenum">
              <a:rPr lang="en-US" smtClean="0"/>
              <a:pPr defTabSz="91440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8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  <p:sldLayoutId id="2147483807" r:id="rId25"/>
    <p:sldLayoutId id="2147483808" r:id="rId26"/>
    <p:sldLayoutId id="2147483809" r:id="rId27"/>
    <p:sldLayoutId id="2147483810" r:id="rId28"/>
    <p:sldLayoutId id="2147483811" r:id="rId29"/>
    <p:sldLayoutId id="2147483812" r:id="rId30"/>
    <p:sldLayoutId id="2147483813" r:id="rId31"/>
    <p:sldLayoutId id="2147483814" r:id="rId32"/>
    <p:sldLayoutId id="2147483815" r:id="rId33"/>
    <p:sldLayoutId id="2147483816" r:id="rId34"/>
    <p:sldLayoutId id="2147483817" r:id="rId35"/>
    <p:sldLayoutId id="2147483818" r:id="rId36"/>
    <p:sldLayoutId id="2147483819" r:id="rId37"/>
    <p:sldLayoutId id="2147483820" r:id="rId38"/>
    <p:sldLayoutId id="2147483821" r:id="rId39"/>
    <p:sldLayoutId id="2147483822" r:id="rId40"/>
    <p:sldLayoutId id="2147483823" r:id="rId41"/>
    <p:sldLayoutId id="2147483824" r:id="rId42"/>
    <p:sldLayoutId id="2147483825" r:id="rId43"/>
    <p:sldLayoutId id="2147483826" r:id="rId44"/>
    <p:sldLayoutId id="2147483827" r:id="rId45"/>
    <p:sldLayoutId id="2147483828" r:id="rId46"/>
    <p:sldLayoutId id="2147483829" r:id="rId47"/>
    <p:sldLayoutId id="2147483830" r:id="rId48"/>
    <p:sldLayoutId id="2147483831" r:id="rId49"/>
    <p:sldLayoutId id="2147483832" r:id="rId50"/>
    <p:sldLayoutId id="2147483833" r:id="rId51"/>
    <p:sldLayoutId id="2147483834" r:id="rId52"/>
    <p:sldLayoutId id="2147483779" r:id="rId53"/>
    <p:sldLayoutId id="2147483780" r:id="rId54"/>
    <p:sldLayoutId id="2147483781" r:id="rId55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Object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knows how to “find” objects efficiently:          </a:t>
            </a:r>
          </a:p>
          <a:p>
            <a:pPr marL="0" indent="0">
              <a:buNone/>
            </a:pPr>
            <a:r>
              <a:rPr lang="en-US" dirty="0"/>
              <a:t>   (</a:t>
            </a:r>
            <a:r>
              <a:rPr lang="en-US" i="1" dirty="0"/>
              <a:t>collection</a:t>
            </a:r>
            <a:r>
              <a:rPr lang="en-US" dirty="0"/>
              <a:t>, </a:t>
            </a:r>
            <a:r>
              <a:rPr lang="en-US" i="1" dirty="0"/>
              <a:t>index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 </a:t>
            </a:r>
            <a:r>
              <a:rPr lang="en-US" i="1" dirty="0">
                <a:sym typeface="Wingdings"/>
              </a:rPr>
              <a:t>processor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Applications can specify a custom mapping or use simple runtime-provided options (e.g. blocked, round-robin)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Distribution can be static or dynamic!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abstraction: application logic doesn’t change, even though performance might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Object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logic development decoupled from any notion of processors or object 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Separation in time: make it work, then make it 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Division of labor: domain specialist writes object code, CS specialist writes 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Portability: different mappings for different systems, scales, or configurations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799D99-BD43-492E-B712-899A2E9C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1B72-1169-9B77-4BE0-5A37D1CC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57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of Objects</a:t>
            </a:r>
          </a:p>
        </p:txBody>
      </p:sp>
      <p:pic>
        <p:nvPicPr>
          <p:cNvPr id="6" name="Content Placeholder 5" descr="Screen Shot 2016-08-04 at 3.23.58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86" y="990600"/>
            <a:ext cx="9378428" cy="5615152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E08472-2FF9-47E9-8F7C-9A6AB354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766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8000" y="1014243"/>
            <a:ext cx="110744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chare array proxy object is used to perform a broadcast </a:t>
            </a:r>
          </a:p>
          <a:p>
            <a:r>
              <a:rPr lang="en-US" dirty="0"/>
              <a:t>It looks like a function call to the proxy object</a:t>
            </a:r>
          </a:p>
          <a:p>
            <a:r>
              <a:rPr lang="en-US" dirty="0"/>
              <a:t>From the main chare that created a chare array: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a chare array element that is a member of the same array:</a:t>
            </a:r>
          </a:p>
          <a:p>
            <a:endParaRPr lang="en-US" dirty="0"/>
          </a:p>
          <a:p>
            <a:r>
              <a:rPr lang="en-US" dirty="0">
                <a:solidFill>
                  <a:srgbClr val="292934"/>
                </a:solidFill>
              </a:rPr>
              <a:t>From any chare that has a proxy p to the chare array</a:t>
            </a:r>
          </a:p>
          <a:p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785866" y="5151569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1007275" y="2862122"/>
            <a:ext cx="10187184" cy="90388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>
                <a:latin typeface="Consolas"/>
                <a:cs typeface="Consolas"/>
              </a:rPr>
              <a:t>CProxy_Hello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helloArray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CProxy_Hello</a:t>
            </a:r>
            <a:r>
              <a:rPr lang="en-US" sz="2200" dirty="0">
                <a:latin typeface="Consolas"/>
                <a:cs typeface="Consolas"/>
              </a:rPr>
              <a:t>::</a:t>
            </a:r>
            <a:r>
              <a:rPr lang="en-US" sz="2200" dirty="0" err="1">
                <a:latin typeface="Consolas"/>
                <a:cs typeface="Consolas"/>
              </a:rPr>
              <a:t>ckNew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helloArraySize</a:t>
            </a:r>
            <a:r>
              <a:rPr lang="en-US" sz="2200" dirty="0">
                <a:latin typeface="Consolas"/>
                <a:cs typeface="Consolas"/>
              </a:rPr>
              <a:t>); 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>
                <a:latin typeface="Consolas"/>
                <a:cs typeface="Consolas"/>
              </a:rPr>
              <a:t>helloArray.foo</a:t>
            </a:r>
            <a:r>
              <a:rPr lang="en-US" sz="22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28" name="Content Placeholder 8"/>
          <p:cNvSpPr txBox="1">
            <a:spLocks/>
          </p:cNvSpPr>
          <p:nvPr/>
        </p:nvSpPr>
        <p:spPr>
          <a:xfrm>
            <a:off x="1007275" y="4687757"/>
            <a:ext cx="10187184" cy="454653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29" name="Content Placeholder 8"/>
          <p:cNvSpPr txBox="1">
            <a:spLocks/>
          </p:cNvSpPr>
          <p:nvPr/>
        </p:nvSpPr>
        <p:spPr>
          <a:xfrm>
            <a:off x="1007275" y="5594762"/>
            <a:ext cx="10187184" cy="461503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2200" dirty="0" err="1">
                <a:solidFill>
                  <a:srgbClr val="292934"/>
                </a:solidFill>
                <a:latin typeface="Consolas"/>
                <a:cs typeface="Consolas"/>
              </a:rPr>
              <a:t>p.foo</a:t>
            </a:r>
            <a:r>
              <a:rPr lang="en-US" sz="2200" dirty="0">
                <a:solidFill>
                  <a:srgbClr val="292934"/>
                </a:solidFill>
                <a:latin typeface="Consolas"/>
                <a:cs typeface="Consolas"/>
              </a:rPr>
              <a:t>();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F1FD0C-03AE-4F81-A0CF-8ED7EBB4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36F8000-D854-7F4F-7814-C0B9AD09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0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uiExpand="1" build="p" animBg="1"/>
      <p:bldP spid="28" grpId="0" uiExpand="1" build="p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concat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en-US" dirty="0"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…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Usually reduces the set of values to a single value </a:t>
            </a:r>
          </a:p>
          <a:p>
            <a:endParaRPr lang="en-US" dirty="0"/>
          </a:p>
          <a:p>
            <a:r>
              <a:rPr lang="en-US" dirty="0"/>
              <a:t>Combination of values requires an operator</a:t>
            </a:r>
          </a:p>
          <a:p>
            <a:endParaRPr lang="en-US" dirty="0"/>
          </a:p>
          <a:p>
            <a:r>
              <a:rPr lang="en-US" dirty="0"/>
              <a:t>The operator must be commutative and associative </a:t>
            </a:r>
          </a:p>
          <a:p>
            <a:endParaRPr lang="en-US" dirty="0"/>
          </a:p>
          <a:p>
            <a:r>
              <a:rPr lang="en-US" dirty="0"/>
              <a:t>Each 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59C27B-2194-4133-9CDD-486ADC8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C49ABE-AF5F-A949-D4F4-F2228047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17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1"/>
            <a:ext cx="11074400" cy="4661337"/>
          </a:xfrm>
          <a:noFill/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reduction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mainchare</a:t>
            </a:r>
            <a:r>
              <a:rPr lang="en-US" dirty="0">
                <a:latin typeface="Consolas"/>
                <a:cs typeface="Consolas"/>
              </a:rPr>
              <a:t> Main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[</a:t>
            </a:r>
            <a:r>
              <a:rPr lang="en-US" dirty="0" err="1">
                <a:latin typeface="Consolas"/>
                <a:cs typeface="Consolas"/>
              </a:rPr>
              <a:t>reductiontarget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done(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value);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Elem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Elem(CProxy_Main mProxy);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1655" y="3660496"/>
            <a:ext cx="3932804" cy="5894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</a:rPr>
              <a:t>Entry Method Attribute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5323114" y="3276600"/>
            <a:ext cx="1938541" cy="678625"/>
          </a:xfrm>
          <a:prstGeom prst="straightConnector1">
            <a:avLst/>
          </a:prstGeom>
          <a:ln w="3175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DDE1A64-D76E-4239-94A6-24497BE9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D1C4F9-C4ED-5910-857D-B1F27E94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73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Reduction: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58167" y="820690"/>
            <a:ext cx="9675666" cy="5534075"/>
          </a:xfrm>
          <a:noFill/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“reduction.decl.h” </a:t>
            </a:r>
          </a:p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const int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numElements = 49; </a:t>
            </a:r>
          </a:p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Main :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CBase_Main {  </a:t>
            </a:r>
          </a:p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Main(CkArgMsg∗ msg) { CProxy_Elem::ckNew(thisProxy, numElements); }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done(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value) {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CkPrintf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(“value: %d\n”, value);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CkExit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Elem :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CBase_Elem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{ </a:t>
            </a:r>
          </a:p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Elem(CProxy_Main mProxy) {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val = thisIndex;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CkCallback cb(CkReductionTarget(Main, done), mProxy);</a:t>
            </a:r>
            <a:br>
              <a:rPr lang="en-US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contribute(sizeof(int), &amp;val, CkReduction::sum_int, cb);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}; 	</a:t>
            </a:r>
          </a:p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reduction.def.h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7508136" y="3425163"/>
            <a:ext cx="2550264" cy="99827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value: 1176 </a:t>
            </a:r>
          </a:p>
          <a:p>
            <a:pPr marL="0" indent="0">
              <a:buNone/>
            </a:pPr>
            <a:r>
              <a:rPr lang="en-US" dirty="0"/>
              <a:t>Program finished.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B7CD96-F72C-437C-90CC-30A3821E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89F8962-48D1-6D2E-8378-7E0EABD1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Charm Tutorial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2559</TotalTime>
  <Words>472</Words>
  <Application>Microsoft Macintosh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Consolas</vt:lpstr>
      <vt:lpstr>Lucida Console</vt:lpstr>
      <vt:lpstr>Lucida Sans Unicode</vt:lpstr>
      <vt:lpstr>Times New Roman</vt:lpstr>
      <vt:lpstr>sc17tutorial_1</vt:lpstr>
      <vt:lpstr>Managing Object Placement</vt:lpstr>
      <vt:lpstr>Managing Object Placement</vt:lpstr>
      <vt:lpstr>Collections of Objects</vt:lpstr>
      <vt:lpstr>Broadcast</vt:lpstr>
      <vt:lpstr>Reduction</vt:lpstr>
      <vt:lpstr>Reduction: Example</vt:lpstr>
      <vt:lpstr>Reduction: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Gartenhaus, Matthew David</cp:lastModifiedBy>
  <cp:revision>74</cp:revision>
  <dcterms:created xsi:type="dcterms:W3CDTF">2016-08-22T20:19:20Z</dcterms:created>
  <dcterms:modified xsi:type="dcterms:W3CDTF">2023-10-21T12:01:31Z</dcterms:modified>
</cp:coreProperties>
</file>