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9"/>
  </p:notesMasterIdLst>
  <p:sldIdLst>
    <p:sldId id="258" r:id="rId2"/>
    <p:sldId id="279" r:id="rId3"/>
    <p:sldId id="280" r:id="rId4"/>
    <p:sldId id="281" r:id="rId5"/>
    <p:sldId id="283" r:id="rId6"/>
    <p:sldId id="284" r:id="rId7"/>
    <p:sldId id="28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80"/>
    <p:restoredTop sz="94676"/>
  </p:normalViewPr>
  <p:slideViewPr>
    <p:cSldViewPr snapToGrid="0" snapToObjects="1">
      <p:cViewPr varScale="1">
        <p:scale>
          <a:sx n="106" d="100"/>
          <a:sy n="106" d="100"/>
        </p:scale>
        <p:origin x="1184" y="1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5" d="100"/>
        <a:sy n="9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40F8DF-60D7-EC4B-A57B-A0DD06C573DC}" type="datetimeFigureOut">
              <a:rPr lang="en-US" smtClean="0"/>
              <a:t>10/21/23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9BD3A-AE92-B446-AE91-903589853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984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79BD3A-AE92-B446-AE91-90358985340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554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User can specify</a:t>
            </a:r>
            <a:r>
              <a:rPr lang="en-US" baseline="0" dirty="0"/>
              <a:t> load info instead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79BD3A-AE92-B446-AE91-90358985340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3355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79BD3A-AE92-B446-AE91-90358985340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1324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79BD3A-AE92-B446-AE91-90358985340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9075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PUP</a:t>
            </a:r>
            <a:r>
              <a:rPr lang="en-US" baseline="0" dirty="0"/>
              <a:t> later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79BD3A-AE92-B446-AE91-90358985340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3069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79BD3A-AE92-B446-AE91-90358985340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5599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79BD3A-AE92-B446-AE91-90358985340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999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SC'17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SC'17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7" descr="ppl-logo-white-s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379201" y="6291264"/>
            <a:ext cx="630767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ppl-logo-white-s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379201" y="6291264"/>
            <a:ext cx="630767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SC'17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7" descr="ppl-logo-white-s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379201" y="6291264"/>
            <a:ext cx="630767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ppl-logo-white-s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379201" y="6291264"/>
            <a:ext cx="630767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SC'17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SC'17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SC'17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SC'17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SC'17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SC'17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SC'17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SC'17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SC'17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SC'17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SC'17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SC'17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SC'17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SC'17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SC'17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SC'17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SC'17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SC'17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SC'17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SC'17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SC'17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SC'17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SC'17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SC'17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SC'17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SC'17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SC'17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SC'17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SC'17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805" y="1734128"/>
            <a:ext cx="1187323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3235" y="2849782"/>
            <a:ext cx="85344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SC'17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2444811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/>
        </p:nvSpPr>
        <p:spPr>
          <a:xfrm>
            <a:off x="1873235" y="4774277"/>
            <a:ext cx="85344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93A299"/>
              </a:buClr>
            </a:pPr>
            <a:fld id="{B07CD00D-ECE2-B341-910C-3E5E7B4740E6}" type="datetime4">
              <a:rPr lang="en-US" sz="2400" smtClean="0">
                <a:solidFill>
                  <a:srgbClr val="292934">
                    <a:lumMod val="75000"/>
                    <a:lumOff val="25000"/>
                  </a:srgbClr>
                </a:solidFill>
                <a:cs typeface="Times New Roman"/>
              </a:rPr>
              <a:pPr>
                <a:buClr>
                  <a:srgbClr val="93A299"/>
                </a:buClr>
              </a:pPr>
              <a:t>October 21, 2023</a:t>
            </a:fld>
            <a:endParaRPr lang="en-US" sz="2400" dirty="0">
              <a:solidFill>
                <a:srgbClr val="292934">
                  <a:lumMod val="75000"/>
                  <a:lumOff val="25000"/>
                </a:srgbClr>
              </a:solidFill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873251" y="3700463"/>
            <a:ext cx="85344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SC'17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SC'17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9600" y="909977"/>
            <a:ext cx="10972800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609600" y="2198575"/>
            <a:ext cx="10972800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609600" y="3583427"/>
            <a:ext cx="10972800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609600" y="5043466"/>
            <a:ext cx="10972800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35847"/>
            <a:ext cx="53848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35847"/>
            <a:ext cx="53848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SC'17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4829213"/>
            <a:ext cx="1097280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09600" y="4238625"/>
            <a:ext cx="10972800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805" y="1734128"/>
            <a:ext cx="1187323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3235" y="2849782"/>
            <a:ext cx="85344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SC'17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2444811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/>
        </p:nvSpPr>
        <p:spPr>
          <a:xfrm>
            <a:off x="1873235" y="4774277"/>
            <a:ext cx="85344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93A299"/>
              </a:buClr>
            </a:pPr>
            <a:fld id="{B07CD00D-ECE2-B341-910C-3E5E7B4740E6}" type="datetime4">
              <a:rPr lang="en-US" sz="2400" smtClean="0">
                <a:solidFill>
                  <a:srgbClr val="292934">
                    <a:lumMod val="75000"/>
                    <a:lumOff val="25000"/>
                  </a:srgbClr>
                </a:solidFill>
                <a:cs typeface="Times New Roman"/>
              </a:rPr>
              <a:pPr>
                <a:buClr>
                  <a:srgbClr val="93A299"/>
                </a:buClr>
              </a:pPr>
              <a:t>October 21, 2023</a:t>
            </a:fld>
            <a:endParaRPr lang="en-US" sz="2400" dirty="0">
              <a:solidFill>
                <a:srgbClr val="292934">
                  <a:lumMod val="75000"/>
                  <a:lumOff val="25000"/>
                </a:srgbClr>
              </a:solidFill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873251" y="3700463"/>
            <a:ext cx="85344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SC'17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9600" y="909977"/>
            <a:ext cx="10972800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609600" y="2198575"/>
            <a:ext cx="10972800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609600" y="3583427"/>
            <a:ext cx="10972800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609600" y="5043466"/>
            <a:ext cx="10972800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35847"/>
            <a:ext cx="53848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35847"/>
            <a:ext cx="53848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SC'17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4829213"/>
            <a:ext cx="1097280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09600" y="4238625"/>
            <a:ext cx="10972800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805" y="1734128"/>
            <a:ext cx="1187323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3235" y="2849782"/>
            <a:ext cx="85344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SC'17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2444811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/>
        </p:nvSpPr>
        <p:spPr>
          <a:xfrm>
            <a:off x="1873235" y="4774277"/>
            <a:ext cx="85344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93A299"/>
              </a:buClr>
            </a:pPr>
            <a:fld id="{B07CD00D-ECE2-B341-910C-3E5E7B4740E6}" type="datetime4">
              <a:rPr lang="en-US" sz="2400" smtClean="0">
                <a:solidFill>
                  <a:srgbClr val="292934">
                    <a:lumMod val="75000"/>
                    <a:lumOff val="25000"/>
                  </a:srgbClr>
                </a:solidFill>
                <a:cs typeface="Times New Roman"/>
              </a:rPr>
              <a:pPr>
                <a:buClr>
                  <a:srgbClr val="93A299"/>
                </a:buClr>
              </a:pPr>
              <a:t>October 21, 2023</a:t>
            </a:fld>
            <a:endParaRPr lang="en-US" sz="2400" dirty="0">
              <a:solidFill>
                <a:srgbClr val="292934">
                  <a:lumMod val="75000"/>
                  <a:lumOff val="25000"/>
                </a:srgbClr>
              </a:solidFill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873251" y="3700463"/>
            <a:ext cx="85344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SC'17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9600" y="909977"/>
            <a:ext cx="10972800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609600" y="2198575"/>
            <a:ext cx="10972800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609600" y="3583427"/>
            <a:ext cx="10972800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609600" y="5043466"/>
            <a:ext cx="10972800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35847"/>
            <a:ext cx="53848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35847"/>
            <a:ext cx="53848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SC'17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4829213"/>
            <a:ext cx="1097280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09600" y="4238625"/>
            <a:ext cx="10972800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805" y="1734128"/>
            <a:ext cx="1187323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3235" y="2849782"/>
            <a:ext cx="85344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SC'17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2444811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/>
        </p:nvSpPr>
        <p:spPr>
          <a:xfrm>
            <a:off x="1873235" y="4774277"/>
            <a:ext cx="85344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93A299"/>
              </a:buClr>
            </a:pPr>
            <a:fld id="{B07CD00D-ECE2-B341-910C-3E5E7B4740E6}" type="datetime4">
              <a:rPr lang="en-US" sz="2400" smtClean="0">
                <a:solidFill>
                  <a:srgbClr val="292934">
                    <a:lumMod val="75000"/>
                    <a:lumOff val="25000"/>
                  </a:srgbClr>
                </a:solidFill>
                <a:cs typeface="Times New Roman"/>
              </a:rPr>
              <a:pPr>
                <a:buClr>
                  <a:srgbClr val="93A299"/>
                </a:buClr>
              </a:pPr>
              <a:t>October 21, 2023</a:t>
            </a:fld>
            <a:endParaRPr lang="en-US" sz="2400" dirty="0">
              <a:solidFill>
                <a:srgbClr val="292934">
                  <a:lumMod val="75000"/>
                  <a:lumOff val="25000"/>
                </a:srgbClr>
              </a:solidFill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873251" y="3700463"/>
            <a:ext cx="85344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SC'17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9600" y="909977"/>
            <a:ext cx="10972800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609600" y="2198575"/>
            <a:ext cx="10972800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609600" y="3583427"/>
            <a:ext cx="10972800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609600" y="5043466"/>
            <a:ext cx="10972800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SC'17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35847"/>
            <a:ext cx="53848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35847"/>
            <a:ext cx="53848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SC'17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4829213"/>
            <a:ext cx="1097280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09600" y="4238625"/>
            <a:ext cx="10972800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SC'17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SC'17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SC'17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SC'17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8" name="Picture 7" descr="ppl-logo-white-s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379201" y="6291264"/>
            <a:ext cx="630767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ppl-logo-white-s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379201" y="6291264"/>
            <a:ext cx="630767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6400" y="152400"/>
            <a:ext cx="113792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219201"/>
            <a:ext cx="11074400" cy="4906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7275" y="6369251"/>
            <a:ext cx="1842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>
                    <a:lumMod val="40000"/>
                    <a:lumOff val="60000"/>
                  </a:schemeClr>
                </a:solidFill>
                <a:latin typeface="Book Antiqua" pitchFamily="18" charset="0"/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50212" y="6354765"/>
            <a:ext cx="4701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aseline="0">
                <a:solidFill>
                  <a:schemeClr val="tx2">
                    <a:lumMod val="40000"/>
                    <a:lumOff val="60000"/>
                  </a:schemeClr>
                </a:solidFill>
                <a:latin typeface="Book Antiqua" pitchFamily="18" charset="0"/>
              </a:defRPr>
            </a:lvl1pPr>
          </a:lstStyle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SC'17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5998" y="6356351"/>
            <a:ext cx="12884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Book Antiqua" pitchFamily="18" charset="0"/>
              </a:defRPr>
            </a:lvl1pPr>
          </a:lstStyle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468746" y="6004707"/>
            <a:ext cx="586458" cy="742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4604" y="5987615"/>
            <a:ext cx="774472" cy="774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894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  <p:sldLayoutId id="2147483693" r:id="rId21"/>
    <p:sldLayoutId id="2147483694" r:id="rId22"/>
    <p:sldLayoutId id="2147483695" r:id="rId23"/>
    <p:sldLayoutId id="2147483696" r:id="rId24"/>
    <p:sldLayoutId id="2147483697" r:id="rId25"/>
    <p:sldLayoutId id="2147483698" r:id="rId26"/>
    <p:sldLayoutId id="2147483699" r:id="rId27"/>
    <p:sldLayoutId id="2147483700" r:id="rId28"/>
    <p:sldLayoutId id="2147483701" r:id="rId29"/>
    <p:sldLayoutId id="2147483702" r:id="rId30"/>
    <p:sldLayoutId id="2147483703" r:id="rId31"/>
    <p:sldLayoutId id="2147483704" r:id="rId32"/>
    <p:sldLayoutId id="2147483705" r:id="rId33"/>
    <p:sldLayoutId id="2147483706" r:id="rId34"/>
    <p:sldLayoutId id="2147483707" r:id="rId35"/>
    <p:sldLayoutId id="2147483708" r:id="rId36"/>
    <p:sldLayoutId id="2147483709" r:id="rId37"/>
    <p:sldLayoutId id="2147483710" r:id="rId38"/>
    <p:sldLayoutId id="2147483711" r:id="rId39"/>
    <p:sldLayoutId id="2147483712" r:id="rId40"/>
    <p:sldLayoutId id="2147483713" r:id="rId41"/>
    <p:sldLayoutId id="2147483714" r:id="rId42"/>
    <p:sldLayoutId id="2147483715" r:id="rId43"/>
    <p:sldLayoutId id="2147483716" r:id="rId44"/>
    <p:sldLayoutId id="2147483717" r:id="rId45"/>
    <p:sldLayoutId id="2147483718" r:id="rId46"/>
    <p:sldLayoutId id="2147483719" r:id="rId47"/>
    <p:sldLayoutId id="2147483720" r:id="rId48"/>
    <p:sldLayoutId id="2147483721" r:id="rId49"/>
    <p:sldLayoutId id="2147483722" r:id="rId50"/>
  </p:sldLayoutIdLst>
  <p:transition>
    <p:fade/>
  </p:transition>
  <p:hf hdr="0"/>
  <p:txStyles>
    <p:titleStyle>
      <a:lvl1pPr algn="ctr" defTabSz="914400" rtl="0" eaLnBrk="1" latinLnBrk="0" hangingPunct="1">
        <a:spcBef>
          <a:spcPct val="0"/>
        </a:spcBef>
        <a:buNone/>
        <a:defRPr sz="40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Dynamic Load Balancing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Object-based decomposition (i.e. virtualized decomposition) helps</a:t>
            </a:r>
          </a:p>
          <a:p>
            <a:pPr lvl="1"/>
            <a:r>
              <a:rPr lang="en-US" altLang="ko-KR" dirty="0"/>
              <a:t>Allows RTS to remap them to balance load</a:t>
            </a:r>
          </a:p>
          <a:p>
            <a:pPr lvl="1"/>
            <a:r>
              <a:rPr lang="en-US" altLang="ko-KR" dirty="0"/>
              <a:t>But how does the RTS decide where to map objects?</a:t>
            </a:r>
          </a:p>
          <a:p>
            <a:pPr lvl="1"/>
            <a:r>
              <a:rPr lang="en-US" altLang="ko-KR" dirty="0"/>
              <a:t>Just move objects away from overloaded processors to </a:t>
            </a:r>
            <a:r>
              <a:rPr lang="en-US" altLang="ko-KR" dirty="0" err="1"/>
              <a:t>underloaded</a:t>
            </a:r>
            <a:r>
              <a:rPr lang="en-US" altLang="ko-KR" dirty="0"/>
              <a:t> processors</a:t>
            </a:r>
          </a:p>
          <a:p>
            <a:pPr lvl="1"/>
            <a:r>
              <a:rPr lang="en-US" altLang="ko-KR" dirty="0"/>
              <a:t>How is load determined?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9F3CA-D42A-4F16-9502-7E916E4DA7FE}" type="slidenum">
              <a:rPr lang="en-US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/>
              <a:t>1</a:t>
            </a:fld>
            <a:endParaRPr lang="en-US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Charm Tutorial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84602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Measurement Based Load Balancing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/>
              <a:t>Principle of Persistence</a:t>
            </a:r>
          </a:p>
          <a:p>
            <a:pPr lvl="1"/>
            <a:r>
              <a:rPr lang="en-US" altLang="ko-KR"/>
              <a:t>Object communication patterns and computational loads tend to persist over time</a:t>
            </a:r>
          </a:p>
          <a:p>
            <a:pPr lvl="1"/>
            <a:r>
              <a:rPr lang="en-US" altLang="ko-KR"/>
              <a:t>In spite of dynamic behavior</a:t>
            </a:r>
          </a:p>
          <a:p>
            <a:pPr lvl="2"/>
            <a:r>
              <a:rPr lang="en-US" altLang="ko-KR"/>
              <a:t>Abrupt but infrequent changes</a:t>
            </a:r>
          </a:p>
          <a:p>
            <a:pPr lvl="2"/>
            <a:r>
              <a:rPr lang="en-US" altLang="ko-KR"/>
              <a:t>Slow and small changes</a:t>
            </a:r>
          </a:p>
          <a:p>
            <a:pPr lvl="1"/>
            <a:r>
              <a:rPr lang="en-US" altLang="ko-KR"/>
              <a:t>Recent past is a good predictor of near future</a:t>
            </a:r>
          </a:p>
          <a:p>
            <a:r>
              <a:rPr lang="en-US" altLang="ko-KR"/>
              <a:t>Runtime instrumentation</a:t>
            </a:r>
          </a:p>
          <a:p>
            <a:pPr lvl="1"/>
            <a:r>
              <a:rPr lang="en-US" altLang="ko-KR"/>
              <a:t>Measures communication volume and computation time</a:t>
            </a:r>
          </a:p>
          <a:p>
            <a:r>
              <a:rPr lang="en-US" altLang="ko-KR"/>
              <a:t>Measurement-based load balancers</a:t>
            </a:r>
          </a:p>
          <a:p>
            <a:pPr lvl="1"/>
            <a:r>
              <a:rPr lang="en-US" altLang="ko-KR"/>
              <a:t>Measure load information for chares</a:t>
            </a:r>
          </a:p>
          <a:p>
            <a:pPr lvl="1"/>
            <a:r>
              <a:rPr lang="en-US" altLang="ko-KR"/>
              <a:t>Periodically use the instrumented database to make new decisions and migrate objects</a:t>
            </a:r>
          </a:p>
          <a:p>
            <a:pPr lvl="1"/>
            <a:r>
              <a:rPr lang="en-US" altLang="ko-KR"/>
              <a:t>Many alternative strategies can use the database</a:t>
            </a:r>
            <a:endParaRPr lang="en-US" altLang="ko-KR" dirty="0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7892CC4D-27EE-450D-BA81-B944C6CBE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5998" y="6356351"/>
            <a:ext cx="1288461" cy="365125"/>
          </a:xfrm>
        </p:spPr>
        <p:txBody>
          <a:bodyPr/>
          <a:lstStyle/>
          <a:p>
            <a:fld id="{3EF9F3CA-D42A-4F16-9502-7E916E4DA7FE}" type="slidenum">
              <a:rPr lang="en-US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/>
              <a:t>2</a:t>
            </a:fld>
            <a:endParaRPr lang="en-US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33BF7A8-047E-FF8F-4FE8-ECFA8125A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50212" y="6354765"/>
            <a:ext cx="4701309" cy="365125"/>
          </a:xfrm>
        </p:spPr>
        <p:txBody>
          <a:bodyPr/>
          <a:lstStyle/>
          <a:p>
            <a:r>
              <a:rPr lang="it-IT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Charm Tutorial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24440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Using the Load Balancer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Link a LB module </a:t>
            </a:r>
          </a:p>
          <a:p>
            <a:pPr lvl="1"/>
            <a:r>
              <a:rPr lang="en-US" altLang="ko-KR" dirty="0">
                <a:latin typeface="Consolas" panose="020B0609020204030204" pitchFamily="49" charset="0"/>
              </a:rPr>
              <a:t>-module &lt;strategy&gt;</a:t>
            </a:r>
          </a:p>
          <a:p>
            <a:pPr lvl="1"/>
            <a:r>
              <a:rPr lang="en-US" altLang="ko-KR" dirty="0" err="1"/>
              <a:t>RefineLB</a:t>
            </a:r>
            <a:r>
              <a:rPr lang="en-US" altLang="ko-KR" dirty="0"/>
              <a:t>, </a:t>
            </a:r>
            <a:r>
              <a:rPr lang="en-US" altLang="ko-KR" dirty="0" err="1"/>
              <a:t>NeighborLB</a:t>
            </a:r>
            <a:r>
              <a:rPr lang="en-US" altLang="ko-KR" dirty="0"/>
              <a:t>, </a:t>
            </a:r>
            <a:r>
              <a:rPr lang="en-US" altLang="ko-KR" dirty="0" err="1"/>
              <a:t>GreedyCommLB</a:t>
            </a:r>
            <a:r>
              <a:rPr lang="en-US" altLang="ko-KR" dirty="0"/>
              <a:t>, others</a:t>
            </a:r>
          </a:p>
          <a:p>
            <a:pPr lvl="1"/>
            <a:r>
              <a:rPr lang="en-US" altLang="ko-KR" dirty="0" err="1"/>
              <a:t>EveryLB</a:t>
            </a:r>
            <a:r>
              <a:rPr lang="en-US" altLang="ko-KR" dirty="0"/>
              <a:t> will include all load balancing strategies </a:t>
            </a:r>
          </a:p>
          <a:p>
            <a:r>
              <a:rPr lang="en-US" altLang="ko-KR" dirty="0"/>
              <a:t>Compile time option (specify default balancer) </a:t>
            </a:r>
          </a:p>
          <a:p>
            <a:pPr lvl="1"/>
            <a:r>
              <a:rPr lang="en-US" altLang="ko-KR" dirty="0">
                <a:latin typeface="Consolas" panose="020B0609020204030204" pitchFamily="49" charset="0"/>
              </a:rPr>
              <a:t>-balancer </a:t>
            </a:r>
            <a:r>
              <a:rPr lang="en-US" altLang="ko-KR" dirty="0" err="1">
                <a:latin typeface="Consolas" panose="020B0609020204030204" pitchFamily="49" charset="0"/>
              </a:rPr>
              <a:t>RefineLB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/>
              <a:t>Runtime option (override default) </a:t>
            </a:r>
          </a:p>
          <a:p>
            <a:pPr lvl="1"/>
            <a:r>
              <a:rPr lang="en-US" altLang="ko-KR" dirty="0">
                <a:latin typeface="Consolas" panose="020B0609020204030204" pitchFamily="49" charset="0"/>
              </a:rPr>
              <a:t>+balancer </a:t>
            </a:r>
            <a:r>
              <a:rPr lang="en-US" altLang="ko-KR" dirty="0" err="1">
                <a:latin typeface="Consolas" panose="020B0609020204030204" pitchFamily="49" charset="0"/>
              </a:rPr>
              <a:t>RefineLB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</a:p>
          <a:p>
            <a:endParaRPr lang="en-US" altLang="ko-KR" dirty="0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DF8A0DF9-0535-491A-82CF-4153194A9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5998" y="6356351"/>
            <a:ext cx="1288461" cy="365125"/>
          </a:xfrm>
        </p:spPr>
        <p:txBody>
          <a:bodyPr/>
          <a:lstStyle/>
          <a:p>
            <a:fld id="{3EF9F3CA-D42A-4F16-9502-7E916E4DA7FE}" type="slidenum">
              <a:rPr lang="en-US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/>
              <a:t>3</a:t>
            </a:fld>
            <a:endParaRPr lang="en-US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1EC42B3-5AFA-6DA8-701C-5AAE55088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50212" y="6354765"/>
            <a:ext cx="4701309" cy="365125"/>
          </a:xfrm>
        </p:spPr>
        <p:txBody>
          <a:bodyPr/>
          <a:lstStyle/>
          <a:p>
            <a:r>
              <a:rPr lang="it-IT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Charm Tutorial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385322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Instrumentation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By default, instrumentation is enabled</a:t>
            </a:r>
          </a:p>
          <a:p>
            <a:pPr lvl="1"/>
            <a:r>
              <a:rPr lang="en-US" altLang="ko-KR" dirty="0"/>
              <a:t>Automatically collects load information</a:t>
            </a:r>
          </a:p>
          <a:p>
            <a:r>
              <a:rPr lang="en-US" altLang="ko-KR" dirty="0"/>
              <a:t>Sometimes, you want LB decisions to be based only on a portion of your program</a:t>
            </a:r>
          </a:p>
          <a:p>
            <a:pPr lvl="1"/>
            <a:r>
              <a:rPr lang="en-US" altLang="ko-KR" dirty="0"/>
              <a:t>To disable by default, provide runtime argument </a:t>
            </a:r>
            <a:r>
              <a:rPr lang="en-US" altLang="ko-KR" dirty="0">
                <a:latin typeface="Consolas" panose="020B0609020204030204" pitchFamily="49" charset="0"/>
              </a:rPr>
              <a:t>+</a:t>
            </a:r>
            <a:r>
              <a:rPr lang="en-US" altLang="ko-KR" dirty="0" err="1">
                <a:latin typeface="Consolas" panose="020B0609020204030204" pitchFamily="49" charset="0"/>
              </a:rPr>
              <a:t>LBOff</a:t>
            </a:r>
            <a:endParaRPr lang="en-US" altLang="ko-KR" dirty="0">
              <a:latin typeface="Consolas" panose="020B0609020204030204" pitchFamily="49" charset="0"/>
            </a:endParaRPr>
          </a:p>
          <a:p>
            <a:pPr lvl="1"/>
            <a:r>
              <a:rPr lang="en-US" altLang="ko-KR" dirty="0"/>
              <a:t>To toggle instrumentation in code, use </a:t>
            </a:r>
            <a:r>
              <a:rPr lang="en-US" altLang="ko-KR" dirty="0" err="1">
                <a:latin typeface="Consolas" panose="020B0609020204030204" pitchFamily="49" charset="0"/>
              </a:rPr>
              <a:t>LBTurnInstrumentOn</a:t>
            </a:r>
            <a:r>
              <a:rPr lang="en-US" altLang="ko-KR" dirty="0">
                <a:latin typeface="Consolas" panose="020B0609020204030204" pitchFamily="49" charset="0"/>
              </a:rPr>
              <a:t>()</a:t>
            </a:r>
            <a:r>
              <a:rPr lang="en-US" altLang="ko-KR" dirty="0"/>
              <a:t> and </a:t>
            </a:r>
            <a:r>
              <a:rPr lang="en-US" altLang="ko-KR" dirty="0" err="1">
                <a:latin typeface="Consolas" panose="020B0609020204030204" pitchFamily="49" charset="0"/>
              </a:rPr>
              <a:t>LBTurnInstrumentOff</a:t>
            </a:r>
            <a:r>
              <a:rPr lang="en-US" altLang="ko-KR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220FB791-A416-4548-82B4-F6615F2FF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5998" y="6356351"/>
            <a:ext cx="1288461" cy="365125"/>
          </a:xfrm>
        </p:spPr>
        <p:txBody>
          <a:bodyPr/>
          <a:lstStyle/>
          <a:p>
            <a:fld id="{3EF9F3CA-D42A-4F16-9502-7E916E4DA7FE}" type="slidenum">
              <a:rPr lang="en-US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/>
              <a:t>4</a:t>
            </a:fld>
            <a:endParaRPr lang="en-US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9330DCC-DB07-41C4-0F01-0DC64EC8A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50212" y="6354765"/>
            <a:ext cx="4701309" cy="365125"/>
          </a:xfrm>
        </p:spPr>
        <p:txBody>
          <a:bodyPr/>
          <a:lstStyle/>
          <a:p>
            <a:r>
              <a:rPr lang="it-IT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Charm Tutorial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92493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Code to Use Load Balancing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Write PUP method to serialize the state of a chare </a:t>
            </a:r>
          </a:p>
          <a:p>
            <a:r>
              <a:rPr lang="en-US" altLang="ko-KR" dirty="0"/>
              <a:t>Set </a:t>
            </a:r>
            <a:r>
              <a:rPr lang="en-US" altLang="ko-KR" dirty="0" err="1">
                <a:latin typeface="Consolas" panose="020B0609020204030204" pitchFamily="49" charset="0"/>
              </a:rPr>
              <a:t>usesAtSync</a:t>
            </a:r>
            <a:r>
              <a:rPr lang="en-US" altLang="ko-KR" dirty="0">
                <a:latin typeface="Consolas" panose="020B0609020204030204" pitchFamily="49" charset="0"/>
              </a:rPr>
              <a:t> = true;</a:t>
            </a:r>
            <a:r>
              <a:rPr lang="en-US" altLang="ko-KR" dirty="0"/>
              <a:t> in chare constructor</a:t>
            </a:r>
          </a:p>
          <a:p>
            <a:r>
              <a:rPr lang="en-US" altLang="ko-KR" dirty="0"/>
              <a:t>Insert </a:t>
            </a:r>
            <a:r>
              <a:rPr lang="en-US" altLang="ko-KR" dirty="0" err="1">
                <a:latin typeface="Consolas" panose="020B0609020204030204" pitchFamily="49" charset="0"/>
              </a:rPr>
              <a:t>AtSync</a:t>
            </a:r>
            <a:r>
              <a:rPr lang="en-US" altLang="ko-KR" dirty="0">
                <a:latin typeface="Consolas" panose="020B0609020204030204" pitchFamily="49" charset="0"/>
              </a:rPr>
              <a:t>()</a:t>
            </a:r>
            <a:r>
              <a:rPr lang="en-US" altLang="ko-KR" dirty="0"/>
              <a:t> call at a natural barrier </a:t>
            </a:r>
          </a:p>
          <a:p>
            <a:pPr lvl="1"/>
            <a:r>
              <a:rPr lang="en-US" altLang="ko-KR" dirty="0"/>
              <a:t>Call from every </a:t>
            </a:r>
            <a:r>
              <a:rPr lang="en-US" altLang="ko-KR" dirty="0" err="1"/>
              <a:t>chare</a:t>
            </a:r>
            <a:r>
              <a:rPr lang="en-US" altLang="ko-KR" dirty="0"/>
              <a:t> in all collections</a:t>
            </a:r>
          </a:p>
          <a:p>
            <a:pPr lvl="1"/>
            <a:r>
              <a:rPr lang="en-US" altLang="ko-KR" dirty="0"/>
              <a:t>Does not block</a:t>
            </a:r>
          </a:p>
          <a:p>
            <a:r>
              <a:rPr lang="en-US" altLang="ko-KR" dirty="0"/>
              <a:t>Implement </a:t>
            </a:r>
            <a:r>
              <a:rPr lang="en-US" altLang="ko-KR" dirty="0" err="1">
                <a:latin typeface="Consolas" panose="020B0609020204030204" pitchFamily="49" charset="0"/>
              </a:rPr>
              <a:t>ResumeFromSync</a:t>
            </a:r>
            <a:r>
              <a:rPr lang="en-US" altLang="ko-KR" dirty="0">
                <a:latin typeface="Consolas" panose="020B0609020204030204" pitchFamily="49" charset="0"/>
              </a:rPr>
              <a:t>()</a:t>
            </a:r>
            <a:r>
              <a:rPr lang="en-US" altLang="ko-KR" dirty="0"/>
              <a:t> to resume execution</a:t>
            </a:r>
          </a:p>
          <a:p>
            <a:pPr lvl="1"/>
            <a:r>
              <a:rPr lang="en-US" altLang="ko-KR" dirty="0"/>
              <a:t>A typical </a:t>
            </a:r>
            <a:r>
              <a:rPr lang="en-US" altLang="ko-KR" dirty="0" err="1">
                <a:latin typeface="Consolas" panose="020B0609020204030204" pitchFamily="49" charset="0"/>
              </a:rPr>
              <a:t>ResumeFromSync</a:t>
            </a:r>
            <a:r>
              <a:rPr lang="en-US" altLang="ko-KR" dirty="0">
                <a:latin typeface="Consolas" panose="020B0609020204030204" pitchFamily="49" charset="0"/>
              </a:rPr>
              <a:t>()</a:t>
            </a:r>
            <a:r>
              <a:rPr lang="en-US" altLang="ko-KR" dirty="0"/>
              <a:t> contributes to a reduction  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50CC6296-28A9-462A-A25C-5786C8B45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5998" y="6356351"/>
            <a:ext cx="1288461" cy="365125"/>
          </a:xfrm>
        </p:spPr>
        <p:txBody>
          <a:bodyPr/>
          <a:lstStyle/>
          <a:p>
            <a:fld id="{3EF9F3CA-D42A-4F16-9502-7E916E4DA7FE}" type="slidenum">
              <a:rPr lang="en-US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/>
              <a:t>5</a:t>
            </a:fld>
            <a:endParaRPr lang="en-US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F654C94-1E28-6032-CAF8-BE6963002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50212" y="6354765"/>
            <a:ext cx="4701309" cy="365125"/>
          </a:xfrm>
        </p:spPr>
        <p:txBody>
          <a:bodyPr/>
          <a:lstStyle/>
          <a:p>
            <a:r>
              <a:rPr lang="it-IT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Charm Tutorial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309365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Example: Stencil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D7372EE-1A04-4B68-9563-394D2272F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5116" y="1211737"/>
            <a:ext cx="9181768" cy="4903315"/>
          </a:xfrm>
          <a:solidFill>
            <a:schemeClr val="bg1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0" indent="0" defTabSz="457200">
              <a:buNone/>
            </a:pPr>
            <a:r>
              <a:rPr lang="en-US" altLang="ko-KR" sz="1800" i="1" dirty="0">
                <a:solidFill>
                  <a:srgbClr val="00B0F0"/>
                </a:solidFill>
                <a:latin typeface="Consolas"/>
              </a:rPr>
              <a:t>// Synchronize at every iteration: Main starts next iteration</a:t>
            </a:r>
            <a:endParaRPr lang="en-US" altLang="ko-KR" sz="1800" b="1" dirty="0">
              <a:solidFill>
                <a:schemeClr val="tx1"/>
              </a:solidFill>
              <a:latin typeface="Consolas"/>
              <a:cs typeface="Consolas"/>
            </a:endParaRPr>
          </a:p>
          <a:p>
            <a:pPr marL="0" indent="0" defTabSz="457200">
              <a:buFont typeface="Arial"/>
              <a:buNone/>
            </a:pPr>
            <a:r>
              <a:rPr lang="en-US" altLang="ko-KR" sz="1800" b="1" dirty="0">
                <a:solidFill>
                  <a:schemeClr val="tx1"/>
                </a:solidFill>
                <a:latin typeface="Consolas"/>
                <a:cs typeface="Consolas"/>
              </a:rPr>
              <a:t>void</a:t>
            </a:r>
            <a:r>
              <a:rPr lang="en-US" altLang="ko-KR" sz="1800" dirty="0">
                <a:solidFill>
                  <a:schemeClr val="tx1"/>
                </a:solidFill>
                <a:latin typeface="Consolas"/>
                <a:cs typeface="Consolas"/>
              </a:rPr>
              <a:t> Main::</a:t>
            </a:r>
            <a:r>
              <a:rPr lang="en-US" altLang="ko-KR" sz="1800" dirty="0" err="1">
                <a:solidFill>
                  <a:schemeClr val="tx1"/>
                </a:solidFill>
                <a:latin typeface="Consolas"/>
                <a:cs typeface="Consolas"/>
              </a:rPr>
              <a:t>endIter</a:t>
            </a:r>
            <a:r>
              <a:rPr lang="en-US" altLang="ko-KR" sz="1800" dirty="0">
                <a:solidFill>
                  <a:schemeClr val="tx1"/>
                </a:solidFill>
                <a:latin typeface="Consolas"/>
                <a:cs typeface="Consolas"/>
              </a:rPr>
              <a:t>() { </a:t>
            </a:r>
            <a:r>
              <a:rPr lang="en-US" altLang="ko-KR" sz="1800" dirty="0" err="1">
                <a:solidFill>
                  <a:schemeClr val="tx1"/>
                </a:solidFill>
                <a:latin typeface="Consolas"/>
                <a:cs typeface="Consolas"/>
              </a:rPr>
              <a:t>stencilProxy.sendBoundaries</a:t>
            </a:r>
            <a:r>
              <a:rPr lang="en-US" altLang="ko-KR" sz="1800" dirty="0">
                <a:solidFill>
                  <a:schemeClr val="tx1"/>
                </a:solidFill>
                <a:latin typeface="Consolas"/>
                <a:cs typeface="Consolas"/>
              </a:rPr>
              <a:t>(); }</a:t>
            </a:r>
          </a:p>
          <a:p>
            <a:pPr marL="0" indent="0" defTabSz="457200">
              <a:buFont typeface="Arial"/>
              <a:buNone/>
            </a:pPr>
            <a:endParaRPr lang="en-US" altLang="ko-KR" sz="1800" i="1" dirty="0">
              <a:solidFill>
                <a:srgbClr val="00B0F0"/>
              </a:solidFill>
              <a:latin typeface="Consolas"/>
            </a:endParaRPr>
          </a:p>
          <a:p>
            <a:pPr marL="0" indent="0" defTabSz="457200">
              <a:buFont typeface="Arial"/>
              <a:buNone/>
            </a:pPr>
            <a:r>
              <a:rPr lang="en-US" altLang="ko-KR" sz="1800" i="1" dirty="0">
                <a:solidFill>
                  <a:srgbClr val="00B0F0"/>
                </a:solidFill>
                <a:latin typeface="Consolas"/>
              </a:rPr>
              <a:t>// Assume a 1D Stencil chare array with near neighbor communication</a:t>
            </a:r>
            <a:endParaRPr lang="en-US" sz="1800" b="1" dirty="0">
              <a:solidFill>
                <a:schemeClr val="tx1"/>
              </a:solidFill>
              <a:latin typeface="Consolas"/>
              <a:cs typeface="Consolas"/>
            </a:endParaRPr>
          </a:p>
          <a:p>
            <a:pPr marL="0" indent="0" defTabSz="457200">
              <a:buFont typeface="Arial"/>
              <a:buNone/>
            </a:pPr>
            <a:r>
              <a:rPr lang="en-US" sz="1800" b="1" dirty="0">
                <a:solidFill>
                  <a:schemeClr val="tx1"/>
                </a:solidFill>
                <a:latin typeface="Consolas"/>
                <a:cs typeface="Consolas"/>
              </a:rPr>
              <a:t>void</a:t>
            </a:r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</a:rPr>
              <a:t> Stencil::</a:t>
            </a:r>
            <a:r>
              <a:rPr lang="en-US" sz="1800" dirty="0" err="1">
                <a:solidFill>
                  <a:schemeClr val="tx1"/>
                </a:solidFill>
                <a:latin typeface="Consolas"/>
                <a:cs typeface="Consolas"/>
              </a:rPr>
              <a:t>sendBoundaries</a:t>
            </a:r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</a:rPr>
              <a:t>() {</a:t>
            </a:r>
            <a:br>
              <a:rPr lang="en-US" sz="1800" dirty="0">
                <a:solidFill>
                  <a:schemeClr val="tx1"/>
                </a:solidFill>
                <a:latin typeface="Consolas"/>
                <a:cs typeface="Consolas"/>
              </a:rPr>
            </a:br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nsolas"/>
                <a:cs typeface="Consolas"/>
              </a:rPr>
              <a:t>thisProxy</a:t>
            </a:r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</a:rPr>
              <a:t>(wrap(x-1)).</a:t>
            </a:r>
            <a:r>
              <a:rPr lang="en-US" sz="1800" dirty="0" err="1">
                <a:solidFill>
                  <a:schemeClr val="tx1"/>
                </a:solidFill>
                <a:latin typeface="Consolas"/>
                <a:cs typeface="Consolas"/>
              </a:rPr>
              <a:t>updateGhost</a:t>
            </a:r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</a:rPr>
              <a:t>(RIGHT, </a:t>
            </a:r>
            <a:r>
              <a:rPr lang="en-US" sz="1800" dirty="0" err="1">
                <a:solidFill>
                  <a:schemeClr val="tx1"/>
                </a:solidFill>
                <a:latin typeface="Consolas"/>
                <a:cs typeface="Consolas"/>
              </a:rPr>
              <a:t>left_ghost</a:t>
            </a:r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</a:rPr>
              <a:t>);</a:t>
            </a:r>
          </a:p>
          <a:p>
            <a:pPr marL="0" indent="0" defTabSz="457200">
              <a:buFont typeface="Arial"/>
              <a:buNone/>
            </a:pPr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</a:rPr>
              <a:t>  </a:t>
            </a:r>
            <a:r>
              <a:rPr lang="en-US" altLang="ko-KR" sz="1800" dirty="0" err="1">
                <a:solidFill>
                  <a:schemeClr val="tx1"/>
                </a:solidFill>
                <a:latin typeface="Consolas"/>
                <a:cs typeface="Consolas"/>
              </a:rPr>
              <a:t>thisProxy</a:t>
            </a:r>
            <a:r>
              <a:rPr lang="en-US" altLang="ko-KR" sz="1800" dirty="0">
                <a:solidFill>
                  <a:schemeClr val="tx1"/>
                </a:solidFill>
                <a:latin typeface="Consolas"/>
                <a:cs typeface="Consolas"/>
              </a:rPr>
              <a:t>(wrap(x+1)).</a:t>
            </a:r>
            <a:r>
              <a:rPr lang="en-US" altLang="ko-KR" sz="1800" dirty="0" err="1">
                <a:solidFill>
                  <a:schemeClr val="tx1"/>
                </a:solidFill>
                <a:latin typeface="Consolas"/>
                <a:cs typeface="Consolas"/>
              </a:rPr>
              <a:t>updateGhost</a:t>
            </a:r>
            <a:r>
              <a:rPr lang="en-US" altLang="ko-KR" sz="1800" dirty="0">
                <a:solidFill>
                  <a:schemeClr val="tx1"/>
                </a:solidFill>
                <a:latin typeface="Consolas"/>
                <a:cs typeface="Consolas"/>
              </a:rPr>
              <a:t>(LEFT, </a:t>
            </a:r>
            <a:r>
              <a:rPr lang="en-US" altLang="ko-KR" sz="1800" dirty="0" err="1">
                <a:solidFill>
                  <a:schemeClr val="tx1"/>
                </a:solidFill>
                <a:latin typeface="Consolas"/>
                <a:cs typeface="Consolas"/>
              </a:rPr>
              <a:t>right_ghost</a:t>
            </a:r>
            <a:r>
              <a:rPr lang="en-US" altLang="ko-KR" sz="1800" dirty="0">
                <a:solidFill>
                  <a:schemeClr val="tx1"/>
                </a:solidFill>
                <a:latin typeface="Consolas"/>
                <a:cs typeface="Consolas"/>
              </a:rPr>
              <a:t>);</a:t>
            </a:r>
          </a:p>
          <a:p>
            <a:pPr marL="0" indent="0" defTabSz="457200">
              <a:buFont typeface="Arial"/>
              <a:buNone/>
            </a:pPr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</a:rPr>
              <a:t>}</a:t>
            </a:r>
          </a:p>
          <a:p>
            <a:pPr marL="0" indent="0" defTabSz="457200">
              <a:buFont typeface="Arial"/>
              <a:buNone/>
            </a:pPr>
            <a:endParaRPr lang="en-US" sz="1800" dirty="0">
              <a:solidFill>
                <a:schemeClr val="tx1"/>
              </a:solidFill>
              <a:latin typeface="Consolas"/>
              <a:cs typeface="Consolas"/>
            </a:endParaRPr>
          </a:p>
          <a:p>
            <a:pPr marL="0" indent="0" defTabSz="457200">
              <a:buFont typeface="Arial"/>
              <a:buNone/>
            </a:pPr>
            <a:r>
              <a:rPr lang="en-US" sz="1800" b="1" dirty="0">
                <a:solidFill>
                  <a:schemeClr val="tx1"/>
                </a:solidFill>
                <a:latin typeface="Consolas"/>
                <a:cs typeface="Consolas"/>
              </a:rPr>
              <a:t>void</a:t>
            </a:r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</a:rPr>
              <a:t> Stencil::</a:t>
            </a:r>
            <a:r>
              <a:rPr lang="en-US" sz="1800" dirty="0" err="1">
                <a:solidFill>
                  <a:schemeClr val="tx1"/>
                </a:solidFill>
                <a:latin typeface="Consolas"/>
                <a:cs typeface="Consolas"/>
              </a:rPr>
              <a:t>updateGhost</a:t>
            </a:r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</a:rPr>
              <a:t>(</a:t>
            </a:r>
            <a:r>
              <a:rPr lang="en-US" sz="1800" dirty="0" err="1">
                <a:solidFill>
                  <a:schemeClr val="tx1"/>
                </a:solidFill>
                <a:latin typeface="Consolas"/>
                <a:cs typeface="Consolas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nsolas"/>
                <a:cs typeface="Consolas"/>
              </a:rPr>
              <a:t>dir</a:t>
            </a:r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</a:rPr>
              <a:t>, double ghost) {</a:t>
            </a:r>
            <a:br>
              <a:rPr lang="en-US" sz="1800" dirty="0">
                <a:solidFill>
                  <a:schemeClr val="tx1"/>
                </a:solidFill>
                <a:latin typeface="Consolas"/>
                <a:cs typeface="Consolas"/>
              </a:rPr>
            </a:br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nsolas"/>
                <a:cs typeface="Consolas"/>
              </a:rPr>
              <a:t>updateBoundary</a:t>
            </a:r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</a:rPr>
              <a:t>(</a:t>
            </a:r>
            <a:r>
              <a:rPr lang="en-US" sz="1800" dirty="0" err="1">
                <a:solidFill>
                  <a:schemeClr val="tx1"/>
                </a:solidFill>
                <a:latin typeface="Consolas"/>
                <a:cs typeface="Consolas"/>
              </a:rPr>
              <a:t>dir</a:t>
            </a:r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</a:rPr>
              <a:t>, ghost); </a:t>
            </a:r>
          </a:p>
          <a:p>
            <a:pPr marL="0" indent="0" defTabSz="457200">
              <a:buFont typeface="Arial"/>
              <a:buNone/>
            </a:pPr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</a:rPr>
              <a:t>  </a:t>
            </a:r>
            <a:r>
              <a:rPr lang="en-US" sz="1800" b="1" dirty="0">
                <a:solidFill>
                  <a:schemeClr val="tx1"/>
                </a:solidFill>
                <a:latin typeface="Consolas"/>
                <a:cs typeface="Consolas"/>
              </a:rPr>
              <a:t>if</a:t>
            </a:r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</a:rPr>
              <a:t> (++</a:t>
            </a:r>
            <a:r>
              <a:rPr lang="en-US" sz="1800" dirty="0" err="1">
                <a:solidFill>
                  <a:schemeClr val="tx1"/>
                </a:solidFill>
                <a:latin typeface="Consolas"/>
                <a:cs typeface="Consolas"/>
              </a:rPr>
              <a:t>remoteCount</a:t>
            </a:r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</a:rPr>
              <a:t> == 2) {</a:t>
            </a:r>
          </a:p>
          <a:p>
            <a:pPr marL="0" indent="0" defTabSz="457200">
              <a:buFont typeface="Arial"/>
              <a:buNone/>
            </a:pPr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</a:rPr>
              <a:t>      </a:t>
            </a:r>
            <a:r>
              <a:rPr lang="en-US" sz="1800" dirty="0" err="1">
                <a:solidFill>
                  <a:schemeClr val="tx1"/>
                </a:solidFill>
                <a:latin typeface="Consolas"/>
                <a:cs typeface="Consolas"/>
              </a:rPr>
              <a:t>remoteCount</a:t>
            </a:r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</a:rPr>
              <a:t> = 0;</a:t>
            </a:r>
          </a:p>
          <a:p>
            <a:pPr marL="0" indent="0" defTabSz="457200">
              <a:buFont typeface="Arial"/>
              <a:buNone/>
            </a:pPr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</a:rPr>
              <a:t>      </a:t>
            </a:r>
            <a:r>
              <a:rPr lang="en-US" sz="1800" dirty="0" err="1">
                <a:solidFill>
                  <a:schemeClr val="tx1"/>
                </a:solidFill>
                <a:latin typeface="Consolas"/>
                <a:cs typeface="Consolas"/>
              </a:rPr>
              <a:t>doWork</a:t>
            </a:r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</a:rPr>
              <a:t>(); } }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46821AC4-5ECE-41E8-A873-8144382AB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5998" y="6356351"/>
            <a:ext cx="1288461" cy="365125"/>
          </a:xfrm>
        </p:spPr>
        <p:txBody>
          <a:bodyPr/>
          <a:lstStyle/>
          <a:p>
            <a:fld id="{3EF9F3CA-D42A-4F16-9502-7E916E4DA7FE}" type="slidenum">
              <a:rPr lang="en-US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/>
              <a:t>6</a:t>
            </a:fld>
            <a:endParaRPr lang="en-US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463F44BB-2FD1-EB77-3A8F-C720A2B38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50212" y="6354765"/>
            <a:ext cx="4701309" cy="365125"/>
          </a:xfrm>
        </p:spPr>
        <p:txBody>
          <a:bodyPr/>
          <a:lstStyle/>
          <a:p>
            <a:r>
              <a:rPr lang="it-IT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Charm Tutorial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32665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Example: Stencil cont.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06C42EC-70CE-4470-8292-AEC6F884B4F6}"/>
              </a:ext>
            </a:extLst>
          </p:cNvPr>
          <p:cNvSpPr txBox="1">
            <a:spLocks/>
          </p:cNvSpPr>
          <p:nvPr/>
        </p:nvSpPr>
        <p:spPr>
          <a:xfrm>
            <a:off x="747346" y="1887782"/>
            <a:ext cx="10697308" cy="3082435"/>
          </a:xfrm>
          <a:prstGeom prst="rect">
            <a:avLst/>
          </a:prstGeom>
          <a:solidFill>
            <a:schemeClr val="bg1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latin typeface="Consolas"/>
                <a:cs typeface="Consolas"/>
              </a:rPr>
              <a:t>void</a:t>
            </a:r>
            <a:r>
              <a:rPr lang="en-US" sz="1800" dirty="0">
                <a:latin typeface="Consolas"/>
                <a:cs typeface="Consolas"/>
              </a:rPr>
              <a:t> Stencil::</a:t>
            </a:r>
            <a:r>
              <a:rPr lang="en-US" sz="1800" dirty="0" err="1">
                <a:latin typeface="Consolas"/>
                <a:cs typeface="Consolas"/>
              </a:rPr>
              <a:t>doWork</a:t>
            </a:r>
            <a:r>
              <a:rPr lang="en-US" sz="1800" dirty="0">
                <a:latin typeface="Consolas"/>
                <a:cs typeface="Consolas"/>
              </a:rPr>
              <a:t>() {</a:t>
            </a:r>
            <a:br>
              <a:rPr lang="en-US" sz="1800" dirty="0">
                <a:latin typeface="Consolas"/>
                <a:cs typeface="Consolas"/>
              </a:rPr>
            </a:br>
            <a:r>
              <a:rPr lang="en-US" sz="1800" dirty="0">
                <a:latin typeface="Consolas"/>
                <a:cs typeface="Consolas"/>
              </a:rPr>
              <a:t>  </a:t>
            </a:r>
            <a:r>
              <a:rPr lang="en-US" sz="1800" dirty="0" err="1">
                <a:latin typeface="Consolas"/>
                <a:cs typeface="Consolas"/>
              </a:rPr>
              <a:t>underThreshold</a:t>
            </a:r>
            <a:r>
              <a:rPr lang="en-US" sz="1800" dirty="0">
                <a:latin typeface="Consolas"/>
                <a:cs typeface="Consolas"/>
              </a:rPr>
              <a:t> = (</a:t>
            </a:r>
            <a:r>
              <a:rPr lang="en-US" sz="1800" dirty="0" err="1">
                <a:latin typeface="Consolas"/>
                <a:cs typeface="Consolas"/>
              </a:rPr>
              <a:t>computeKernel</a:t>
            </a:r>
            <a:r>
              <a:rPr lang="en-US" sz="1800" dirty="0">
                <a:latin typeface="Consolas"/>
                <a:cs typeface="Consolas"/>
              </a:rPr>
              <a:t>() &lt; DELTA);</a:t>
            </a:r>
            <a:endParaRPr lang="en-US" sz="1800" i="1" dirty="0">
              <a:solidFill>
                <a:srgbClr val="00B0F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800" b="1" dirty="0">
                <a:latin typeface="Consolas"/>
                <a:cs typeface="Consolas"/>
              </a:rPr>
              <a:t>  if</a:t>
            </a:r>
            <a:r>
              <a:rPr lang="en-US" sz="1800" dirty="0">
                <a:latin typeface="Consolas"/>
                <a:cs typeface="Consolas"/>
              </a:rPr>
              <a:t> (++</a:t>
            </a:r>
            <a:r>
              <a:rPr lang="en-US" sz="1800" dirty="0" err="1">
                <a:latin typeface="Consolas"/>
                <a:cs typeface="Consolas"/>
              </a:rPr>
              <a:t>i</a:t>
            </a:r>
            <a:r>
              <a:rPr lang="en-US" sz="1800" dirty="0">
                <a:latin typeface="Consolas"/>
                <a:cs typeface="Consolas"/>
              </a:rPr>
              <a:t> % 10 == 0) { </a:t>
            </a:r>
            <a:r>
              <a:rPr lang="en-US" sz="1800" b="1" dirty="0" err="1">
                <a:solidFill>
                  <a:srgbClr val="FF0000"/>
                </a:solidFill>
                <a:latin typeface="Consolas"/>
                <a:cs typeface="Consolas"/>
              </a:rPr>
              <a:t>AtSync</a:t>
            </a:r>
            <a:r>
              <a:rPr lang="en-US" sz="1800" b="1" dirty="0">
                <a:solidFill>
                  <a:srgbClr val="FF0000"/>
                </a:solidFill>
                <a:latin typeface="Consolas"/>
                <a:cs typeface="Consolas"/>
              </a:rPr>
              <a:t>(); </a:t>
            </a:r>
            <a:r>
              <a:rPr lang="en-US" sz="1800" dirty="0">
                <a:latin typeface="Consolas"/>
                <a:cs typeface="Consolas"/>
              </a:rPr>
              <a:t>} </a:t>
            </a:r>
            <a:r>
              <a:rPr lang="en-US" altLang="ko-KR" sz="1800" i="1" dirty="0">
                <a:solidFill>
                  <a:srgbClr val="00B0F0"/>
                </a:solidFill>
                <a:latin typeface="Consolas"/>
              </a:rPr>
              <a:t>// Allow load balancing every 10 iterations</a:t>
            </a:r>
            <a:endParaRPr lang="en-US" sz="18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800" b="1" dirty="0">
                <a:latin typeface="Consolas"/>
                <a:cs typeface="Consolas"/>
              </a:rPr>
              <a:t>  else</a:t>
            </a:r>
            <a:r>
              <a:rPr lang="en-US" sz="1800" dirty="0">
                <a:latin typeface="Consolas"/>
                <a:cs typeface="Consolas"/>
              </a:rPr>
              <a:t> { contribute(</a:t>
            </a:r>
            <a:r>
              <a:rPr lang="en-US" sz="1800" dirty="0" err="1">
                <a:latin typeface="Consolas"/>
                <a:cs typeface="Consolas"/>
              </a:rPr>
              <a:t>CkCallback</a:t>
            </a:r>
            <a:r>
              <a:rPr lang="en-US" sz="1800" dirty="0">
                <a:latin typeface="Consolas"/>
                <a:cs typeface="Consolas"/>
              </a:rPr>
              <a:t>(</a:t>
            </a:r>
            <a:r>
              <a:rPr lang="en-US" sz="1800" dirty="0" err="1">
                <a:latin typeface="Consolas"/>
                <a:cs typeface="Consolas"/>
              </a:rPr>
              <a:t>CkReductionTarget</a:t>
            </a:r>
            <a:r>
              <a:rPr lang="en-US" sz="1800" dirty="0">
                <a:latin typeface="Consolas"/>
                <a:cs typeface="Consolas"/>
              </a:rPr>
              <a:t>(Main, </a:t>
            </a:r>
            <a:r>
              <a:rPr lang="en-US" sz="1800" dirty="0" err="1">
                <a:latin typeface="Consolas"/>
                <a:cs typeface="Consolas"/>
              </a:rPr>
              <a:t>endIter</a:t>
            </a:r>
            <a:r>
              <a:rPr lang="en-US" sz="1800" dirty="0">
                <a:latin typeface="Consolas"/>
                <a:cs typeface="Consolas"/>
              </a:rPr>
              <a:t>), </a:t>
            </a:r>
            <a:r>
              <a:rPr lang="en-US" sz="1800" dirty="0" err="1">
                <a:latin typeface="Consolas"/>
                <a:cs typeface="Consolas"/>
              </a:rPr>
              <a:t>mainProxy</a:t>
            </a:r>
            <a:r>
              <a:rPr lang="en-US" sz="1800" dirty="0">
                <a:latin typeface="Consolas"/>
                <a:cs typeface="Consolas"/>
              </a:rPr>
              <a:t>)); }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1800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800" b="1" dirty="0">
                <a:latin typeface="Consolas"/>
                <a:cs typeface="Consolas"/>
              </a:rPr>
              <a:t>void</a:t>
            </a:r>
            <a:r>
              <a:rPr lang="en-US" sz="1800" dirty="0">
                <a:latin typeface="Consolas"/>
                <a:cs typeface="Consolas"/>
              </a:rPr>
              <a:t> Stencil::</a:t>
            </a:r>
            <a:r>
              <a:rPr lang="en-US" sz="1800" b="1" dirty="0" err="1">
                <a:solidFill>
                  <a:srgbClr val="FF0000"/>
                </a:solidFill>
                <a:latin typeface="Consolas"/>
                <a:cs typeface="Consolas"/>
              </a:rPr>
              <a:t>ResumeFromSync</a:t>
            </a:r>
            <a:r>
              <a:rPr lang="en-US" sz="1800" b="1" dirty="0">
                <a:solidFill>
                  <a:srgbClr val="FF0000"/>
                </a:solidFill>
                <a:latin typeface="Consolas"/>
                <a:cs typeface="Consolas"/>
              </a:rPr>
              <a:t>()</a:t>
            </a:r>
            <a:r>
              <a:rPr lang="en-US" sz="1800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altLang="ko-KR" sz="1800" dirty="0">
                <a:latin typeface="Consolas"/>
                <a:cs typeface="Consolas"/>
              </a:rPr>
              <a:t>  contribute(</a:t>
            </a:r>
            <a:r>
              <a:rPr lang="en-US" altLang="ko-KR" sz="1800" dirty="0" err="1">
                <a:latin typeface="Consolas"/>
                <a:cs typeface="Consolas"/>
              </a:rPr>
              <a:t>CkCallback</a:t>
            </a:r>
            <a:r>
              <a:rPr lang="en-US" altLang="ko-KR" sz="1800" dirty="0">
                <a:latin typeface="Consolas"/>
                <a:cs typeface="Consolas"/>
              </a:rPr>
              <a:t>(</a:t>
            </a:r>
            <a:r>
              <a:rPr lang="en-US" altLang="ko-KR" sz="1800" dirty="0" err="1">
                <a:latin typeface="Consolas"/>
                <a:cs typeface="Consolas"/>
              </a:rPr>
              <a:t>CkReductionTarget</a:t>
            </a:r>
            <a:r>
              <a:rPr lang="en-US" altLang="ko-KR" sz="1800" dirty="0">
                <a:latin typeface="Consolas"/>
                <a:cs typeface="Consolas"/>
              </a:rPr>
              <a:t>(Main, </a:t>
            </a:r>
            <a:r>
              <a:rPr lang="en-US" altLang="ko-KR" sz="1800" dirty="0" err="1">
                <a:latin typeface="Consolas"/>
                <a:cs typeface="Consolas"/>
              </a:rPr>
              <a:t>endIter</a:t>
            </a:r>
            <a:r>
              <a:rPr lang="en-US" altLang="ko-KR" sz="1800" dirty="0">
                <a:latin typeface="Consolas"/>
                <a:cs typeface="Consolas"/>
              </a:rPr>
              <a:t>), </a:t>
            </a:r>
            <a:r>
              <a:rPr lang="en-US" altLang="ko-KR" sz="1800" dirty="0" err="1">
                <a:latin typeface="Consolas"/>
                <a:cs typeface="Consolas"/>
              </a:rPr>
              <a:t>mainProxy</a:t>
            </a:r>
            <a:r>
              <a:rPr lang="en-US" altLang="ko-KR" sz="1800" dirty="0">
                <a:latin typeface="Consolas"/>
                <a:cs typeface="Consolas"/>
              </a:rPr>
              <a:t>));</a:t>
            </a:r>
            <a:endParaRPr lang="en-US" sz="18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1800" b="1" dirty="0">
              <a:latin typeface="Consolas"/>
              <a:cs typeface="Consolas"/>
            </a:endParaRP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A4F4A349-38BA-4DCC-A4A8-C91631201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5998" y="6356351"/>
            <a:ext cx="1288461" cy="365125"/>
          </a:xfrm>
        </p:spPr>
        <p:txBody>
          <a:bodyPr/>
          <a:lstStyle/>
          <a:p>
            <a:fld id="{3EF9F3CA-D42A-4F16-9502-7E916E4DA7FE}" type="slidenum">
              <a:rPr lang="en-US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/>
              <a:t>7</a:t>
            </a:fld>
            <a:endParaRPr lang="en-US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15281" y="3888617"/>
            <a:ext cx="8921071" cy="940795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07275" y="2555825"/>
            <a:ext cx="9685467" cy="329278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07275" y="2885103"/>
            <a:ext cx="821525" cy="297918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6E7E6E-78EE-4D0F-00F9-C9D2203ABE4D}"/>
              </a:ext>
            </a:extLst>
          </p:cNvPr>
          <p:cNvSpPr/>
          <p:nvPr/>
        </p:nvSpPr>
        <p:spPr>
          <a:xfrm>
            <a:off x="10553834" y="2891230"/>
            <a:ext cx="640626" cy="297918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60351595-2AF6-C5F9-FC15-23AD30C9E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50212" y="6354765"/>
            <a:ext cx="4701309" cy="365125"/>
          </a:xfrm>
        </p:spPr>
        <p:txBody>
          <a:bodyPr/>
          <a:lstStyle/>
          <a:p>
            <a:r>
              <a:rPr lang="it-IT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Charm Tutorial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53918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sc17tutorial_1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17tutorial_1" id="{95B0AFA7-D1F1-6C4A-A757-9008A45739D9}" vid="{05B43A2F-DDB2-E14E-BA82-08BEF238A66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sc17tutorial_1</Template>
  <TotalTime>4155</TotalTime>
  <Words>501</Words>
  <Application>Microsoft Macintosh PowerPoint</Application>
  <PresentationFormat>Widescreen</PresentationFormat>
  <Paragraphs>87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Book Antiqua</vt:lpstr>
      <vt:lpstr>Calibri</vt:lpstr>
      <vt:lpstr>Consolas</vt:lpstr>
      <vt:lpstr>Lucida Sans Unicode</vt:lpstr>
      <vt:lpstr>Times New Roman</vt:lpstr>
      <vt:lpstr>sc17tutorial_1</vt:lpstr>
      <vt:lpstr>Dynamic Load Balancing</vt:lpstr>
      <vt:lpstr>Measurement Based Load Balancing</vt:lpstr>
      <vt:lpstr>Using the Load Balancer</vt:lpstr>
      <vt:lpstr>Instrumentation</vt:lpstr>
      <vt:lpstr>Code to Use Load Balancing</vt:lpstr>
      <vt:lpstr>Example: Stencil</vt:lpstr>
      <vt:lpstr>Example: Stencil cont.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Charm++  Motivations and Basic Ideas</dc:title>
  <dc:creator>Michael Robson</dc:creator>
  <cp:lastModifiedBy>Gartenhaus, Matthew David</cp:lastModifiedBy>
  <cp:revision>126</cp:revision>
  <dcterms:created xsi:type="dcterms:W3CDTF">2016-08-22T20:19:20Z</dcterms:created>
  <dcterms:modified xsi:type="dcterms:W3CDTF">2023-10-21T12:03:29Z</dcterms:modified>
</cp:coreProperties>
</file>