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PUP bytes</a:t>
            </a:r>
            <a:r>
              <a:rPr lang="en-US" baseline="0" dirty="0"/>
              <a:t> </a:t>
            </a:r>
            <a:r>
              <a:rPr lang="en-US" baseline="0"/>
              <a:t>in manual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can be </a:t>
            </a:r>
            <a:r>
              <a:rPr lang="en-US"/>
              <a:t>different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Serialization in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To do load balancing, we move chares to different PEs </a:t>
            </a:r>
          </a:p>
          <a:p>
            <a:r>
              <a:rPr lang="en-US" altLang="ko-KR" dirty="0"/>
              <a:t>How do we do this for arbitrary objects? </a:t>
            </a:r>
          </a:p>
          <a:p>
            <a:r>
              <a:rPr lang="en-US" altLang="ko-KR" dirty="0"/>
              <a:t>Charm++ has a framework for serializing data called PUP 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75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 is PUP? </a:t>
            </a:r>
          </a:p>
          <a:p>
            <a:r>
              <a:rPr lang="en-US" altLang="ko-KR" b="1" dirty="0"/>
              <a:t>P</a:t>
            </a:r>
            <a:r>
              <a:rPr lang="en-US" altLang="ko-KR" dirty="0"/>
              <a:t>ack and </a:t>
            </a:r>
            <a:r>
              <a:rPr lang="en-US" altLang="ko-KR" b="1" dirty="0"/>
              <a:t>U</a:t>
            </a:r>
            <a:r>
              <a:rPr lang="en-US" altLang="ko-KR" dirty="0"/>
              <a:t>npack</a:t>
            </a:r>
          </a:p>
          <a:p>
            <a:r>
              <a:rPr lang="en-US" altLang="ko-KR" dirty="0"/>
              <a:t>With PUP, chares become serializable and can be transported to memory, disk, or another processor </a:t>
            </a:r>
          </a:p>
          <a:p>
            <a:r>
              <a:rPr lang="en-US" altLang="ko-KR" dirty="0"/>
              <a:t>Used in dynamic load balancing framework for object movement </a:t>
            </a:r>
          </a:p>
          <a:p>
            <a:endParaRPr lang="en-US" altLang="ko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73E24D5-660B-4424-B580-8A5678AC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2759781B-070E-B6C1-D0C2-4963EA8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31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Hello World with Chares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CC4F0C7-3349-4443-8117-D2DB8B1F64EB}"/>
              </a:ext>
            </a:extLst>
          </p:cNvPr>
          <p:cNvSpPr txBox="1">
            <a:spLocks/>
          </p:cNvSpPr>
          <p:nvPr/>
        </p:nvSpPr>
        <p:spPr>
          <a:xfrm>
            <a:off x="406400" y="1600200"/>
            <a:ext cx="5588000" cy="3762213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MyChare</a:t>
            </a:r>
            <a:r>
              <a:rPr lang="en-US" sz="2400" dirty="0">
                <a:latin typeface="Consolas"/>
                <a:cs typeface="Consolas"/>
              </a:rPr>
              <a:t> :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public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Cbase_MyChare</a:t>
            </a:r>
            <a:r>
              <a:rPr lang="en-US" sz="24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b="1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>
                <a:latin typeface="Consolas"/>
                <a:cs typeface="Consolas"/>
              </a:rPr>
              <a:t>float</a:t>
            </a:r>
            <a:r>
              <a:rPr lang="en-US" sz="2400" dirty="0">
                <a:latin typeface="Consolas"/>
                <a:cs typeface="Consolas"/>
              </a:rPr>
              <a:t> b;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c;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>
                <a:latin typeface="Consolas"/>
                <a:cs typeface="Consolas"/>
              </a:rPr>
              <a:t>entry </a:t>
            </a:r>
            <a:r>
              <a:rPr lang="en-US" sz="2400" dirty="0" err="1">
                <a:latin typeface="Consolas"/>
                <a:cs typeface="Consolas"/>
              </a:rPr>
              <a:t>localArray</a:t>
            </a:r>
            <a:r>
              <a:rPr lang="en-US" sz="2400" dirty="0">
                <a:latin typeface="Consolas"/>
                <a:cs typeface="Consolas"/>
              </a:rPr>
              <a:t>[LOCAL_SIZE];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68E6704-C103-4087-820D-674697FF2BB9}"/>
              </a:ext>
            </a:extLst>
          </p:cNvPr>
          <p:cNvSpPr txBox="1">
            <a:spLocks/>
          </p:cNvSpPr>
          <p:nvPr/>
        </p:nvSpPr>
        <p:spPr>
          <a:xfrm>
            <a:off x="6197600" y="1600199"/>
            <a:ext cx="5384800" cy="3762213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void</a:t>
            </a:r>
            <a:r>
              <a:rPr lang="en-US" sz="2400" dirty="0">
                <a:latin typeface="Consolas"/>
                <a:cs typeface="Consolas"/>
              </a:rPr>
              <a:t> pup(PUP::</a:t>
            </a:r>
            <a:r>
              <a:rPr lang="en-US" sz="2400" dirty="0" err="1">
                <a:latin typeface="Consolas"/>
                <a:cs typeface="Consolas"/>
              </a:rPr>
              <a:t>er</a:t>
            </a:r>
            <a:r>
              <a:rPr lang="en-US" sz="2400" dirty="0">
                <a:latin typeface="Consolas"/>
                <a:cs typeface="Consolas"/>
              </a:rPr>
              <a:t> &amp;p) {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p | a;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p | b;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p | c;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p(</a:t>
            </a:r>
            <a:r>
              <a:rPr lang="en-US" sz="2400" dirty="0" err="1">
                <a:latin typeface="Consolas"/>
                <a:cs typeface="Consolas"/>
              </a:rPr>
              <a:t>localArray</a:t>
            </a:r>
            <a:r>
              <a:rPr lang="en-US" sz="2400" dirty="0">
                <a:latin typeface="Consolas"/>
                <a:cs typeface="Consolas"/>
              </a:rPr>
              <a:t>, LOCAL_SIZE);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1576B58-7E08-49E1-9322-FE816C35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63D9DFC4-1BB1-4613-D1D1-857E201D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784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an Advanced PUP Routine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57AA53E-F5E5-4B0F-9456-DCD077982ED2}"/>
              </a:ext>
            </a:extLst>
          </p:cNvPr>
          <p:cNvSpPr txBox="1">
            <a:spLocks/>
          </p:cNvSpPr>
          <p:nvPr/>
        </p:nvSpPr>
        <p:spPr>
          <a:xfrm>
            <a:off x="1785868" y="1140807"/>
            <a:ext cx="8615359" cy="1584647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92934"/>
                </a:solidFill>
                <a:latin typeface="Consolas"/>
                <a:cs typeface="Consolas"/>
              </a:rPr>
              <a:t>class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: public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Cbase_MyChare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 </a:t>
            </a:r>
            <a:r>
              <a:rPr lang="en-US" b="1" dirty="0">
                <a:solidFill>
                  <a:srgbClr val="292934"/>
                </a:solidFill>
                <a:latin typeface="Consolas"/>
                <a:cs typeface="Consolas"/>
              </a:rPr>
              <a:t>int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heapArraySize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 </a:t>
            </a:r>
            <a:r>
              <a:rPr lang="en-US" b="1" dirty="0">
                <a:solidFill>
                  <a:srgbClr val="292934"/>
                </a:solidFill>
                <a:latin typeface="Consolas"/>
                <a:cs typeface="Consolas"/>
              </a:rPr>
              <a:t>float*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heapArray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MyClass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* pointer;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347CD33-A927-4B1E-9100-4010BAFF3436}"/>
              </a:ext>
            </a:extLst>
          </p:cNvPr>
          <p:cNvSpPr txBox="1">
            <a:spLocks/>
          </p:cNvSpPr>
          <p:nvPr/>
        </p:nvSpPr>
        <p:spPr>
          <a:xfrm>
            <a:off x="1785868" y="2725451"/>
            <a:ext cx="8615359" cy="3435655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p | </a:t>
            </a:r>
            <a:r>
              <a:rPr lang="en-US" dirty="0" err="1">
                <a:latin typeface="Consolas"/>
                <a:cs typeface="Consolas"/>
              </a:rPr>
              <a:t>headArraySize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b="1" dirty="0">
                <a:latin typeface="Consolas"/>
                <a:cs typeface="Consolas"/>
              </a:rPr>
              <a:t>new float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];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p(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p 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if</a:t>
            </a:r>
            <a:r>
              <a:rPr lang="en-US" dirty="0">
                <a:latin typeface="Consolas"/>
                <a:cs typeface="Consolas"/>
              </a:rPr>
              <a:t> 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 if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pointer 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p | *pointer; }}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E517E20-D001-4EBB-94CD-BAA7FC36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C59C820D-3603-1CB1-7C2B-4F174E99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7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PUP: 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PUP works on: </a:t>
            </a:r>
          </a:p>
          <a:p>
            <a:r>
              <a:rPr lang="en-US" altLang="ko-KR" dirty="0"/>
              <a:t>A simple type, e.g. </a:t>
            </a:r>
            <a:r>
              <a:rPr lang="en-US" altLang="ko-KR" dirty="0">
                <a:latin typeface="Consolas" panose="020B0609020204030204" pitchFamily="49" charset="0"/>
              </a:rPr>
              <a:t>char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short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long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float</a:t>
            </a:r>
            <a:r>
              <a:rPr lang="en-US" altLang="ko-KR" dirty="0"/>
              <a:t>, or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Any object with a PUP method defined</a:t>
            </a:r>
          </a:p>
          <a:p>
            <a:r>
              <a:rPr lang="en-US" altLang="ko-KR" dirty="0"/>
              <a:t>STL containers (</a:t>
            </a:r>
            <a:r>
              <a:rPr lang="en-US" altLang="ko-KR" dirty="0">
                <a:latin typeface="Consolas" panose="020B0609020204030204" pitchFamily="49" charset="0"/>
              </a:rPr>
              <a:t>#include pup_stl.h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Some others, see Section 6 of Charm++ manual for details </a:t>
            </a:r>
          </a:p>
          <a:p>
            <a:endParaRPr lang="en-US" altLang="ko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B77EB9-EF14-4EE4-B6F1-D9A4F2F6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462BAB2-49C0-0B12-1059-39C4F6D7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00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PUP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Moving objects for load balancing </a:t>
            </a:r>
          </a:p>
          <a:p>
            <a:r>
              <a:rPr lang="en-US" altLang="ko-KR"/>
              <a:t>Marshalling user defined data types </a:t>
            </a:r>
          </a:p>
          <a:p>
            <a:pPr lvl="1"/>
            <a:r>
              <a:rPr lang="en-US" altLang="ko-KR"/>
              <a:t>When using a type you define as a parameter for an entry method</a:t>
            </a:r>
          </a:p>
          <a:p>
            <a:pPr lvl="1"/>
            <a:r>
              <a:rPr lang="en-US" altLang="ko-KR"/>
              <a:t>Type has to be serialized to go over network, uses PUP for this</a:t>
            </a:r>
          </a:p>
          <a:p>
            <a:pPr lvl="1"/>
            <a:r>
              <a:rPr lang="en-US" altLang="ko-KR"/>
              <a:t>Can add PUP to any class, doesn’t have to be a chare </a:t>
            </a:r>
          </a:p>
          <a:p>
            <a:r>
              <a:rPr lang="en-US" altLang="ko-KR"/>
              <a:t>Serializing for storage </a:t>
            </a:r>
            <a:endParaRPr lang="en-US" altLang="ko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A6E37C3-36BE-4078-900E-0AD966CA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10ACF43-05AC-A4C2-D59C-F6B5FFE7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24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Execution:</a:t>
            </a:r>
            <a:r>
              <a:rPr lang="ko-KR" altLang="en-US" dirty="0"/>
              <a:t> </a:t>
            </a:r>
            <a:r>
              <a:rPr lang="en-US" altLang="ko-KR" dirty="0"/>
              <a:t>Checkpoint</a:t>
            </a:r>
            <a:r>
              <a:rPr lang="ko-KR" altLang="en-US" dirty="0"/>
              <a:t> </a:t>
            </a:r>
            <a:r>
              <a:rPr lang="en-US" altLang="ko-KR" dirty="0"/>
              <a:t>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Can use to stop execution and resume later </a:t>
            </a:r>
          </a:p>
          <a:p>
            <a:pPr lvl="1"/>
            <a:r>
              <a:rPr lang="en-US" altLang="ko-KR"/>
              <a:t>The job runs for 5 hours, then will continue in new allocation another day! </a:t>
            </a:r>
          </a:p>
          <a:p>
            <a:r>
              <a:rPr lang="en-US" altLang="ko-KR"/>
              <a:t>We can use PUP for this! </a:t>
            </a:r>
          </a:p>
          <a:p>
            <a:r>
              <a:rPr lang="en-US" altLang="ko-KR"/>
              <a:t>Instead of migrating to another PE, just “migrate” to disk </a:t>
            </a:r>
          </a:p>
          <a:p>
            <a:endParaRPr lang="en-US" altLang="ko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8C8736E-0279-494F-A42A-3E8CDB91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3D1DFBE-497D-3AA0-36B7-9F542B94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40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Enable Split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Call to checkpoint the application is made in the main chare at a synchronization point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log_path</a:t>
            </a:r>
            <a:r>
              <a:rPr lang="en-US" altLang="ko-KR" dirty="0"/>
              <a:t> is file system path for checkpoint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Callback </a:t>
            </a:r>
            <a:r>
              <a:rPr lang="en-US" altLang="ko-KR" dirty="0" err="1">
                <a:latin typeface="Consolas" panose="020B0609020204030204" pitchFamily="49" charset="0"/>
              </a:rPr>
              <a:t>cb</a:t>
            </a:r>
            <a:r>
              <a:rPr lang="en-US" altLang="ko-KR" dirty="0"/>
              <a:t> called when checkpoint (or restart) is done </a:t>
            </a:r>
          </a:p>
          <a:p>
            <a:pPr lvl="1"/>
            <a:r>
              <a:rPr lang="en-US" altLang="ko-KR" dirty="0"/>
              <a:t>For restart, user needs to provide argument </a:t>
            </a:r>
            <a:r>
              <a:rPr lang="en-US" altLang="ko-KR" dirty="0">
                <a:latin typeface="Consolas" panose="020B0609020204030204" pitchFamily="49" charset="0"/>
              </a:rPr>
              <a:t>+restart</a:t>
            </a:r>
            <a:r>
              <a:rPr lang="en-US" altLang="ko-KR" dirty="0"/>
              <a:t> and path of checkpoint file at runtime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A7F2E5-A694-475D-94F5-5DF0F0781446}"/>
              </a:ext>
            </a:extLst>
          </p:cNvPr>
          <p:cNvSpPr txBox="1">
            <a:spLocks/>
          </p:cNvSpPr>
          <p:nvPr/>
        </p:nvSpPr>
        <p:spPr>
          <a:xfrm>
            <a:off x="1756336" y="4213554"/>
            <a:ext cx="8679329" cy="1841017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CkCallback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cb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CkIndex_Hello:SayHi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(),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helloProxy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CkStartCheckpoint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(“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log_path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”,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cb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Clr>
                <a:srgbClr val="93A299"/>
              </a:buClr>
              <a:buNone/>
            </a:pP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Clr>
                <a:srgbClr val="93A299"/>
              </a:buClr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shell&gt; ./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charmrun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+p4 +restart </a:t>
            </a:r>
            <a:r>
              <a:rPr lang="en-US">
                <a:solidFill>
                  <a:srgbClr val="292934"/>
                </a:solidFill>
                <a:latin typeface="Consolas"/>
                <a:cs typeface="Consolas"/>
              </a:rPr>
              <a:t>log_path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DF843F6-3296-4E4E-B115-C0328D67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99D8F18-7846-8FFC-F0F8-68A604D7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16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4119</TotalTime>
  <Words>533</Words>
  <Application>Microsoft Macintosh PowerPoint</Application>
  <PresentationFormat>Widescreen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Consolas</vt:lpstr>
      <vt:lpstr>Lucida Sans Unicode</vt:lpstr>
      <vt:lpstr>Times New Roman</vt:lpstr>
      <vt:lpstr>sc17tutorial_1</vt:lpstr>
      <vt:lpstr>Serialization in Charm++</vt:lpstr>
      <vt:lpstr>PUP</vt:lpstr>
      <vt:lpstr>Hello World with Chares</vt:lpstr>
      <vt:lpstr>Writing an Advanced PUP Routine</vt:lpstr>
      <vt:lpstr>PUP: Applicability</vt:lpstr>
      <vt:lpstr>PUP Uses</vt:lpstr>
      <vt:lpstr>Split Execution: Checkpoint Restart</vt:lpstr>
      <vt:lpstr>How to Enable Split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92</cp:revision>
  <dcterms:created xsi:type="dcterms:W3CDTF">2016-08-22T20:19:20Z</dcterms:created>
  <dcterms:modified xsi:type="dcterms:W3CDTF">2023-10-23T19:42:47Z</dcterms:modified>
</cp:coreProperties>
</file>