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2"/>
  </p:notesMasterIdLst>
  <p:sldIdLst>
    <p:sldId id="407" r:id="rId2"/>
    <p:sldId id="426" r:id="rId3"/>
    <p:sldId id="427" r:id="rId4"/>
    <p:sldId id="428" r:id="rId5"/>
    <p:sldId id="429" r:id="rId6"/>
    <p:sldId id="431" r:id="rId7"/>
    <p:sldId id="411" r:id="rId8"/>
    <p:sldId id="412" r:id="rId9"/>
    <p:sldId id="413" r:id="rId10"/>
    <p:sldId id="430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6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9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7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</a:t>
            </a:r>
            <a:r>
              <a:rPr lang="en-US" baseline="0" dirty="0"/>
              <a:t> say.. The rest of the code remains the same.. (Unless we want to show the </a:t>
            </a:r>
            <a:r>
              <a:rPr lang="en-US" baseline="0" dirty="0" err="1"/>
              <a:t>Fib_SDAG_CODE</a:t>
            </a:r>
            <a:r>
              <a:rPr lang="en-US" baseline="0" dirty="0"/>
              <a:t> macro)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3F2DC"/>
                </a:solidFill>
              </a:rPr>
              <a:t>11/12/17</a:t>
            </a:r>
            <a:endParaRPr lang="en-US" dirty="0">
              <a:solidFill>
                <a:srgbClr val="F3F2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/>
            <a:r>
              <a:rPr lang="it-IT"/>
              <a:t>Charm++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  <p:sldLayoutId id="2147483839" r:id="rId23"/>
    <p:sldLayoutId id="2147483840" r:id="rId24"/>
    <p:sldLayoutId id="2147483841" r:id="rId25"/>
    <p:sldLayoutId id="2147483842" r:id="rId26"/>
    <p:sldLayoutId id="2147483843" r:id="rId27"/>
    <p:sldLayoutId id="2147483844" r:id="rId28"/>
    <p:sldLayoutId id="2147483845" r:id="rId29"/>
    <p:sldLayoutId id="2147483846" r:id="rId30"/>
    <p:sldLayoutId id="2147483847" r:id="rId31"/>
    <p:sldLayoutId id="2147483848" r:id="rId32"/>
    <p:sldLayoutId id="2147483849" r:id="rId33"/>
    <p:sldLayoutId id="2147483850" r:id="rId34"/>
    <p:sldLayoutId id="2147483851" r:id="rId35"/>
    <p:sldLayoutId id="2147483852" r:id="rId36"/>
    <p:sldLayoutId id="2147483853" r:id="rId37"/>
    <p:sldLayoutId id="2147483854" r:id="rId38"/>
    <p:sldLayoutId id="2147483855" r:id="rId39"/>
    <p:sldLayoutId id="2147483856" r:id="rId40"/>
    <p:sldLayoutId id="2147483857" r:id="rId41"/>
    <p:sldLayoutId id="2147483858" r:id="rId42"/>
    <p:sldLayoutId id="2147483859" r:id="rId43"/>
    <p:sldLayoutId id="2147483860" r:id="rId44"/>
    <p:sldLayoutId id="2147483861" r:id="rId45"/>
    <p:sldLayoutId id="2147483862" r:id="rId46"/>
    <p:sldLayoutId id="2147483863" r:id="rId47"/>
    <p:sldLayoutId id="2147483864" r:id="rId48"/>
    <p:sldLayoutId id="2147483865" r:id="rId49"/>
    <p:sldLayoutId id="2147483866" r:id="rId50"/>
    <p:sldLayoutId id="2147483813" r:id="rId51"/>
    <p:sldLayoutId id="2147483814" r:id="rId52"/>
    <p:sldLayoutId id="2147483815" r:id="rId53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Chares Are Reactive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i.e. some chares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9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The when construct: waiting for multiple invocations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sdagScript</a:t>
            </a:r>
            <a:r>
              <a:rPr lang="en-US" dirty="0"/>
              <a:t> when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method1</a:t>
            </a:r>
            <a:r>
              <a:rPr lang="en-US" dirty="0"/>
              <a:t> 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method2</a:t>
            </a:r>
            <a:r>
              <a:rPr lang="en-US" dirty="0"/>
              <a:t> arrive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is semantically the same as this: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85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endParaRPr lang="en-US" i="1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8695" y="2394213"/>
            <a:ext cx="8615359" cy="1139059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sz="2000" b="1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b="0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b="0" dirty="0">
                <a:latin typeface="Consolas" panose="020B0609020204030204" pitchFamily="49" charset="0"/>
              </a:rPr>
              <a:t> method1(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latin typeface="Consolas" panose="020B0609020204030204" pitchFamily="49" charset="0"/>
              </a:rPr>
              <a:t>param1,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b="0" dirty="0">
                <a:latin typeface="Consolas" panose="020B0609020204030204" pitchFamily="49" charset="0"/>
              </a:rPr>
              <a:t> param2),</a:t>
            </a:r>
          </a:p>
          <a:p>
            <a:r>
              <a:rPr lang="en-US" b="0" dirty="0">
                <a:latin typeface="Consolas" panose="020B0609020204030204" pitchFamily="49" charset="0"/>
              </a:rPr>
              <a:t>         method2(</a:t>
            </a:r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b="0" dirty="0">
                <a:latin typeface="Consolas" panose="020B0609020204030204" pitchFamily="49" charset="0"/>
              </a:rPr>
              <a:t>param3)</a:t>
            </a:r>
          </a:p>
          <a:p>
            <a:r>
              <a:rPr lang="en-US" b="0" dirty="0">
                <a:latin typeface="Consolas" panose="020B0609020204030204" pitchFamily="49" charset="0"/>
              </a:rPr>
              <a:t> 	</a:t>
            </a:r>
            <a:r>
              <a:rPr lang="en-US" dirty="0"/>
              <a:t> {</a:t>
            </a:r>
            <a:r>
              <a:rPr lang="en-US" b="0" i="1" dirty="0" err="1"/>
              <a:t>sdagScript</a:t>
            </a:r>
            <a:r>
              <a:rPr lang="en-US" b="0" i="1" dirty="0"/>
              <a:t>}</a:t>
            </a:r>
            <a:endParaRPr lang="en-US" b="0" i="1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8695" y="4405453"/>
            <a:ext cx="8615359" cy="153132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sz="2000" b="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when</a:t>
            </a:r>
            <a:r>
              <a:rPr lang="en-US" dirty="0">
                <a:latin typeface="Consolas" panose="020B0609020204030204" pitchFamily="49" charset="0"/>
              </a:rPr>
              <a:t> myMethod1(</a:t>
            </a: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param1,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param2)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when</a:t>
            </a:r>
            <a:r>
              <a:rPr lang="en-US" dirty="0">
                <a:latin typeface="Consolas" panose="020B0609020204030204" pitchFamily="49" charset="0"/>
              </a:rPr>
              <a:t> myMethod2(</a:t>
            </a:r>
            <a:r>
              <a:rPr lang="en-US" b="1" dirty="0">
                <a:latin typeface="Consolas" panose="020B0609020204030204" pitchFamily="49" charset="0"/>
              </a:rPr>
              <a:t>bool </a:t>
            </a:r>
            <a:r>
              <a:rPr lang="en-US" dirty="0">
                <a:latin typeface="Consolas" panose="020B0609020204030204" pitchFamily="49" charset="0"/>
              </a:rPr>
              <a:t>param3) {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	</a:t>
            </a:r>
            <a:r>
              <a:rPr lang="en-US" b="0" i="1" dirty="0"/>
              <a:t> {</a:t>
            </a:r>
            <a:r>
              <a:rPr lang="en-US" b="0" i="1" dirty="0" err="1"/>
              <a:t>sdagScript</a:t>
            </a:r>
            <a:r>
              <a:rPr lang="en-US" b="0" i="1" dirty="0"/>
              <a:t>}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1B46735-2F02-4AE7-A598-A73DD0F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A13196C-98D2-4EE9-B665-89954590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Dagger can be used in any entry method (except for a constructor)</a:t>
            </a:r>
          </a:p>
          <a:p>
            <a:pPr lvl="1"/>
            <a:r>
              <a:rPr lang="en-US" dirty="0"/>
              <a:t>Can be used in a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mainchare</a:t>
            </a:r>
            <a:r>
              <a:rPr lang="en-US" dirty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chare</a:t>
            </a:r>
            <a:r>
              <a:rPr lang="en-US" dirty="0"/>
              <a:t>, 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array</a:t>
            </a:r>
          </a:p>
          <a:p>
            <a:endParaRPr lang="en-US" dirty="0"/>
          </a:p>
          <a:p>
            <a:r>
              <a:rPr lang="en-US" dirty="0"/>
              <a:t>For any class that has Structured Dagger in it you must insert</a:t>
            </a:r>
          </a:p>
          <a:p>
            <a:pPr lvl="1"/>
            <a:r>
              <a:rPr lang="en-US" dirty="0"/>
              <a:t>The Structured Dagger macro: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]_SDAG_CODE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A9CED0-5A49-4A57-85FB-14AE7034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3D2F02-6FF1-4963-9AA2-7484B502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.ci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.</a:t>
            </a:r>
            <a:r>
              <a:rPr lang="en-US" dirty="0" err="1"/>
              <a:t>cpp</a:t>
            </a:r>
            <a:r>
              <a:rPr lang="en-US" dirty="0"/>
              <a:t> file: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0745" y="1219201"/>
            <a:ext cx="8123714" cy="2578462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sz="2000" b="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   [</a:t>
            </a:r>
            <a:r>
              <a:rPr lang="en-US" b="1" dirty="0"/>
              <a:t>mainchare,chare,array</a:t>
            </a:r>
            <a:r>
              <a:rPr lang="en-US" dirty="0"/>
              <a:t>] MyFoo {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    </a:t>
            </a:r>
            <a:r>
              <a:rPr lang="en-US" b="1" dirty="0"/>
              <a:t>entry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method(parameters) {</a:t>
            </a:r>
          </a:p>
          <a:p>
            <a:r>
              <a:rPr lang="en-US" dirty="0"/>
              <a:t>            </a:t>
            </a:r>
            <a:r>
              <a:rPr lang="en-US" i="1" dirty="0"/>
              <a:t>// … structured dagger code here …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70745" y="4222407"/>
            <a:ext cx="8123713" cy="1903757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sz="2000" b="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   </a:t>
            </a:r>
            <a:r>
              <a:rPr lang="en-US" b="1" dirty="0"/>
              <a:t>class</a:t>
            </a:r>
            <a:r>
              <a:rPr lang="en-US" dirty="0"/>
              <a:t> MyFoo : </a:t>
            </a:r>
            <a:r>
              <a:rPr lang="en-US" b="1" dirty="0"/>
              <a:t>public</a:t>
            </a:r>
            <a:r>
              <a:rPr lang="en-US" dirty="0"/>
              <a:t> CBase_MyFoo {</a:t>
            </a:r>
          </a:p>
          <a:p>
            <a:r>
              <a:rPr lang="en-US" dirty="0"/>
              <a:t>        </a:t>
            </a:r>
            <a:r>
              <a:rPr lang="en-US" dirty="0" err="1"/>
              <a:t>MyFoo_SDAG_Code</a:t>
            </a:r>
            <a:r>
              <a:rPr lang="en-US" dirty="0"/>
              <a:t> </a:t>
            </a:r>
            <a:r>
              <a:rPr lang="en-US" i="1" dirty="0"/>
              <a:t>/* insert SDAG macro */</a:t>
            </a:r>
          </a:p>
          <a:p>
            <a:r>
              <a:rPr lang="en-US" dirty="0"/>
              <a:t>    </a:t>
            </a:r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r>
              <a:rPr lang="en-US" dirty="0"/>
              <a:t>        MyFoo() { }</a:t>
            </a:r>
          </a:p>
          <a:p>
            <a:r>
              <a:rPr lang="en-US" dirty="0"/>
              <a:t>    };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3E5B49B-956A-456F-961B-5D6C46A9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0CD132-9AEA-4CC1-BFB3-78A3642D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with Structured 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402" y="854076"/>
            <a:ext cx="8147909" cy="5865814"/>
          </a:xfr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/>
                <a:cs typeface="Consolas"/>
              </a:rPr>
              <a:t>mainmodule</a:t>
            </a:r>
            <a:r>
              <a:rPr lang="en-US" sz="16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b="1" dirty="0" err="1">
                <a:latin typeface="Consolas"/>
                <a:cs typeface="Consolas"/>
              </a:rPr>
              <a:t>mainchare</a:t>
            </a:r>
            <a:r>
              <a:rPr lang="en-US" sz="1600" dirty="0">
                <a:latin typeface="Consolas"/>
                <a:cs typeface="Consolas"/>
              </a:rPr>
              <a:t> Main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b="1" dirty="0">
                <a:latin typeface="Consolas"/>
                <a:cs typeface="Consolas"/>
              </a:rPr>
              <a:t>entry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CkArgMsg</a:t>
            </a:r>
            <a:r>
              <a:rPr lang="en-US" sz="1600" dirty="0">
                <a:latin typeface="Consolas"/>
                <a:cs typeface="Consolas"/>
              </a:rPr>
              <a:t>∗  m);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b="1" dirty="0">
                <a:latin typeface="Consolas"/>
                <a:cs typeface="Consolas"/>
              </a:rPr>
              <a:t>chare</a:t>
            </a:r>
            <a:r>
              <a:rPr lang="en-US" sz="16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b="1" dirty="0">
                <a:latin typeface="Consolas"/>
                <a:cs typeface="Consolas"/>
              </a:rPr>
              <a:t>entry</a:t>
            </a:r>
            <a:r>
              <a:rPr lang="en-US" sz="1600" dirty="0">
                <a:latin typeface="Consolas"/>
                <a:cs typeface="Consolas"/>
              </a:rPr>
              <a:t> Fib(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isRoot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 parent);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b="1" dirty="0">
                <a:latin typeface="Consolas"/>
                <a:cs typeface="Consolas"/>
              </a:rPr>
              <a:t>entry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void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calc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</a:t>
            </a:r>
            <a:r>
              <a:rPr lang="en-US" sz="1600" b="1" dirty="0">
                <a:latin typeface="Consolas"/>
                <a:cs typeface="Consolas"/>
              </a:rPr>
              <a:t>if</a:t>
            </a:r>
            <a:r>
              <a:rPr lang="en-US" sz="1600" dirty="0">
                <a:latin typeface="Consolas"/>
                <a:cs typeface="Consolas"/>
              </a:rPr>
              <a:t> (n &lt; THRESHOLD) </a:t>
            </a:r>
            <a:r>
              <a:rPr lang="en-US" sz="1600" b="1" dirty="0">
                <a:latin typeface="Consolas"/>
                <a:cs typeface="Consolas"/>
              </a:rPr>
              <a:t>serial</a:t>
            </a:r>
            <a:r>
              <a:rPr lang="en-US" sz="1600" dirty="0">
                <a:latin typeface="Consolas"/>
                <a:cs typeface="Consolas"/>
              </a:rPr>
              <a:t> { respond(</a:t>
            </a:r>
            <a:r>
              <a:rPr lang="en-US" sz="1600" dirty="0" err="1">
                <a:latin typeface="Consolas"/>
                <a:cs typeface="Consolas"/>
              </a:rPr>
              <a:t>seqFib</a:t>
            </a:r>
            <a:r>
              <a:rPr lang="en-US" sz="1600" dirty="0">
                <a:latin typeface="Consolas"/>
                <a:cs typeface="Consolas"/>
              </a:rPr>
              <a:t>(n));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</a:t>
            </a:r>
            <a:r>
              <a:rPr lang="en-US" sz="1600" b="1" dirty="0">
                <a:latin typeface="Consolas"/>
                <a:cs typeface="Consolas"/>
              </a:rPr>
              <a:t>else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</a:t>
            </a:r>
            <a:r>
              <a:rPr lang="en-US" sz="1600" b="1" dirty="0">
                <a:latin typeface="Consolas"/>
                <a:cs typeface="Consolas"/>
              </a:rPr>
              <a:t>serial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 </a:t>
            </a:r>
            <a:r>
              <a:rPr lang="en-US" sz="1600" dirty="0" err="1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::</a:t>
            </a:r>
            <a:r>
              <a:rPr lang="en-US" sz="1600" dirty="0" err="1">
                <a:latin typeface="Consolas"/>
                <a:cs typeface="Consolas"/>
              </a:rPr>
              <a:t>ckNew</a:t>
            </a:r>
            <a:r>
              <a:rPr lang="en-US" sz="1600" dirty="0">
                <a:latin typeface="Consolas"/>
                <a:cs typeface="Consolas"/>
              </a:rPr>
              <a:t>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thisProxy</a:t>
            </a:r>
            <a:r>
              <a:rPr lang="en-US" sz="1600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 </a:t>
            </a:r>
            <a:r>
              <a:rPr lang="en-US" sz="1600" dirty="0" err="1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::</a:t>
            </a:r>
            <a:r>
              <a:rPr lang="en-US" sz="1600" dirty="0" err="1">
                <a:latin typeface="Consolas"/>
                <a:cs typeface="Consolas"/>
              </a:rPr>
              <a:t>ckNew</a:t>
            </a:r>
            <a:r>
              <a:rPr lang="en-US" sz="1600" dirty="0">
                <a:latin typeface="Consolas"/>
                <a:cs typeface="Consolas"/>
              </a:rPr>
              <a:t>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thisProxy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</a:t>
            </a:r>
            <a:r>
              <a:rPr lang="en-US" sz="1600" b="1" dirty="0">
                <a:latin typeface="Consolas"/>
                <a:cs typeface="Consolas"/>
              </a:rPr>
              <a:t>when</a:t>
            </a:r>
            <a:r>
              <a:rPr lang="en-US" sz="1600" dirty="0">
                <a:latin typeface="Consolas"/>
                <a:cs typeface="Consolas"/>
              </a:rPr>
              <a:t> result(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), result(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    </a:t>
            </a:r>
            <a:r>
              <a:rPr lang="en-US" sz="1600" b="1" dirty="0">
                <a:latin typeface="Consolas"/>
                <a:cs typeface="Consolas"/>
              </a:rPr>
              <a:t>serial</a:t>
            </a:r>
            <a:r>
              <a:rPr lang="en-US" sz="1600" dirty="0">
                <a:latin typeface="Consolas"/>
                <a:cs typeface="Consolas"/>
              </a:rPr>
              <a:t> { respond(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+ val2);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b="1" dirty="0">
                <a:latin typeface="Consolas"/>
                <a:cs typeface="Consolas"/>
              </a:rPr>
              <a:t>entry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void</a:t>
            </a:r>
            <a:r>
              <a:rPr lang="en-US" sz="1600" dirty="0">
                <a:latin typeface="Consolas"/>
                <a:cs typeface="Consolas"/>
              </a:rPr>
              <a:t> result(</a:t>
            </a:r>
            <a:r>
              <a:rPr lang="en-US" sz="1600" b="1" dirty="0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803DA4-67AC-435D-8B02-0951B907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5621DE-EE8E-4858-A656-4E41400E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with Structured 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795" y="1051834"/>
            <a:ext cx="8169302" cy="5302931"/>
          </a:xfr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>
                <a:latin typeface="Consolas"/>
                <a:cs typeface="Consolas"/>
              </a:rPr>
              <a:t>“</a:t>
            </a:r>
            <a:r>
              <a:rPr lang="en-US" sz="1400" dirty="0" err="1">
                <a:latin typeface="Consolas"/>
                <a:cs typeface="Consolas"/>
              </a:rPr>
              <a:t>fib.decl.h</a:t>
            </a:r>
            <a:r>
              <a:rPr lang="en-US" sz="1400" dirty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Main : </a:t>
            </a: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CBase_Main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Main(</a:t>
            </a:r>
            <a:r>
              <a:rPr lang="en-US" sz="1400" dirty="0" err="1">
                <a:latin typeface="Consolas"/>
                <a:cs typeface="Consolas"/>
              </a:rPr>
              <a:t>CkArgMsg</a:t>
            </a:r>
            <a:r>
              <a:rPr lang="en-US" sz="1400" dirty="0">
                <a:latin typeface="Consolas"/>
                <a:cs typeface="Consolas"/>
              </a:rPr>
              <a:t>∗ m) {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ckNew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atoi</a:t>
            </a:r>
            <a:r>
              <a:rPr lang="en-US" sz="1400" dirty="0">
                <a:latin typeface="Consolas"/>
                <a:cs typeface="Consolas"/>
              </a:rPr>
              <a:t>(m−&gt;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[1]), </a:t>
            </a:r>
            <a:r>
              <a:rPr lang="en-US" sz="1400" b="1" dirty="0">
                <a:latin typeface="Consolas"/>
                <a:cs typeface="Consolas"/>
              </a:rPr>
              <a:t>true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()); } };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Fib : </a:t>
            </a: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CBase_Fib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Fib_SDAG_CODE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 parent; bool 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Fib(int n, bool 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>
                <a:latin typeface="Consolas"/>
                <a:cs typeface="Consolas"/>
              </a:rPr>
              <a:t>_, </a:t>
            </a:r>
            <a:r>
              <a:rPr lang="en-US" sz="1400" dirty="0" err="1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 parent_):parent(parent_), 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>
                <a:latin typeface="Consolas"/>
                <a:cs typeface="Consolas"/>
              </a:rPr>
              <a:t>_)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{ </a:t>
            </a:r>
            <a:r>
              <a:rPr lang="en-US" sz="1400" dirty="0" err="1">
                <a:latin typeface="Consolas"/>
                <a:cs typeface="Consolas"/>
              </a:rPr>
              <a:t>thisProxy.calc</a:t>
            </a:r>
            <a:r>
              <a:rPr lang="en-US" sz="1400" dirty="0">
                <a:latin typeface="Consolas"/>
                <a:cs typeface="Consolas"/>
              </a:rPr>
              <a:t>(n);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int </a:t>
            </a:r>
            <a:r>
              <a:rPr lang="en-US" sz="1400" dirty="0" err="1">
                <a:latin typeface="Consolas"/>
                <a:cs typeface="Consolas"/>
              </a:rPr>
              <a:t>seqFib</a:t>
            </a:r>
            <a:r>
              <a:rPr lang="en-US" sz="1400" dirty="0">
                <a:latin typeface="Consolas"/>
                <a:cs typeface="Consolas"/>
              </a:rPr>
              <a:t>(int n) { return (n &lt; 2) ? n : </a:t>
            </a:r>
            <a:r>
              <a:rPr lang="en-US" sz="1400" dirty="0" err="1">
                <a:latin typeface="Consolas"/>
                <a:cs typeface="Consolas"/>
              </a:rPr>
              <a:t>seqFib</a:t>
            </a:r>
            <a:r>
              <a:rPr lang="en-US" sz="1400" dirty="0">
                <a:latin typeface="Consolas"/>
                <a:cs typeface="Consolas"/>
              </a:rPr>
              <a:t>(n − 1) + </a:t>
            </a:r>
            <a:r>
              <a:rPr lang="en-US" sz="1400" dirty="0" err="1">
                <a:latin typeface="Consolas"/>
                <a:cs typeface="Consolas"/>
              </a:rPr>
              <a:t>seqFib</a:t>
            </a:r>
            <a:r>
              <a:rPr lang="en-US" sz="1400" dirty="0">
                <a:latin typeface="Consolas"/>
                <a:cs typeface="Consolas"/>
              </a:rPr>
              <a:t>(n − 2);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void respond(int </a:t>
            </a:r>
            <a:r>
              <a:rPr lang="en-US" sz="1400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if (!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>
                <a:latin typeface="Consolas"/>
                <a:cs typeface="Consolas"/>
              </a:rPr>
              <a:t>) { </a:t>
            </a:r>
            <a:r>
              <a:rPr lang="en-US" sz="1400" dirty="0" err="1">
                <a:latin typeface="Consolas"/>
                <a:cs typeface="Consolas"/>
              </a:rPr>
              <a:t>parent.response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   delete this;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 else { </a:t>
            </a:r>
            <a:r>
              <a:rPr lang="en-US" sz="1400" dirty="0" err="1">
                <a:latin typeface="Consolas"/>
                <a:cs typeface="Consolas"/>
              </a:rPr>
              <a:t>CkPrintf</a:t>
            </a:r>
            <a:r>
              <a:rPr lang="en-US" sz="1400" dirty="0">
                <a:latin typeface="Consolas"/>
                <a:cs typeface="Consolas"/>
              </a:rPr>
              <a:t>(”Fibonacci number is: %d\n”, </a:t>
            </a:r>
            <a:r>
              <a:rPr lang="en-US" sz="1400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        </a:t>
            </a:r>
            <a:r>
              <a:rPr lang="en-US" sz="1400" dirty="0" err="1">
                <a:latin typeface="Consolas"/>
                <a:cs typeface="Consolas"/>
              </a:rPr>
              <a:t>CkExit</a:t>
            </a:r>
            <a:r>
              <a:rPr lang="en-US" sz="1400" dirty="0">
                <a:latin typeface="Consolas"/>
                <a:cs typeface="Consolas"/>
              </a:rPr>
              <a:t>(); }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}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>
                <a:latin typeface="Consolas"/>
                <a:cs typeface="Consolas"/>
              </a:rPr>
              <a:t>“</a:t>
            </a:r>
            <a:r>
              <a:rPr lang="en-US" sz="1400" dirty="0" err="1">
                <a:latin typeface="Consolas"/>
                <a:cs typeface="Consolas"/>
              </a:rPr>
              <a:t>fib.def.h</a:t>
            </a:r>
            <a:r>
              <a:rPr lang="en-US" sz="1400" dirty="0">
                <a:latin typeface="Consolas"/>
                <a:cs typeface="Consolas"/>
              </a:rPr>
              <a:t>”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6D5214-F52C-46A3-B0BB-8AEAECBA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EFF869C-A383-4B2C-9149-FB3F48DB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0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The </a:t>
            </a:r>
            <a:r>
              <a:rPr lang="en-US" sz="3100" dirty="0"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en-US" sz="3100" dirty="0"/>
              <a:t> construct : reference number matching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en-US" dirty="0"/>
              <a:t> clause can wait on a certain reference number</a:t>
            </a:r>
          </a:p>
          <a:p>
            <a:r>
              <a:rPr lang="en-US" dirty="0"/>
              <a:t>If a reference number is specified for a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en-US" dirty="0"/>
              <a:t> , the first parameter for the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en-US" dirty="0"/>
              <a:t> must be the reference number</a:t>
            </a:r>
          </a:p>
          <a:p>
            <a:r>
              <a:rPr lang="en-US" dirty="0"/>
              <a:t>Semantics: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en-US" dirty="0"/>
              <a:t> will “block” until a message arrives with that reference number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8759" y="3650413"/>
            <a:ext cx="9514481" cy="798019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indent="0" defTabSz="914400">
              <a:spcBef>
                <a:spcPct val="20000"/>
              </a:spcBef>
              <a:buFont typeface="Arial" pitchFamily="34" charset="0"/>
              <a:buNone/>
              <a:defRPr sz="1400" b="1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800" b="0" dirty="0"/>
              <a:t>    </a:t>
            </a:r>
            <a:r>
              <a:rPr lang="en-US" sz="1800" dirty="0"/>
              <a:t>when</a:t>
            </a:r>
            <a:r>
              <a:rPr lang="en-US" sz="1800" b="0" dirty="0"/>
              <a:t> method1[100](</a:t>
            </a:r>
            <a:r>
              <a:rPr lang="en-US" sz="1800" dirty="0"/>
              <a:t>int </a:t>
            </a:r>
            <a:r>
              <a:rPr lang="en-US" sz="1800" b="0" dirty="0"/>
              <a:t>ref, </a:t>
            </a:r>
            <a:r>
              <a:rPr lang="en-US" sz="1800" dirty="0"/>
              <a:t>bool</a:t>
            </a:r>
            <a:r>
              <a:rPr lang="en-US" sz="1800" b="0" dirty="0"/>
              <a:t> param1)</a:t>
            </a:r>
          </a:p>
          <a:p>
            <a:r>
              <a:rPr lang="en-US" sz="1800" b="0" dirty="0"/>
              <a:t>         </a:t>
            </a:r>
            <a:r>
              <a:rPr lang="en-US" sz="1800" b="0" i="1" dirty="0"/>
              <a:t>/∗ sdag block ∗/</a:t>
            </a:r>
          </a:p>
          <a:p>
            <a:endParaRPr lang="en-US" sz="1800" b="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5F8D80C-4932-4F9A-BC6B-68397C33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70DD9E7-5095-42EA-B47C-9728D59E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1E5-9697-4B34-1BB2-9B225B583CEF}"/>
              </a:ext>
            </a:extLst>
          </p:cNvPr>
          <p:cNvSpPr txBox="1">
            <a:spLocks/>
          </p:cNvSpPr>
          <p:nvPr/>
        </p:nvSpPr>
        <p:spPr>
          <a:xfrm>
            <a:off x="609600" y="4785102"/>
            <a:ext cx="9514481" cy="407248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indent="0" defTabSz="914400">
              <a:spcBef>
                <a:spcPct val="20000"/>
              </a:spcBef>
              <a:buFont typeface="Arial" pitchFamily="34" charset="0"/>
              <a:buNone/>
              <a:defRPr sz="1400" b="1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800" b="0" dirty="0"/>
              <a:t>proxy.method1(200, </a:t>
            </a:r>
            <a:r>
              <a:rPr lang="en-US" sz="1800" dirty="0"/>
              <a:t>false</a:t>
            </a:r>
            <a:r>
              <a:rPr lang="en-US" sz="1800" b="0" dirty="0"/>
              <a:t>); </a:t>
            </a:r>
            <a:r>
              <a:rPr lang="en-US" sz="1800" b="0" i="1" dirty="0"/>
              <a:t>/∗ will not be delivered to the above when ∗/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33CF46-B958-6CBA-EDE4-EE13C393A920}"/>
              </a:ext>
            </a:extLst>
          </p:cNvPr>
          <p:cNvSpPr txBox="1">
            <a:spLocks/>
          </p:cNvSpPr>
          <p:nvPr/>
        </p:nvSpPr>
        <p:spPr>
          <a:xfrm>
            <a:off x="1976541" y="5435174"/>
            <a:ext cx="9514481" cy="407249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indent="0" defTabSz="914400">
              <a:spcBef>
                <a:spcPct val="20000"/>
              </a:spcBef>
              <a:buFont typeface="Arial" pitchFamily="34" charset="0"/>
              <a:buNone/>
              <a:defRPr sz="1400" b="1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800" b="0" dirty="0"/>
              <a:t>proxy.method1(100, </a:t>
            </a:r>
            <a:r>
              <a:rPr lang="en-US" sz="1800" dirty="0"/>
              <a:t>true</a:t>
            </a:r>
            <a:r>
              <a:rPr lang="en-US" sz="1800" b="0" dirty="0"/>
              <a:t>); </a:t>
            </a:r>
            <a:r>
              <a:rPr lang="en-US" sz="1800" b="0" i="1" dirty="0"/>
              <a:t>/∗ will be delivered to the above when ∗/</a:t>
            </a:r>
          </a:p>
        </p:txBody>
      </p:sp>
    </p:spTree>
    <p:extLst>
      <p:ext uri="{BB962C8B-B14F-4D97-AF65-F5344CB8AC3E}">
        <p14:creationId xmlns:p14="http://schemas.microsoft.com/office/powerpoint/2010/main" val="205861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The </a:t>
            </a:r>
            <a:r>
              <a:rPr lang="en-US" sz="3100" dirty="0">
                <a:latin typeface="Consolas" charset="0"/>
                <a:ea typeface="Consolas" charset="0"/>
                <a:cs typeface="Consolas" charset="0"/>
              </a:rPr>
              <a:t>if-then-else</a:t>
            </a:r>
            <a:r>
              <a:rPr lang="en-US" sz="3100" dirty="0"/>
              <a:t> construct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if-then-else</a:t>
            </a:r>
            <a:r>
              <a:rPr lang="en-US" dirty="0"/>
              <a:t> construct:</a:t>
            </a:r>
          </a:p>
          <a:p>
            <a:pPr lvl="1"/>
            <a:r>
              <a:rPr lang="en-US" dirty="0"/>
              <a:t>Same as the typical 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if-then-else</a:t>
            </a:r>
            <a:r>
              <a:rPr lang="en-US" dirty="0"/>
              <a:t> semantics and syntax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85865" y="2940051"/>
            <a:ext cx="9009514" cy="2460437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b="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(thisIndex.x == 10) {</a:t>
            </a:r>
          </a:p>
          <a:p>
            <a:r>
              <a:rPr lang="en-US" dirty="0"/>
              <a:t>        </a:t>
            </a:r>
            <a:r>
              <a:rPr lang="en-US" b="1" dirty="0"/>
              <a:t>when</a:t>
            </a:r>
            <a:r>
              <a:rPr lang="en-US" dirty="0"/>
              <a:t> method1[block](</a:t>
            </a:r>
            <a:r>
              <a:rPr lang="en-US" b="1" dirty="0"/>
              <a:t>int </a:t>
            </a:r>
            <a:r>
              <a:rPr lang="en-US" dirty="0"/>
              <a:t>ref, </a:t>
            </a:r>
            <a:r>
              <a:rPr lang="en-US" b="1" dirty="0"/>
              <a:t>bool</a:t>
            </a:r>
            <a:r>
              <a:rPr lang="en-US" dirty="0"/>
              <a:t> someVal) </a:t>
            </a:r>
            <a:r>
              <a:rPr lang="en-US" i="1" dirty="0"/>
              <a:t>/∗ code block1 ∗/</a:t>
            </a:r>
          </a:p>
          <a:p>
            <a:r>
              <a:rPr lang="en-US" dirty="0"/>
              <a:t>    } </a:t>
            </a:r>
            <a:r>
              <a:rPr lang="en-US" b="1" dirty="0"/>
              <a:t>else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b="1" dirty="0"/>
              <a:t>when</a:t>
            </a:r>
            <a:r>
              <a:rPr lang="en-US" dirty="0"/>
              <a:t> method2(</a:t>
            </a:r>
            <a:r>
              <a:rPr lang="en-US" b="1" dirty="0"/>
              <a:t>int </a:t>
            </a:r>
            <a:r>
              <a:rPr lang="en-US" dirty="0"/>
              <a:t>payload) </a:t>
            </a:r>
            <a:r>
              <a:rPr lang="en-US" b="1" dirty="0"/>
              <a:t>serial</a:t>
            </a:r>
            <a:r>
              <a:rPr lang="en-US" dirty="0"/>
              <a:t> {</a:t>
            </a:r>
          </a:p>
          <a:p>
            <a:r>
              <a:rPr lang="en-US" dirty="0"/>
              <a:t>             </a:t>
            </a:r>
            <a:r>
              <a:rPr lang="en-US" i="1" dirty="0"/>
              <a:t>//... some C++ code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0614AE-9661-4652-899A-3B3D0764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9DA7F0-E06A-43FE-8192-B37F96A9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The </a:t>
            </a:r>
            <a:r>
              <a:rPr lang="en-US" sz="3100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3100" dirty="0"/>
              <a:t> construct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0194" y="1169774"/>
            <a:ext cx="10952205" cy="112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/>
              <a:t> construct:</a:t>
            </a:r>
          </a:p>
          <a:p>
            <a:r>
              <a:rPr lang="en-US" sz="2000" dirty="0"/>
              <a:t>Defines a sequenced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/>
              <a:t> loop (like a sequential 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/>
              <a:t> loop)</a:t>
            </a:r>
          </a:p>
          <a:p>
            <a:r>
              <a:rPr lang="en-US" sz="2000" dirty="0"/>
              <a:t>Once the body for the </a:t>
            </a:r>
            <a:r>
              <a:rPr lang="en-US" sz="2000" i="1" dirty="0" err="1"/>
              <a:t>i</a:t>
            </a:r>
            <a:r>
              <a:rPr lang="en-US" sz="2000" dirty="0" err="1"/>
              <a:t>th</a:t>
            </a:r>
            <a:r>
              <a:rPr lang="en-US" sz="2000" dirty="0"/>
              <a:t> iteration completes, the </a:t>
            </a:r>
            <a:r>
              <a:rPr lang="en-US" sz="2000" i="1" dirty="0" err="1"/>
              <a:t>i</a:t>
            </a:r>
            <a:r>
              <a:rPr lang="en-US" sz="2000" dirty="0"/>
              <a:t> + 1 iteration is started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85866" y="2486959"/>
            <a:ext cx="8615359" cy="2073307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b="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(iter = 0; iter &lt; maxIter; ++iter) {</a:t>
            </a:r>
          </a:p>
          <a:p>
            <a:r>
              <a:rPr lang="en-US" dirty="0"/>
              <a:t>        </a:t>
            </a:r>
            <a:r>
              <a:rPr lang="en-US" b="1" dirty="0"/>
              <a:t>when</a:t>
            </a:r>
            <a:r>
              <a:rPr lang="en-US" dirty="0"/>
              <a:t> recvLeft[iter](</a:t>
            </a:r>
            <a:r>
              <a:rPr lang="en-US" b="1" dirty="0"/>
              <a:t>int </a:t>
            </a:r>
            <a:r>
              <a:rPr lang="en-US" dirty="0"/>
              <a:t>num, </a:t>
            </a:r>
            <a:r>
              <a:rPr lang="en-US" b="1" dirty="0"/>
              <a:t>int</a:t>
            </a:r>
            <a:r>
              <a:rPr lang="en-US" dirty="0"/>
              <a:t> len, </a:t>
            </a:r>
            <a:r>
              <a:rPr lang="en-US" b="1" dirty="0"/>
              <a:t>double</a:t>
            </a:r>
            <a:r>
              <a:rPr lang="en-US" dirty="0"/>
              <a:t> data[len])</a:t>
            </a:r>
          </a:p>
          <a:p>
            <a:r>
              <a:rPr lang="en-US" dirty="0"/>
              <a:t>            </a:t>
            </a:r>
            <a:r>
              <a:rPr lang="en-US" b="1" dirty="0"/>
              <a:t>serial</a:t>
            </a:r>
            <a:r>
              <a:rPr lang="en-US" dirty="0"/>
              <a:t> { computeKernel(LEFT, data); }</a:t>
            </a:r>
          </a:p>
          <a:p>
            <a:r>
              <a:rPr lang="en-US" dirty="0"/>
              <a:t>        </a:t>
            </a:r>
            <a:r>
              <a:rPr lang="en-US" b="1" dirty="0"/>
              <a:t>when</a:t>
            </a:r>
            <a:r>
              <a:rPr lang="en-US" dirty="0"/>
              <a:t> recvRight[iter](</a:t>
            </a:r>
            <a:r>
              <a:rPr lang="en-US" b="1" dirty="0"/>
              <a:t>int </a:t>
            </a:r>
            <a:r>
              <a:rPr lang="en-US" dirty="0"/>
              <a:t>num, </a:t>
            </a:r>
            <a:r>
              <a:rPr lang="en-US" b="1" dirty="0"/>
              <a:t>int</a:t>
            </a:r>
            <a:r>
              <a:rPr lang="en-US" dirty="0"/>
              <a:t> len, </a:t>
            </a:r>
            <a:r>
              <a:rPr lang="en-US" b="1" dirty="0"/>
              <a:t>double</a:t>
            </a:r>
            <a:r>
              <a:rPr lang="en-US" dirty="0"/>
              <a:t> data[len])</a:t>
            </a:r>
          </a:p>
          <a:p>
            <a:r>
              <a:rPr lang="en-US" dirty="0"/>
              <a:t>            </a:t>
            </a:r>
            <a:r>
              <a:rPr lang="en-US" b="1" dirty="0"/>
              <a:t>serial</a:t>
            </a:r>
            <a:r>
              <a:rPr lang="en-US" dirty="0"/>
              <a:t> { computeKernel(RIGHT, data); 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85866" y="4560266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buClr>
                <a:srgbClr val="93A299"/>
              </a:buClr>
            </a:pPr>
            <a:endParaRPr lang="en-US" sz="2000" dirty="0">
              <a:solidFill>
                <a:srgbClr val="292934"/>
              </a:solidFill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5059" y="5497110"/>
            <a:ext cx="8615360" cy="105955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b="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   </a:t>
            </a:r>
            <a:r>
              <a:rPr lang="en-US" b="1" dirty="0"/>
              <a:t>class</a:t>
            </a:r>
            <a:r>
              <a:rPr lang="en-US" dirty="0"/>
              <a:t> Foo : </a:t>
            </a:r>
            <a:r>
              <a:rPr lang="en-US" b="1" dirty="0"/>
              <a:t>public</a:t>
            </a:r>
            <a:r>
              <a:rPr lang="en-US" dirty="0"/>
              <a:t> CBase_Foo {</a:t>
            </a:r>
          </a:p>
          <a:p>
            <a:r>
              <a:rPr lang="en-US" dirty="0"/>
              <a:t>        </a:t>
            </a:r>
            <a:r>
              <a:rPr lang="en-US" b="1" dirty="0"/>
              <a:t>public</a:t>
            </a:r>
            <a:r>
              <a:rPr lang="en-US" dirty="0"/>
              <a:t>: </a:t>
            </a:r>
            <a:r>
              <a:rPr lang="en-US" b="1" dirty="0"/>
              <a:t>int</a:t>
            </a:r>
            <a:r>
              <a:rPr lang="en-US" dirty="0"/>
              <a:t> iter;</a:t>
            </a:r>
          </a:p>
          <a:p>
            <a:r>
              <a:rPr lang="en-US" dirty="0"/>
              <a:t>    };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EC0119-672F-4DBE-B5C0-34D49A9E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DF0A14D-E4D4-4AEB-B8A6-310AE564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7DC59119-2CF4-A5E9-EBB9-A808F2E920D4}"/>
              </a:ext>
            </a:extLst>
          </p:cNvPr>
          <p:cNvSpPr txBox="1">
            <a:spLocks/>
          </p:cNvSpPr>
          <p:nvPr/>
        </p:nvSpPr>
        <p:spPr>
          <a:xfrm>
            <a:off x="833395" y="4572632"/>
            <a:ext cx="10952205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must be defined as a class member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Because no variables are allowed to be declared inside </a:t>
            </a:r>
            <a:r>
              <a:rPr lang="en-US" sz="2000" u="sng" dirty="0" err="1">
                <a:solidFill>
                  <a:srgbClr val="FF0000"/>
                </a:solidFill>
              </a:rPr>
              <a:t>sdag</a:t>
            </a:r>
            <a:r>
              <a:rPr lang="en-US" sz="2000" u="sng" dirty="0">
                <a:solidFill>
                  <a:srgbClr val="FF0000"/>
                </a:solidFill>
              </a:rPr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6993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The  </a:t>
            </a:r>
            <a:r>
              <a:rPr lang="en-US" sz="3100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3100" dirty="0"/>
              <a:t> construct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400" dirty="0"/>
              <a:t> construct:</a:t>
            </a:r>
          </a:p>
          <a:p>
            <a:r>
              <a:rPr lang="en-US" sz="2400" dirty="0"/>
              <a:t>Defines a sequenced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400" dirty="0"/>
              <a:t> loop (like a sequential C while loop)</a:t>
            </a:r>
          </a:p>
          <a:p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24501" y="2307682"/>
            <a:ext cx="7942997" cy="4061569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b="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200" b="1" dirty="0"/>
              <a:t>while</a:t>
            </a:r>
            <a:r>
              <a:rPr lang="en-US" sz="2200" dirty="0"/>
              <a:t> (i &lt; numNeighbors) {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when</a:t>
            </a:r>
            <a:r>
              <a:rPr lang="en-US" sz="2200" dirty="0"/>
              <a:t> recvData(</a:t>
            </a:r>
            <a:r>
              <a:rPr lang="en-US" sz="2200" b="1" dirty="0"/>
              <a:t>int </a:t>
            </a:r>
            <a:r>
              <a:rPr lang="en-US" sz="2200" dirty="0"/>
              <a:t>len, </a:t>
            </a:r>
            <a:r>
              <a:rPr lang="en-US" sz="2200" b="1" dirty="0"/>
              <a:t>double</a:t>
            </a:r>
            <a:r>
              <a:rPr lang="en-US" sz="2200" dirty="0"/>
              <a:t> data[len]) {</a:t>
            </a:r>
          </a:p>
          <a:p>
            <a:r>
              <a:rPr lang="en-US" sz="2200" dirty="0"/>
              <a:t>        </a:t>
            </a:r>
            <a:r>
              <a:rPr lang="en-US" sz="2200" b="1" dirty="0"/>
              <a:t>serial</a:t>
            </a:r>
            <a:r>
              <a:rPr lang="en-US" sz="2200" dirty="0"/>
              <a:t> {</a:t>
            </a:r>
          </a:p>
          <a:p>
            <a:r>
              <a:rPr lang="en-US" sz="2200" dirty="0"/>
              <a:t>            </a:t>
            </a:r>
            <a:r>
              <a:rPr lang="en-US" sz="2200" i="1" dirty="0"/>
              <a:t>/∗ do something ∗/</a:t>
            </a:r>
          </a:p>
          <a:p>
            <a:r>
              <a:rPr lang="en-US" sz="2200" dirty="0"/>
              <a:t>        }</a:t>
            </a:r>
          </a:p>
          <a:p>
            <a:r>
              <a:rPr lang="en-US" sz="2200" dirty="0"/>
              <a:t>        </a:t>
            </a:r>
            <a:r>
              <a:rPr lang="en-US" sz="2200" b="1" dirty="0"/>
              <a:t>when</a:t>
            </a:r>
            <a:r>
              <a:rPr lang="en-US" sz="2200" dirty="0"/>
              <a:t> method1() </a:t>
            </a:r>
            <a:r>
              <a:rPr lang="en-US" sz="2200" i="1" dirty="0"/>
              <a:t>/∗ block1 ∗/</a:t>
            </a:r>
          </a:p>
          <a:p>
            <a:r>
              <a:rPr lang="en-US" sz="2200" dirty="0"/>
              <a:t>        </a:t>
            </a:r>
            <a:r>
              <a:rPr lang="en-US" sz="2200" b="1" dirty="0"/>
              <a:t>when</a:t>
            </a:r>
            <a:r>
              <a:rPr lang="en-US" sz="2200" dirty="0"/>
              <a:t> method2() </a:t>
            </a:r>
            <a:r>
              <a:rPr lang="en-US" sz="2200" i="1" dirty="0"/>
              <a:t>/∗ block2 ∗/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serial</a:t>
            </a:r>
            <a:r>
              <a:rPr lang="en-US" sz="2200" dirty="0"/>
              <a:t> { i++; }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EE5516-F483-43D6-BF68-15A65BB2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865CF72-D17E-4AC1-A1CD-BD192C39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The </a:t>
            </a:r>
            <a:r>
              <a:rPr lang="en-US" sz="3100" dirty="0">
                <a:latin typeface="Consolas" charset="0"/>
                <a:ea typeface="Consolas" charset="0"/>
                <a:cs typeface="Consolas" charset="0"/>
              </a:rPr>
              <a:t>overlap</a:t>
            </a:r>
            <a:r>
              <a:rPr lang="en-US" sz="3100" dirty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8000" y="1219202"/>
            <a:ext cx="11074400" cy="26294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overlap</a:t>
            </a:r>
            <a:r>
              <a:rPr lang="en-US" dirty="0"/>
              <a:t> construct:</a:t>
            </a:r>
          </a:p>
          <a:p>
            <a:pPr lvl="1"/>
            <a:r>
              <a:rPr lang="en-US" dirty="0"/>
              <a:t>By default, Structured Dagger defines a sequence that is followed sequentially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overlap</a:t>
            </a:r>
            <a:r>
              <a:rPr lang="en-US" dirty="0"/>
              <a:t> allows multiple independent clauses to execute in any order</a:t>
            </a:r>
          </a:p>
          <a:p>
            <a:pPr lvl="1"/>
            <a:r>
              <a:rPr lang="en-US" dirty="0"/>
              <a:t>Any constructs in the body of an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overlap</a:t>
            </a:r>
            <a:r>
              <a:rPr lang="en-US" dirty="0"/>
              <a:t> can happen in any order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overlap</a:t>
            </a:r>
            <a:r>
              <a:rPr lang="en-US" dirty="0"/>
              <a:t> finishes in sequence when all the statements in it are executed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overlap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i="1" dirty="0">
                <a:latin typeface="Consolas" panose="020B0609020204030204" pitchFamily="49" charset="0"/>
              </a:rPr>
              <a:t>/* </a:t>
            </a:r>
            <a:r>
              <a:rPr lang="en-US" i="1" dirty="0" err="1">
                <a:latin typeface="Consolas" panose="020B0609020204030204" pitchFamily="49" charset="0"/>
              </a:rPr>
              <a:t>sdag</a:t>
            </a:r>
            <a:r>
              <a:rPr lang="en-US" i="1" dirty="0">
                <a:latin typeface="Consolas" panose="020B0609020204030204" pitchFamily="49" charset="0"/>
              </a:rPr>
              <a:t> constructs */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What are the possible execution sequences?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9381" y="3753135"/>
            <a:ext cx="10575125" cy="2374709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sz="2200" b="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800" dirty="0"/>
              <a:t>    </a:t>
            </a:r>
            <a:r>
              <a:rPr lang="en-US" sz="1800" b="1" dirty="0"/>
              <a:t>serial</a:t>
            </a:r>
            <a:r>
              <a:rPr lang="en-US" sz="1800" dirty="0"/>
              <a:t> { </a:t>
            </a:r>
            <a:r>
              <a:rPr lang="en-US" sz="1800" i="1" dirty="0"/>
              <a:t>/∗ block1 ∗/</a:t>
            </a:r>
            <a:r>
              <a:rPr lang="en-US" sz="1800" dirty="0"/>
              <a:t> }</a:t>
            </a:r>
          </a:p>
          <a:p>
            <a:r>
              <a:rPr lang="en-US" sz="1800" dirty="0"/>
              <a:t>    </a:t>
            </a:r>
            <a:r>
              <a:rPr lang="en-US" sz="1800" b="1" dirty="0"/>
              <a:t>overlap</a:t>
            </a:r>
            <a:r>
              <a:rPr lang="en-US" sz="1800" dirty="0"/>
              <a:t> {</a:t>
            </a:r>
          </a:p>
          <a:p>
            <a:r>
              <a:rPr lang="en-US" sz="1800" dirty="0"/>
              <a:t>        </a:t>
            </a:r>
            <a:r>
              <a:rPr lang="en-US" sz="1800" b="1" dirty="0"/>
              <a:t>serial</a:t>
            </a:r>
            <a:r>
              <a:rPr lang="en-US" sz="1800" dirty="0"/>
              <a:t> { </a:t>
            </a:r>
            <a:r>
              <a:rPr lang="en-US" sz="1800" i="1" dirty="0"/>
              <a:t>/∗ block2 ∗/</a:t>
            </a:r>
            <a:r>
              <a:rPr lang="en-US" sz="1800" dirty="0"/>
              <a:t> }</a:t>
            </a:r>
          </a:p>
          <a:p>
            <a:r>
              <a:rPr lang="en-US" sz="1800" dirty="0"/>
              <a:t>        </a:t>
            </a:r>
            <a:r>
              <a:rPr lang="en-US" sz="1800" b="1" dirty="0"/>
              <a:t>when</a:t>
            </a:r>
            <a:r>
              <a:rPr lang="en-US" sz="1800" dirty="0"/>
              <a:t> entryMethod1[100](</a:t>
            </a:r>
            <a:r>
              <a:rPr lang="en-US" sz="1800" b="1" dirty="0"/>
              <a:t>int </a:t>
            </a:r>
            <a:r>
              <a:rPr lang="en-US" sz="1800" dirty="0"/>
              <a:t>ref_num, </a:t>
            </a:r>
            <a:r>
              <a:rPr lang="en-US" sz="1800" b="1" dirty="0"/>
              <a:t>bool</a:t>
            </a:r>
            <a:r>
              <a:rPr lang="en-US" sz="1800" dirty="0"/>
              <a:t> param1) </a:t>
            </a:r>
            <a:r>
              <a:rPr lang="en-US" sz="1800" i="1" dirty="0"/>
              <a:t>/∗ block3 ∗/</a:t>
            </a:r>
          </a:p>
          <a:p>
            <a:r>
              <a:rPr lang="en-US" sz="1800" dirty="0"/>
              <a:t>        </a:t>
            </a:r>
            <a:r>
              <a:rPr lang="en-US" sz="1800" b="1" dirty="0"/>
              <a:t>when</a:t>
            </a:r>
            <a:r>
              <a:rPr lang="en-US" sz="1800" dirty="0"/>
              <a:t> entryMethod2(</a:t>
            </a:r>
            <a:r>
              <a:rPr lang="en-US" sz="1800" b="1" dirty="0"/>
              <a:t>char </a:t>
            </a:r>
            <a:r>
              <a:rPr lang="en-US" sz="1800" dirty="0"/>
              <a:t>myChar) </a:t>
            </a:r>
            <a:r>
              <a:rPr lang="en-US" sz="1800" i="1" dirty="0"/>
              <a:t>/∗ block4 ∗/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  </a:t>
            </a:r>
            <a:r>
              <a:rPr lang="en-US" sz="1800" b="1" dirty="0"/>
              <a:t>serial</a:t>
            </a:r>
            <a:r>
              <a:rPr lang="en-US" sz="1800" dirty="0"/>
              <a:t> { </a:t>
            </a:r>
            <a:r>
              <a:rPr lang="en-US" sz="1800" i="1" dirty="0"/>
              <a:t>/∗ block5 ∗/ </a:t>
            </a:r>
            <a:r>
              <a:rPr lang="en-US" sz="1800" dirty="0"/>
              <a:t>}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7F914E-6F67-4DBC-80A7-6AC70E78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FCBDB55-D7E4-47CD-A1A7-939F4A5F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Fibonacci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657" y="1219202"/>
            <a:ext cx="10546687" cy="4489140"/>
          </a:xfr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mainmodule</a:t>
            </a:r>
            <a:r>
              <a:rPr lang="en-US" sz="24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mainchare</a:t>
            </a:r>
            <a:r>
              <a:rPr lang="en-US" sz="2400" dirty="0">
                <a:latin typeface="Consolas"/>
                <a:cs typeface="Consolas"/>
              </a:rPr>
              <a:t> Main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</a:t>
            </a:r>
            <a:r>
              <a:rPr lang="en-US" sz="2400" b="1" dirty="0">
                <a:latin typeface="Consolas"/>
                <a:cs typeface="Consolas"/>
              </a:rPr>
              <a:t>entry</a:t>
            </a:r>
            <a:r>
              <a:rPr lang="en-US" sz="2400" dirty="0">
                <a:latin typeface="Consolas"/>
                <a:cs typeface="Consolas"/>
              </a:rPr>
              <a:t> Main(</a:t>
            </a:r>
            <a:r>
              <a:rPr lang="en-US" sz="2400" dirty="0" err="1">
                <a:latin typeface="Consolas"/>
                <a:cs typeface="Consolas"/>
              </a:rPr>
              <a:t>CkArgMsg</a:t>
            </a:r>
            <a:r>
              <a:rPr lang="en-US" sz="2400" dirty="0">
                <a:latin typeface="Consolas"/>
                <a:cs typeface="Consolas"/>
              </a:rPr>
              <a:t>∗ m);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chare</a:t>
            </a:r>
            <a:r>
              <a:rPr lang="en-US" sz="24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</a:t>
            </a:r>
            <a:r>
              <a:rPr lang="en-US" sz="2400" b="1" dirty="0">
                <a:latin typeface="Consolas"/>
                <a:cs typeface="Consolas"/>
              </a:rPr>
              <a:t>entry</a:t>
            </a:r>
            <a:r>
              <a:rPr lang="en-US" sz="2400" dirty="0">
                <a:latin typeface="Consolas"/>
                <a:cs typeface="Consolas"/>
              </a:rPr>
              <a:t> Fib(</a:t>
            </a:r>
            <a:r>
              <a:rPr lang="en-US" sz="2400" b="1" dirty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n, </a:t>
            </a:r>
            <a:r>
              <a:rPr lang="en-US" sz="2400" b="1" dirty="0">
                <a:latin typeface="Consolas"/>
                <a:cs typeface="Consolas"/>
              </a:rPr>
              <a:t>bool</a:t>
            </a:r>
            <a:r>
              <a:rPr lang="en-US" sz="2400" dirty="0">
                <a:latin typeface="Consolas"/>
                <a:cs typeface="Consolas"/>
              </a:rPr>
              <a:t> isRoot, CProxy_Fib parent);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</a:t>
            </a:r>
            <a:r>
              <a:rPr lang="en-US" sz="2400" b="1" dirty="0">
                <a:latin typeface="Consolas"/>
                <a:cs typeface="Consolas"/>
              </a:rPr>
              <a:t>entry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b="1" dirty="0">
                <a:latin typeface="Consolas"/>
                <a:cs typeface="Consolas"/>
              </a:rPr>
              <a:t>void</a:t>
            </a:r>
            <a:r>
              <a:rPr lang="en-US" sz="2400" dirty="0">
                <a:latin typeface="Consolas"/>
                <a:cs typeface="Consolas"/>
              </a:rPr>
              <a:t> result(</a:t>
            </a:r>
            <a:r>
              <a:rPr lang="en-US" sz="2400" b="1" dirty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value);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97D32A9-E0F6-43FE-ABE9-6CEB4A6C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D9FCFEF-EBC9-41B2-8C3D-92D3C00E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a Long “Overlap”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Overlap can be used to get back some of the asynchrony within a chare</a:t>
            </a:r>
          </a:p>
          <a:p>
            <a:pPr lvl="1"/>
            <a:r>
              <a:rPr lang="en-US" dirty="0"/>
              <a:t>But it is constrained</a:t>
            </a:r>
          </a:p>
          <a:p>
            <a:pPr lvl="1"/>
            <a:r>
              <a:rPr lang="en-US" dirty="0"/>
              <a:t>Makes for more disciplined programming</a:t>
            </a:r>
          </a:p>
          <a:p>
            <a:pPr lvl="2"/>
            <a:r>
              <a:rPr lang="en-US" dirty="0"/>
              <a:t>Fewer race conditions</a:t>
            </a:r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/>
          <a:stretch/>
        </p:blipFill>
        <p:spPr>
          <a:xfrm>
            <a:off x="6428097" y="990600"/>
            <a:ext cx="3973130" cy="5741781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4EF709-743D-40B0-ADF2-643504C2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D0949DC-5A29-4B4B-B348-428BEBFA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96206" y="919872"/>
            <a:ext cx="9399587" cy="5525314"/>
          </a:xfr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CBase_Main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 m)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(m−&gt;</a:t>
            </a:r>
            <a:r>
              <a:rPr lang="en-US" dirty="0" err="1">
                <a:latin typeface="Consolas"/>
                <a:cs typeface="Consolas"/>
              </a:rPr>
              <a:t>argv</a:t>
            </a:r>
            <a:r>
              <a:rPr lang="en-US" dirty="0">
                <a:latin typeface="Consolas"/>
                <a:cs typeface="Consolas"/>
              </a:rPr>
              <a:t>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Fib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CBase_Fib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 parent; </a:t>
            </a:r>
            <a:r>
              <a:rPr lang="en-US" b="1" dirty="0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isRoot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total, count;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Fib(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n, </a:t>
            </a:r>
            <a:r>
              <a:rPr lang="en-US" b="1" dirty="0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isRoot</a:t>
            </a:r>
            <a:r>
              <a:rPr lang="en-US" dirty="0">
                <a:latin typeface="Consolas"/>
                <a:cs typeface="Consolas"/>
              </a:rPr>
              <a:t>_, </a:t>
            </a:r>
            <a:r>
              <a:rPr lang="en-US" dirty="0" err="1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 parent_)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: parent(parent_), </a:t>
            </a:r>
            <a:r>
              <a:rPr lang="en-US" dirty="0" err="1">
                <a:latin typeface="Consolas"/>
                <a:cs typeface="Consolas"/>
              </a:rPr>
              <a:t>isRoot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isRoot</a:t>
            </a:r>
            <a:r>
              <a:rPr lang="en-US" dirty="0">
                <a:latin typeface="Consolas"/>
                <a:cs typeface="Consolas"/>
              </a:rPr>
              <a:t>_), total(0), count(2)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b="1" dirty="0">
                <a:latin typeface="Consolas"/>
                <a:cs typeface="Consolas"/>
              </a:rPr>
              <a:t>if</a:t>
            </a:r>
            <a:r>
              <a:rPr lang="en-US" dirty="0">
                <a:latin typeface="Consolas"/>
                <a:cs typeface="Consolas"/>
              </a:rPr>
              <a:t> (n &lt; THRESHOLD) {respond(</a:t>
            </a:r>
            <a:r>
              <a:rPr lang="en-US" dirty="0" err="1">
                <a:latin typeface="Consolas"/>
                <a:cs typeface="Consolas"/>
              </a:rPr>
              <a:t>seqFib</a:t>
            </a:r>
            <a:r>
              <a:rPr lang="en-US" dirty="0">
                <a:latin typeface="Consolas"/>
                <a:cs typeface="Consolas"/>
              </a:rPr>
              <a:t>(n));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  </a:t>
            </a:r>
            <a:r>
              <a:rPr lang="en-US" dirty="0" err="1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</a:t>
            </a:r>
            <a:r>
              <a:rPr lang="en-US" dirty="0" err="1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2B894C-6296-4754-91B4-86249BB7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E52F9C5-9E6E-45FC-9638-9FFA911B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641803-A711-9713-49C4-70A70836CAEA}"/>
              </a:ext>
            </a:extLst>
          </p:cNvPr>
          <p:cNvSpPr/>
          <p:nvPr/>
        </p:nvSpPr>
        <p:spPr>
          <a:xfrm>
            <a:off x="1440486" y="2031954"/>
            <a:ext cx="9753973" cy="4112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2B79C6-116F-8D5A-C57B-3A04F2F7C3B0}"/>
              </a:ext>
            </a:extLst>
          </p:cNvPr>
          <p:cNvSpPr/>
          <p:nvPr/>
        </p:nvSpPr>
        <p:spPr>
          <a:xfrm>
            <a:off x="1440486" y="990600"/>
            <a:ext cx="9753973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1699" y="998200"/>
            <a:ext cx="9532883" cy="5153411"/>
          </a:xfr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void</a:t>
            </a:r>
            <a:r>
              <a:rPr lang="en-US" sz="2000" dirty="0">
                <a:latin typeface="Consolas"/>
                <a:cs typeface="Consolas"/>
              </a:rPr>
              <a:t> result(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) // when a child chare sends me its value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{</a:t>
            </a:r>
            <a:r>
              <a:rPr lang="en-US" sz="2000" dirty="0">
                <a:latin typeface="Consolas"/>
                <a:cs typeface="Consolas"/>
              </a:rPr>
              <a:t>total += </a:t>
            </a: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b="1" dirty="0">
                <a:latin typeface="Consolas"/>
                <a:cs typeface="Consolas"/>
              </a:rPr>
              <a:t>if</a:t>
            </a:r>
            <a:r>
              <a:rPr lang="en-US" sz="2000" dirty="0">
                <a:latin typeface="Consolas"/>
                <a:cs typeface="Consolas"/>
              </a:rPr>
              <a:t> (−−count == 0) respond(); }</a:t>
            </a:r>
          </a:p>
          <a:p>
            <a:pPr marL="0" indent="0">
              <a:buNone/>
            </a:pP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void</a:t>
            </a:r>
            <a:r>
              <a:rPr lang="en-US" sz="2000" dirty="0">
                <a:latin typeface="Consolas"/>
                <a:cs typeface="Consolas"/>
              </a:rPr>
              <a:t> 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if</a:t>
            </a:r>
            <a:r>
              <a:rPr lang="en-US" sz="2000" dirty="0">
                <a:latin typeface="Consolas"/>
                <a:cs typeface="Consolas"/>
              </a:rPr>
              <a:t> (isRoot) { </a:t>
            </a:r>
            <a:r>
              <a:rPr lang="en-US" sz="2000" dirty="0" err="1">
                <a:latin typeface="Consolas"/>
                <a:cs typeface="Consolas"/>
              </a:rPr>
              <a:t>CkPrintf</a:t>
            </a:r>
            <a:r>
              <a:rPr lang="en-US" sz="2000" dirty="0">
                <a:latin typeface="Consolas"/>
                <a:cs typeface="Consolas"/>
              </a:rPr>
              <a:t>(“Fibonacci number is: %d\n”, result);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      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 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</a:t>
            </a:r>
            <a:r>
              <a:rPr lang="en-US" sz="2000" b="1" dirty="0">
                <a:latin typeface="Consolas"/>
                <a:cs typeface="Consolas"/>
              </a:rPr>
              <a:t>else</a:t>
            </a:r>
            <a:r>
              <a:rPr lang="en-US" sz="2000" dirty="0">
                <a:latin typeface="Consolas"/>
                <a:cs typeface="Consolas"/>
              </a:rPr>
              <a:t> { </a:t>
            </a:r>
            <a:r>
              <a:rPr lang="en-US" sz="2000" dirty="0" err="1">
                <a:latin typeface="Consolas"/>
                <a:cs typeface="Consolas"/>
              </a:rPr>
              <a:t>parent.result</a:t>
            </a:r>
            <a:r>
              <a:rPr lang="en-US" sz="2000" dirty="0">
                <a:latin typeface="Consolas"/>
                <a:cs typeface="Consolas"/>
              </a:rPr>
              <a:t>(total);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 </a:t>
            </a:r>
            <a:r>
              <a:rPr lang="en-US" sz="2000" b="1" dirty="0">
                <a:latin typeface="Consolas"/>
                <a:cs typeface="Consolas"/>
              </a:rPr>
              <a:t>delete this</a:t>
            </a:r>
            <a:r>
              <a:rPr lang="en-US" sz="2000" dirty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// this is unusual. Tells the system to delete this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           //chare after the entry method returns</a:t>
            </a:r>
            <a:r>
              <a:rPr lang="en-US" sz="2000" dirty="0">
                <a:latin typeface="Consolas"/>
                <a:cs typeface="Consolas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27555DC-0F5B-4D69-99A7-D26BA374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DF3675F-0487-45D7-A200-FED9A518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6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Fibonacci Chare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Fibonacci chare gets created </a:t>
            </a:r>
          </a:p>
          <a:p>
            <a:r>
              <a:rPr lang="en-US" dirty="0"/>
              <a:t>If it is not a leaf,</a:t>
            </a:r>
          </a:p>
          <a:p>
            <a:pPr lvl="1"/>
            <a:r>
              <a:rPr lang="en-US" dirty="0"/>
              <a:t>It fires two chares</a:t>
            </a:r>
          </a:p>
          <a:p>
            <a:pPr lvl="1"/>
            <a:r>
              <a:rPr lang="en-US" dirty="0"/>
              <a:t>When both children return results (by calling respond):</a:t>
            </a:r>
          </a:p>
          <a:p>
            <a:pPr lvl="2"/>
            <a:r>
              <a:rPr lang="en-US" dirty="0"/>
              <a:t>It can compute my result and send it up, or print it</a:t>
            </a:r>
          </a:p>
          <a:p>
            <a:pPr lvl="1"/>
            <a:r>
              <a:rPr lang="en-US" dirty="0"/>
              <a:t>But in our example, this logic is hidden in the flags and counters</a:t>
            </a:r>
          </a:p>
          <a:p>
            <a:pPr lvl="2"/>
            <a:r>
              <a:rPr lang="en-US" dirty="0"/>
              <a:t>This is simple for this simple example, but …</a:t>
            </a:r>
          </a:p>
          <a:p>
            <a:pPr lvl="1"/>
            <a:r>
              <a:rPr lang="en-US" dirty="0"/>
              <a:t>Lets look at how this would look with a little notational support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9DFBD2-8AA9-4CC1-AB38-9C6F6A2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0017F0-A17A-49F2-AEEC-4A3EB3E5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FCED-E954-FE6B-2565-2587AF65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Dagger: a script for a 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E73D-EC80-DE0B-475F-86B0FBEB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26" y="1084812"/>
            <a:ext cx="7724342" cy="4687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Actually, its a script for an entry method</a:t>
            </a:r>
          </a:p>
          <a:p>
            <a:pPr lvl="1"/>
            <a:r>
              <a:rPr lang="en-US" dirty="0"/>
              <a:t>But a common pattern is to use a single “run” method for a chare as an </a:t>
            </a:r>
            <a:r>
              <a:rPr lang="en-US" dirty="0" err="1"/>
              <a:t>sdag</a:t>
            </a:r>
            <a:r>
              <a:rPr lang="en-US" dirty="0"/>
              <a:t> (structured dagger) entry method</a:t>
            </a:r>
          </a:p>
          <a:p>
            <a:r>
              <a:rPr lang="en-US" dirty="0"/>
              <a:t>You have to write this script in .ci file</a:t>
            </a:r>
          </a:p>
          <a:p>
            <a:pPr lvl="1"/>
            <a:r>
              <a:rPr lang="en-US" dirty="0"/>
              <a:t>Because we don’t want to parse entire C++ code.</a:t>
            </a:r>
          </a:p>
          <a:p>
            <a:r>
              <a:rPr lang="en-US" dirty="0"/>
              <a:t>Some entry methods are defined, rather than just declared, in the .ci file using </a:t>
            </a:r>
            <a:r>
              <a:rPr lang="en-US" dirty="0" err="1"/>
              <a:t>sdag</a:t>
            </a:r>
            <a:r>
              <a:rPr lang="en-US" dirty="0"/>
              <a:t> notation. </a:t>
            </a:r>
          </a:p>
          <a:p>
            <a:r>
              <a:rPr lang="en-US" dirty="0"/>
              <a:t>Some other entry methods get implicitly defined if they get </a:t>
            </a:r>
            <a:r>
              <a:rPr lang="en-US" b="1" i="1" dirty="0"/>
              <a:t>used </a:t>
            </a:r>
            <a:r>
              <a:rPr lang="en-US" dirty="0"/>
              <a:t>in “when blocks” of </a:t>
            </a:r>
            <a:r>
              <a:rPr lang="en-US" dirty="0" err="1"/>
              <a:t>sdag</a:t>
            </a:r>
            <a:r>
              <a:rPr lang="en-US" dirty="0"/>
              <a:t> scripts</a:t>
            </a:r>
            <a:endParaRPr lang="en-US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B588-4300-A60C-6B2E-15DBE5D4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Charm++ Tutorial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FA138-196E-99DC-68F3-75FC63B4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EAC3-4A18-7F4F-74C1-46F86A180C9E}"/>
              </a:ext>
            </a:extLst>
          </p:cNvPr>
          <p:cNvSpPr txBox="1"/>
          <p:nvPr/>
        </p:nvSpPr>
        <p:spPr>
          <a:xfrm>
            <a:off x="8066213" y="1219200"/>
            <a:ext cx="400084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xyz</a:t>
            </a:r>
            <a:r>
              <a:rPr lang="en-US" dirty="0"/>
              <a:t> {</a:t>
            </a:r>
          </a:p>
          <a:p>
            <a:r>
              <a:rPr lang="en-US" dirty="0"/>
              <a:t>  chare </a:t>
            </a:r>
            <a:r>
              <a:rPr lang="en-US" dirty="0" err="1"/>
              <a:t>abc</a:t>
            </a:r>
            <a:r>
              <a:rPr lang="en-US" dirty="0"/>
              <a:t> {</a:t>
            </a:r>
          </a:p>
          <a:p>
            <a:r>
              <a:rPr lang="en-US" dirty="0"/>
              <a:t>     entry </a:t>
            </a:r>
            <a:r>
              <a:rPr lang="en-US" dirty="0" err="1"/>
              <a:t>abc</a:t>
            </a:r>
            <a:r>
              <a:rPr lang="en-US" dirty="0"/>
              <a:t>();</a:t>
            </a:r>
          </a:p>
          <a:p>
            <a:r>
              <a:rPr lang="en-US" dirty="0"/>
              <a:t>     entry  f1();</a:t>
            </a:r>
          </a:p>
          <a:p>
            <a:r>
              <a:rPr lang="en-US" dirty="0"/>
              <a:t>     entry run() {</a:t>
            </a:r>
          </a:p>
          <a:p>
            <a:r>
              <a:rPr lang="en-US" dirty="0"/>
              <a:t>        </a:t>
            </a:r>
            <a:r>
              <a:rPr lang="en-US" dirty="0" err="1"/>
              <a:t>sdag</a:t>
            </a:r>
            <a:r>
              <a:rPr lang="en-US" dirty="0"/>
              <a:t> script here.</a:t>
            </a:r>
          </a:p>
          <a:p>
            <a:r>
              <a:rPr lang="en-US" dirty="0"/>
              <a:t>        includes when statements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entry g();</a:t>
            </a:r>
          </a:p>
          <a:p>
            <a:r>
              <a:rPr lang="en-US" dirty="0"/>
              <a:t>    entry h(..) {</a:t>
            </a:r>
          </a:p>
          <a:p>
            <a:r>
              <a:rPr lang="en-US" dirty="0"/>
              <a:t>       second </a:t>
            </a:r>
            <a:r>
              <a:rPr lang="en-US" dirty="0" err="1"/>
              <a:t>sdag</a:t>
            </a:r>
            <a:r>
              <a:rPr lang="en-US" dirty="0"/>
              <a:t> entry method.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4A9A3-798E-C3AF-7C76-2E909B369E6E}"/>
              </a:ext>
            </a:extLst>
          </p:cNvPr>
          <p:cNvSpPr txBox="1"/>
          <p:nvPr/>
        </p:nvSpPr>
        <p:spPr>
          <a:xfrm>
            <a:off x="9069859" y="5377570"/>
            <a:ext cx="11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.ci file</a:t>
            </a:r>
          </a:p>
        </p:txBody>
      </p:sp>
    </p:spTree>
    <p:extLst>
      <p:ext uri="{BB962C8B-B14F-4D97-AF65-F5344CB8AC3E}">
        <p14:creationId xmlns:p14="http://schemas.microsoft.com/office/powerpoint/2010/main" val="973386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The </a:t>
            </a:r>
            <a:r>
              <a:rPr lang="en-US" sz="3100" dirty="0"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en-US" sz="3100" dirty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en-US" dirty="0"/>
              <a:t> construct</a:t>
            </a:r>
          </a:p>
          <a:p>
            <a:pPr lvl="1"/>
            <a:r>
              <a:rPr lang="en-US" dirty="0"/>
              <a:t>Declare the actions to perform when a message is received</a:t>
            </a:r>
          </a:p>
          <a:p>
            <a:pPr lvl="1"/>
            <a:r>
              <a:rPr lang="en-US" dirty="0"/>
              <a:t>In sequence, it acts like a blocking receive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908" y="3385071"/>
            <a:ext cx="8432583" cy="1898767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indent="0" defTabSz="914400">
              <a:spcBef>
                <a:spcPct val="20000"/>
              </a:spcBef>
              <a:buFont typeface="Arial" pitchFamily="34" charset="0"/>
              <a:buNone/>
              <a:defRPr sz="220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b="1" dirty="0"/>
              <a:t>entry</a:t>
            </a:r>
            <a:r>
              <a:rPr lang="en-US" sz="2400" dirty="0"/>
              <a:t> </a:t>
            </a:r>
            <a:r>
              <a:rPr lang="en-US" sz="2400" b="1" dirty="0"/>
              <a:t>void </a:t>
            </a:r>
            <a:r>
              <a:rPr lang="en-US" sz="2400" dirty="0" err="1"/>
              <a:t>someMethod</a:t>
            </a:r>
            <a:r>
              <a:rPr lang="en-US" sz="2400" dirty="0"/>
              <a:t>() {</a:t>
            </a:r>
          </a:p>
          <a:p>
            <a:r>
              <a:rPr lang="en-US" sz="2400" b="1" dirty="0"/>
              <a:t>  when</a:t>
            </a:r>
            <a:r>
              <a:rPr lang="en-US" sz="2400" dirty="0"/>
              <a:t> entryMethod1(parameters) { /∗ block2 ∗/ }</a:t>
            </a:r>
          </a:p>
          <a:p>
            <a:r>
              <a:rPr lang="en-US" sz="2400" b="1" dirty="0"/>
              <a:t>  when</a:t>
            </a:r>
            <a:r>
              <a:rPr lang="en-US" sz="2400" dirty="0"/>
              <a:t> entryMethod2(parameters) { /∗ block3 ∗/ }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3F474D9-1F6A-4F95-B1BA-F1A6C61A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8DED91-C77C-4100-A80B-CA21DB72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3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The </a:t>
            </a:r>
            <a:r>
              <a:rPr lang="en-US" sz="3100" dirty="0">
                <a:latin typeface="Consolas" charset="0"/>
                <a:ea typeface="Consolas" charset="0"/>
                <a:cs typeface="Consolas" charset="0"/>
              </a:rPr>
              <a:t>serial</a:t>
            </a:r>
            <a:r>
              <a:rPr lang="en-US" sz="3100" dirty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1"/>
            <a:ext cx="11074400" cy="29979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serial construct</a:t>
            </a:r>
          </a:p>
          <a:p>
            <a:pPr lvl="1"/>
            <a:r>
              <a:rPr lang="en-US" dirty="0"/>
              <a:t>A sequential block of C++ code in the .ci file</a:t>
            </a:r>
          </a:p>
          <a:p>
            <a:pPr lvl="1"/>
            <a:r>
              <a:rPr lang="en-US" dirty="0"/>
              <a:t>The keyword </a:t>
            </a:r>
            <a:r>
              <a:rPr lang="en-US" dirty="0">
                <a:latin typeface="Consolas" panose="020B0609020204030204" pitchFamily="49" charset="0"/>
              </a:rPr>
              <a:t>serial</a:t>
            </a:r>
            <a:r>
              <a:rPr lang="en-US" dirty="0"/>
              <a:t> means that the code block will be executed without interruption/preemption, like an entry method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serial &lt;</a:t>
            </a:r>
            <a:r>
              <a:rPr lang="en-US" dirty="0" err="1">
                <a:latin typeface="Consolas" panose="020B0609020204030204" pitchFamily="49" charset="0"/>
              </a:rPr>
              <a:t>optionalString</a:t>
            </a:r>
            <a:r>
              <a:rPr lang="en-US" dirty="0">
                <a:latin typeface="Consolas" panose="020B0609020204030204" pitchFamily="49" charset="0"/>
              </a:rPr>
              <a:t>&gt; { /* C++ code */ }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optionalString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 is used for identifying the serial for performance analysis</a:t>
            </a:r>
          </a:p>
          <a:p>
            <a:pPr lvl="1"/>
            <a:r>
              <a:rPr lang="en-US" dirty="0"/>
              <a:t>Serial blocks can access all members of the class they belong to</a:t>
            </a:r>
          </a:p>
          <a:p>
            <a:r>
              <a:rPr lang="en-US" dirty="0"/>
              <a:t>Examples (.ci file):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7275" y="3995216"/>
            <a:ext cx="5093302" cy="22280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indent="0" defTabSz="914400">
              <a:spcBef>
                <a:spcPct val="20000"/>
              </a:spcBef>
              <a:buFont typeface="Arial" pitchFamily="34" charset="0"/>
              <a:buNone/>
              <a:defRPr sz="220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000" b="1" dirty="0"/>
              <a:t>entry</a:t>
            </a:r>
            <a:r>
              <a:rPr lang="en-US" sz="2000" dirty="0"/>
              <a:t> </a:t>
            </a:r>
            <a:r>
              <a:rPr lang="en-US" sz="2000" b="1" dirty="0"/>
              <a:t>void</a:t>
            </a:r>
            <a:r>
              <a:rPr lang="en-US" sz="2000" dirty="0"/>
              <a:t> method1(parameters) {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serial</a:t>
            </a:r>
            <a:r>
              <a:rPr lang="en-US" sz="2000" dirty="0"/>
              <a:t>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thisProxy.invokeMethod</a:t>
            </a:r>
            <a:r>
              <a:rPr lang="en-US" sz="2000" dirty="0"/>
              <a:t>(10);   </a:t>
            </a:r>
          </a:p>
          <a:p>
            <a:r>
              <a:rPr lang="en-US" sz="2000" dirty="0"/>
              <a:t>        callSomeFunction();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7026" y="3995215"/>
            <a:ext cx="4716060" cy="22280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sz="220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000" b="1" dirty="0"/>
              <a:t>entry</a:t>
            </a:r>
            <a:r>
              <a:rPr lang="en-US" sz="2000" dirty="0"/>
              <a:t> </a:t>
            </a:r>
            <a:r>
              <a:rPr lang="en-US" sz="2000" b="1" dirty="0"/>
              <a:t>void</a:t>
            </a:r>
            <a:r>
              <a:rPr lang="en-US" sz="2000" dirty="0"/>
              <a:t> method2(parameters) {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serial</a:t>
            </a:r>
            <a:r>
              <a:rPr lang="en-US" sz="2000" dirty="0"/>
              <a:t> “</a:t>
            </a:r>
            <a:r>
              <a:rPr lang="en-US" sz="2000" dirty="0" err="1"/>
              <a:t>setValue</a:t>
            </a:r>
            <a:r>
              <a:rPr lang="en-US" sz="2000" dirty="0"/>
              <a:t>” {</a:t>
            </a:r>
          </a:p>
          <a:p>
            <a:r>
              <a:rPr lang="en-US" sz="2000" dirty="0"/>
              <a:t>        value = 10;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6A2110-5F35-401B-B43F-C13870E7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63FFB4-ECB4-48EA-9A2E-9E8A2F2C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3100" dirty="0"/>
              <a:t>The implicit sequence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3353669"/>
            <a:ext cx="11074400" cy="2772495"/>
          </a:xfrm>
        </p:spPr>
        <p:txBody>
          <a:bodyPr>
            <a:normAutofit/>
          </a:bodyPr>
          <a:lstStyle/>
          <a:p>
            <a:r>
              <a:rPr lang="en-US" dirty="0"/>
              <a:t>Sequence:</a:t>
            </a:r>
          </a:p>
          <a:p>
            <a:pPr lvl="1"/>
            <a:r>
              <a:rPr lang="en-US" dirty="0"/>
              <a:t>Sequentially execute </a:t>
            </a:r>
            <a:r>
              <a:rPr lang="en-US" i="1" dirty="0"/>
              <a:t>/*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block1</a:t>
            </a:r>
            <a:r>
              <a:rPr lang="en-US" i="1" dirty="0"/>
              <a:t> */</a:t>
            </a:r>
          </a:p>
          <a:p>
            <a:pPr lvl="1"/>
            <a:r>
              <a:rPr lang="en-US" dirty="0"/>
              <a:t>Wait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entryMethod1</a:t>
            </a:r>
            <a:r>
              <a:rPr lang="en-US" dirty="0"/>
              <a:t> to arrive, if it has not, return control back to the Charm++ scheduler, otherwise, execute </a:t>
            </a:r>
            <a:r>
              <a:rPr lang="en-US" i="1" dirty="0"/>
              <a:t>/*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block2</a:t>
            </a:r>
            <a:r>
              <a:rPr lang="en-US" i="1" dirty="0"/>
              <a:t> */</a:t>
            </a:r>
          </a:p>
          <a:p>
            <a:pPr lvl="1"/>
            <a:r>
              <a:rPr lang="en-US" dirty="0"/>
              <a:t>Wait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entryMethod2</a:t>
            </a:r>
            <a:r>
              <a:rPr lang="en-US" dirty="0"/>
              <a:t> to arrive, if it has not, return control back to the Charm++ scheduler, otherwise, execute </a:t>
            </a:r>
            <a:r>
              <a:rPr lang="en-US" i="1" dirty="0"/>
              <a:t>/*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block3</a:t>
            </a:r>
            <a:r>
              <a:rPr lang="en-US" i="1" dirty="0"/>
              <a:t> */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85865" y="1464239"/>
            <a:ext cx="8615360" cy="188943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spcBef>
                <a:spcPct val="20000"/>
              </a:spcBef>
              <a:buFont typeface="Arial" pitchFamily="34" charset="0"/>
              <a:buNone/>
              <a:defRPr sz="2400" b="1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000" dirty="0"/>
              <a:t>entry</a:t>
            </a:r>
            <a:r>
              <a:rPr lang="en-US" sz="2000" b="0" dirty="0"/>
              <a:t> </a:t>
            </a:r>
            <a:r>
              <a:rPr lang="en-US" sz="2000" dirty="0"/>
              <a:t>void</a:t>
            </a:r>
            <a:r>
              <a:rPr lang="en-US" sz="2000" b="0" dirty="0"/>
              <a:t> someMethod() {</a:t>
            </a:r>
          </a:p>
          <a:p>
            <a:r>
              <a:rPr lang="en-US" sz="2000" b="0" dirty="0"/>
              <a:t>    </a:t>
            </a:r>
            <a:r>
              <a:rPr lang="en-US" sz="2000" dirty="0"/>
              <a:t>serial</a:t>
            </a:r>
            <a:r>
              <a:rPr lang="en-US" sz="2000" b="0" dirty="0"/>
              <a:t> { </a:t>
            </a:r>
            <a:r>
              <a:rPr lang="en-US" sz="2000" b="0" i="1" dirty="0"/>
              <a:t>/∗ block1 ∗/ </a:t>
            </a:r>
            <a:r>
              <a:rPr lang="en-US" sz="2000" b="0" dirty="0"/>
              <a:t>}</a:t>
            </a:r>
          </a:p>
          <a:p>
            <a:r>
              <a:rPr lang="en-US" sz="2000" b="0" dirty="0"/>
              <a:t>    </a:t>
            </a:r>
            <a:r>
              <a:rPr lang="en-US" sz="2000" dirty="0"/>
              <a:t>when</a:t>
            </a:r>
            <a:r>
              <a:rPr lang="en-US" sz="2000" b="0" dirty="0"/>
              <a:t> entryMethod1(parameters) </a:t>
            </a:r>
            <a:r>
              <a:rPr lang="en-US" sz="2000" dirty="0"/>
              <a:t>serial</a:t>
            </a:r>
            <a:r>
              <a:rPr lang="en-US" sz="2000" b="0" dirty="0"/>
              <a:t> { </a:t>
            </a:r>
            <a:r>
              <a:rPr lang="en-US" sz="2000" b="0" i="1" dirty="0"/>
              <a:t>/∗ block2 ∗/</a:t>
            </a:r>
            <a:r>
              <a:rPr lang="en-US" sz="2000" b="0" dirty="0"/>
              <a:t> }</a:t>
            </a:r>
          </a:p>
          <a:p>
            <a:r>
              <a:rPr lang="en-US" sz="2000" b="0" dirty="0"/>
              <a:t>    </a:t>
            </a:r>
            <a:r>
              <a:rPr lang="en-US" sz="2000" dirty="0"/>
              <a:t>when</a:t>
            </a:r>
            <a:r>
              <a:rPr lang="en-US" sz="2000" b="0" dirty="0"/>
              <a:t> entryMethod2(parameters) </a:t>
            </a:r>
            <a:r>
              <a:rPr lang="en-US" sz="2000" dirty="0"/>
              <a:t>serial</a:t>
            </a:r>
            <a:r>
              <a:rPr lang="en-US" sz="2000" b="0" dirty="0"/>
              <a:t> { </a:t>
            </a:r>
            <a:r>
              <a:rPr lang="en-US" sz="2000" b="0" i="1" dirty="0"/>
              <a:t>/∗ block3 ∗/ </a:t>
            </a:r>
            <a:r>
              <a:rPr lang="en-US" sz="2000" b="0" dirty="0"/>
              <a:t>}</a:t>
            </a:r>
          </a:p>
          <a:p>
            <a:r>
              <a:rPr lang="en-US" sz="2000" b="0" dirty="0"/>
              <a:t>};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66AF5E-6C3D-44F4-A215-05CEE5E9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67BE45D-07CF-4151-9F2B-A7F86DA8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Charm++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4554</TotalTime>
  <Words>2193</Words>
  <Application>Microsoft Macintosh PowerPoint</Application>
  <PresentationFormat>Widescreen</PresentationFormat>
  <Paragraphs>319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 Antiqua</vt:lpstr>
      <vt:lpstr>Calibri</vt:lpstr>
      <vt:lpstr>Consolas</vt:lpstr>
      <vt:lpstr>Courier</vt:lpstr>
      <vt:lpstr>Lucida Sans Unicode</vt:lpstr>
      <vt:lpstr>Times New Roman</vt:lpstr>
      <vt:lpstr>sc17tutorial_1</vt:lpstr>
      <vt:lpstr>Chares Are Reactive</vt:lpstr>
      <vt:lpstr>Fibonacci Example</vt:lpstr>
      <vt:lpstr>Fibonacci Example</vt:lpstr>
      <vt:lpstr>Fibonacci Example</vt:lpstr>
      <vt:lpstr>Consider the Fibonacci Chare</vt:lpstr>
      <vt:lpstr>Structured Dagger: a script for a hare</vt:lpstr>
      <vt:lpstr>Structured Dagger The when construct</vt:lpstr>
      <vt:lpstr>Structured Dagger The serial construct</vt:lpstr>
      <vt:lpstr>Structured Dagger The implicit sequence construct</vt:lpstr>
      <vt:lpstr>Structured Dagger The when construct: waiting for multiple invocations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 : reference number matching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Kale, Laxmikant V</cp:lastModifiedBy>
  <cp:revision>86</cp:revision>
  <dcterms:created xsi:type="dcterms:W3CDTF">2016-08-22T20:19:20Z</dcterms:created>
  <dcterms:modified xsi:type="dcterms:W3CDTF">2023-10-22T04:06:20Z</dcterms:modified>
</cp:coreProperties>
</file>