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2" r:id="rId1"/>
  </p:sldMasterIdLst>
  <p:notesMasterIdLst>
    <p:notesMasterId r:id="rId18"/>
  </p:notesMasterIdLst>
  <p:sldIdLst>
    <p:sldId id="384" r:id="rId2"/>
    <p:sldId id="385" r:id="rId3"/>
    <p:sldId id="389" r:id="rId4"/>
    <p:sldId id="372" r:id="rId5"/>
    <p:sldId id="391" r:id="rId6"/>
    <p:sldId id="392" r:id="rId7"/>
    <p:sldId id="375" r:id="rId8"/>
    <p:sldId id="393" r:id="rId9"/>
    <p:sldId id="399" r:id="rId10"/>
    <p:sldId id="397" r:id="rId11"/>
    <p:sldId id="395" r:id="rId12"/>
    <p:sldId id="396" r:id="rId13"/>
    <p:sldId id="398" r:id="rId14"/>
    <p:sldId id="400" r:id="rId15"/>
    <p:sldId id="402" r:id="rId16"/>
    <p:sldId id="40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souza, Shanna Marie" initials="DSM" lastIdx="1" clrIdx="0"/>
  <p:cmAuthor id="2" name="Microsoft Office User" initials="Office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43"/>
    <p:restoredTop sz="94753"/>
  </p:normalViewPr>
  <p:slideViewPr>
    <p:cSldViewPr snapToGrid="0" snapToObjects="1">
      <p:cViewPr varScale="1">
        <p:scale>
          <a:sx n="106" d="100"/>
          <a:sy n="106" d="100"/>
        </p:scale>
        <p:origin x="57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0F8DF-60D7-EC4B-A57B-A0DD06C573DC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9BD3A-AE92-B446-AE91-9035898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8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D188C69-DC1A-A246-91B1-69625B52B22A}" type="slidenum">
              <a:rPr lang="en-US" sz="1200"/>
              <a:pPr/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09051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45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71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66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27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45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11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9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pPr defTabSz="914400"/>
            <a:r>
              <a:rPr lang="en-US"/>
              <a:t>11/12/17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11/12/17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/>
              <a:t>SC'17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/>
              <a:t>SC'17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11/12/17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/>
              <a:t>SC'17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F3F2DC"/>
                </a:solidFill>
              </a:rPr>
              <a:t>11/12/17</a:t>
            </a:r>
            <a:endParaRPr lang="en-US" dirty="0">
              <a:solidFill>
                <a:srgbClr val="F3F2D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/>
              <a:t>SC'17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/>
              <a:t>SC'17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21,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21,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11/12/17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/>
              <a:t>SC'17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it-IT"/>
              <a:t>SC'17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21,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21,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21,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11/12/17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/>
              <a:t>SC'17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/>
              <a:t>SC'17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21,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it-IT"/>
              <a:t>SC'17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11/12/17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11/12/17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/>
              <a:t>SC'17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11/12/17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/>
              <a:t>SC'17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11/12/17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/>
              <a:t>SC'17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image" Target="../media/image2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219201"/>
            <a:ext cx="110744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ysClr val="windowText" lastClr="000000"/>
                </a:solidFill>
                <a:latin typeface="Book Antiqua" pitchFamily="18" charset="0"/>
              </a:defRPr>
            </a:lvl1pPr>
          </a:lstStyle>
          <a:p>
            <a:pPr defTabSz="914400"/>
            <a:r>
              <a:rPr lang="en-US"/>
              <a:t>11/12/17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ysClr val="windowText" lastClr="000000"/>
                </a:solidFill>
                <a:latin typeface="Book Antiqua" pitchFamily="18" charset="0"/>
              </a:defRPr>
            </a:lvl1pPr>
          </a:lstStyle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ysClr val="windowText" lastClr="000000"/>
                </a:solidFill>
                <a:latin typeface="Book Antiqua" pitchFamily="18" charset="0"/>
              </a:defRPr>
            </a:lvl1pPr>
          </a:lstStyle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68746" y="6004707"/>
            <a:ext cx="586458" cy="74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04" y="5987615"/>
            <a:ext cx="774472" cy="77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  <p:sldLayoutId id="2147483800" r:id="rId18"/>
    <p:sldLayoutId id="2147483801" r:id="rId19"/>
    <p:sldLayoutId id="2147483802" r:id="rId20"/>
    <p:sldLayoutId id="2147483803" r:id="rId21"/>
    <p:sldLayoutId id="2147483804" r:id="rId22"/>
    <p:sldLayoutId id="2147483805" r:id="rId23"/>
    <p:sldLayoutId id="2147483806" r:id="rId24"/>
    <p:sldLayoutId id="2147483807" r:id="rId25"/>
    <p:sldLayoutId id="2147483808" r:id="rId26"/>
    <p:sldLayoutId id="2147483809" r:id="rId27"/>
    <p:sldLayoutId id="2147483810" r:id="rId28"/>
    <p:sldLayoutId id="2147483811" r:id="rId29"/>
    <p:sldLayoutId id="2147483812" r:id="rId30"/>
    <p:sldLayoutId id="2147483813" r:id="rId31"/>
    <p:sldLayoutId id="2147483814" r:id="rId32"/>
    <p:sldLayoutId id="2147483815" r:id="rId33"/>
    <p:sldLayoutId id="2147483816" r:id="rId34"/>
    <p:sldLayoutId id="2147483817" r:id="rId35"/>
    <p:sldLayoutId id="2147483818" r:id="rId36"/>
    <p:sldLayoutId id="2147483819" r:id="rId37"/>
    <p:sldLayoutId id="2147483820" r:id="rId38"/>
    <p:sldLayoutId id="2147483821" r:id="rId39"/>
    <p:sldLayoutId id="2147483822" r:id="rId40"/>
    <p:sldLayoutId id="2147483823" r:id="rId41"/>
    <p:sldLayoutId id="2147483824" r:id="rId42"/>
    <p:sldLayoutId id="2147483825" r:id="rId43"/>
    <p:sldLayoutId id="2147483826" r:id="rId44"/>
    <p:sldLayoutId id="2147483827" r:id="rId45"/>
    <p:sldLayoutId id="2147483828" r:id="rId46"/>
    <p:sldLayoutId id="2147483829" r:id="rId47"/>
    <p:sldLayoutId id="2147483830" r:id="rId48"/>
    <p:sldLayoutId id="2147483831" r:id="rId49"/>
    <p:sldLayoutId id="2147483832" r:id="rId50"/>
    <p:sldLayoutId id="2147483779" r:id="rId51"/>
    <p:sldLayoutId id="2147483780" r:id="rId52"/>
    <p:sldLayoutId id="2147483781" r:id="rId53"/>
  </p:sldLayoutIdLst>
  <p:transition>
    <p:fade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F29A42A-57DF-AD47-B646-9DEEF68BDF09}" type="slidenum">
              <a:rPr lang="en-US" sz="1400">
                <a:solidFill>
                  <a:schemeClr val="bg1">
                    <a:lumMod val="50000"/>
                  </a:schemeClr>
                </a:solidFill>
              </a:rPr>
              <a:pPr/>
              <a:t>1</a:t>
            </a:fld>
            <a:endParaRPr 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88684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charset="0"/>
              </a:rPr>
              <a:t>Prefix Sum Problem</a:t>
            </a:r>
          </a:p>
        </p:txBody>
      </p:sp>
      <p:sp>
        <p:nvSpPr>
          <p:cNvPr id="4100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555170" y="170520"/>
            <a:ext cx="10989129" cy="762000"/>
          </a:xfrm>
          <a:noFill/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Given array A[0..N-1], produce B[N], such that B[k] is the sum of all elements of A </a:t>
            </a:r>
            <a:r>
              <a:rPr lang="en-US" sz="2400" dirty="0" err="1">
                <a:latin typeface="Times New Roman" charset="0"/>
              </a:rPr>
              <a:t>upto</a:t>
            </a:r>
            <a:r>
              <a:rPr lang="en-US" sz="2400" dirty="0">
                <a:latin typeface="Times New Roman" charset="0"/>
              </a:rPr>
              <a:t> A[k]</a:t>
            </a:r>
          </a:p>
        </p:txBody>
      </p:sp>
      <p:graphicFrame>
        <p:nvGraphicFramePr>
          <p:cNvPr id="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76249"/>
              </p:ext>
            </p:extLst>
          </p:nvPr>
        </p:nvGraphicFramePr>
        <p:xfrm>
          <a:off x="3184069" y="1707983"/>
          <a:ext cx="6248400" cy="457200"/>
        </p:xfrm>
        <a:graphic>
          <a:graphicData uri="http://schemas.openxmlformats.org/drawingml/2006/table">
            <a:tbl>
              <a:tblPr/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87206"/>
              </p:ext>
            </p:extLst>
          </p:nvPr>
        </p:nvGraphicFramePr>
        <p:xfrm>
          <a:off x="3184069" y="3155783"/>
          <a:ext cx="6248400" cy="457200"/>
        </p:xfrm>
        <a:graphic>
          <a:graphicData uri="http://schemas.openxmlformats.org/drawingml/2006/table">
            <a:tbl>
              <a:tblPr/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28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43" name="TextBox 9"/>
          <p:cNvSpPr txBox="1">
            <a:spLocks noChangeArrowheads="1"/>
          </p:cNvSpPr>
          <p:nvPr/>
        </p:nvSpPr>
        <p:spPr bwMode="auto">
          <a:xfrm>
            <a:off x="2345869" y="1707984"/>
            <a:ext cx="45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A</a:t>
            </a:r>
          </a:p>
        </p:txBody>
      </p:sp>
      <p:sp>
        <p:nvSpPr>
          <p:cNvPr id="4144" name="TextBox 10"/>
          <p:cNvSpPr txBox="1">
            <a:spLocks noChangeArrowheads="1"/>
          </p:cNvSpPr>
          <p:nvPr/>
        </p:nvSpPr>
        <p:spPr bwMode="auto">
          <a:xfrm>
            <a:off x="2342487" y="3136085"/>
            <a:ext cx="45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B</a:t>
            </a:r>
          </a:p>
        </p:txBody>
      </p: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>
            <a:off x="3336469" y="2165183"/>
            <a:ext cx="2181742" cy="7012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" name="Straight Arrow Connector 14"/>
          <p:cNvCxnSpPr>
            <a:cxnSpLocks noChangeShapeType="1"/>
            <a:endCxn id="32" idx="1"/>
          </p:cNvCxnSpPr>
          <p:nvPr/>
        </p:nvCxnSpPr>
        <p:spPr bwMode="auto">
          <a:xfrm>
            <a:off x="4250869" y="2165183"/>
            <a:ext cx="1371853" cy="5780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 rot="16200000" flipH="1">
            <a:off x="5622469" y="2469983"/>
            <a:ext cx="685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" name="Straight Arrow Connector 17"/>
          <p:cNvCxnSpPr>
            <a:cxnSpLocks noChangeShapeType="1"/>
            <a:endCxn id="32" idx="0"/>
          </p:cNvCxnSpPr>
          <p:nvPr/>
        </p:nvCxnSpPr>
        <p:spPr bwMode="auto">
          <a:xfrm rot="16200000" flipH="1">
            <a:off x="5228648" y="2077871"/>
            <a:ext cx="6858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181600" y="3657601"/>
            <a:ext cx="525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B[3] is the sum of A[0], A[1], A[2], A[3]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786989" y="4046782"/>
            <a:ext cx="5867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But B[3] can also be calculated as B[2]+ A[3] </a:t>
            </a:r>
          </a:p>
        </p:txBody>
      </p:sp>
      <p:sp>
        <p:nvSpPr>
          <p:cNvPr id="4151" name="TextBox 27"/>
          <p:cNvSpPr txBox="1">
            <a:spLocks noChangeArrowheads="1"/>
          </p:cNvSpPr>
          <p:nvPr/>
        </p:nvSpPr>
        <p:spPr bwMode="auto">
          <a:xfrm>
            <a:off x="3336469" y="1326983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4152" name="TextBox 28"/>
          <p:cNvSpPr txBox="1">
            <a:spLocks noChangeArrowheads="1"/>
          </p:cNvSpPr>
          <p:nvPr/>
        </p:nvSpPr>
        <p:spPr bwMode="auto">
          <a:xfrm>
            <a:off x="4174669" y="1326983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153" name="TextBox 29"/>
          <p:cNvSpPr txBox="1">
            <a:spLocks noChangeArrowheads="1"/>
          </p:cNvSpPr>
          <p:nvPr/>
        </p:nvSpPr>
        <p:spPr bwMode="auto">
          <a:xfrm>
            <a:off x="4936669" y="1326983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4154" name="TextBox 30"/>
          <p:cNvSpPr txBox="1">
            <a:spLocks noChangeArrowheads="1"/>
          </p:cNvSpPr>
          <p:nvPr/>
        </p:nvSpPr>
        <p:spPr bwMode="auto">
          <a:xfrm>
            <a:off x="5698669" y="1326983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5533448" y="2687471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000"/>
              <a:t>+</a:t>
            </a:r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6399706" y="2622383"/>
            <a:ext cx="6858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000"/>
              <a:t>+</a:t>
            </a:r>
          </a:p>
        </p:txBody>
      </p:sp>
      <p:cxnSp>
        <p:nvCxnSpPr>
          <p:cNvPr id="40" name="Straight Arrow Connector 39"/>
          <p:cNvCxnSpPr>
            <a:cxnSpLocks noChangeShapeType="1"/>
          </p:cNvCxnSpPr>
          <p:nvPr/>
        </p:nvCxnSpPr>
        <p:spPr bwMode="auto">
          <a:xfrm flipV="1">
            <a:off x="6094906" y="2927183"/>
            <a:ext cx="457200" cy="304800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arrow" w="med" len="med"/>
          </a:ln>
        </p:spPr>
      </p:cxnSp>
      <p:cxnSp>
        <p:nvCxnSpPr>
          <p:cNvPr id="41" name="Straight Arrow Connector 40"/>
          <p:cNvCxnSpPr>
            <a:cxnSpLocks noChangeShapeType="1"/>
            <a:endCxn id="37" idx="0"/>
          </p:cNvCxnSpPr>
          <p:nvPr/>
        </p:nvCxnSpPr>
        <p:spPr bwMode="auto">
          <a:xfrm rot="16200000" flipH="1">
            <a:off x="6456856" y="2336633"/>
            <a:ext cx="457200" cy="114300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arrow" w="med" len="med"/>
          </a:ln>
        </p:spPr>
      </p:cxnSp>
      <p:cxnSp>
        <p:nvCxnSpPr>
          <p:cNvPr id="44" name="Straight Arrow Connector 43"/>
          <p:cNvCxnSpPr>
            <a:cxnSpLocks noChangeShapeType="1"/>
          </p:cNvCxnSpPr>
          <p:nvPr/>
        </p:nvCxnSpPr>
        <p:spPr bwMode="auto">
          <a:xfrm rot="5400000">
            <a:off x="6552900" y="3154989"/>
            <a:ext cx="304800" cy="1588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arrow" w="med" len="med"/>
          </a:ln>
        </p:spPr>
      </p:cxnSp>
      <p:sp>
        <p:nvSpPr>
          <p:cNvPr id="29" name="TextBox 30"/>
          <p:cNvSpPr txBox="1">
            <a:spLocks noChangeArrowheads="1"/>
          </p:cNvSpPr>
          <p:nvPr/>
        </p:nvSpPr>
        <p:spPr bwMode="auto">
          <a:xfrm>
            <a:off x="6490601" y="1329651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30" name="TextBox 30"/>
          <p:cNvSpPr txBox="1">
            <a:spLocks noChangeArrowheads="1"/>
          </p:cNvSpPr>
          <p:nvPr/>
        </p:nvSpPr>
        <p:spPr bwMode="auto">
          <a:xfrm>
            <a:off x="7339689" y="1332539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8131621" y="1332539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33" name="TextBox 30"/>
          <p:cNvSpPr txBox="1">
            <a:spLocks noChangeArrowheads="1"/>
          </p:cNvSpPr>
          <p:nvPr/>
        </p:nvSpPr>
        <p:spPr bwMode="auto">
          <a:xfrm>
            <a:off x="8863689" y="1332539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4" name="Rectangle 3"/>
          <p:cNvSpPr/>
          <p:nvPr/>
        </p:nvSpPr>
        <p:spPr>
          <a:xfrm>
            <a:off x="6552106" y="3326105"/>
            <a:ext cx="277091" cy="2286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21040" y="3330393"/>
            <a:ext cx="277091" cy="2286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132154" y="3305996"/>
            <a:ext cx="277091" cy="2286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897874" y="3326105"/>
            <a:ext cx="277091" cy="2286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7166262" y="2622284"/>
            <a:ext cx="6858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000"/>
              <a:t>+</a:t>
            </a:r>
          </a:p>
        </p:txBody>
      </p:sp>
      <p:cxnSp>
        <p:nvCxnSpPr>
          <p:cNvPr id="43" name="Straight Arrow Connector 42"/>
          <p:cNvCxnSpPr>
            <a:cxnSpLocks noChangeShapeType="1"/>
          </p:cNvCxnSpPr>
          <p:nvPr/>
        </p:nvCxnSpPr>
        <p:spPr bwMode="auto">
          <a:xfrm flipV="1">
            <a:off x="6861462" y="2927084"/>
            <a:ext cx="457200" cy="304800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arrow" w="med" len="med"/>
          </a:ln>
        </p:spPr>
      </p:cxnSp>
      <p:cxnSp>
        <p:nvCxnSpPr>
          <p:cNvPr id="45" name="Straight Arrow Connector 44"/>
          <p:cNvCxnSpPr>
            <a:cxnSpLocks noChangeShapeType="1"/>
          </p:cNvCxnSpPr>
          <p:nvPr/>
        </p:nvCxnSpPr>
        <p:spPr bwMode="auto">
          <a:xfrm rot="16200000" flipH="1">
            <a:off x="7223412" y="2336534"/>
            <a:ext cx="457200" cy="114300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arrow" w="med" len="med"/>
          </a:ln>
        </p:spPr>
      </p:cxnSp>
      <p:cxnSp>
        <p:nvCxnSpPr>
          <p:cNvPr id="46" name="Straight Arrow Connector 45"/>
          <p:cNvCxnSpPr>
            <a:cxnSpLocks noChangeShapeType="1"/>
          </p:cNvCxnSpPr>
          <p:nvPr/>
        </p:nvCxnSpPr>
        <p:spPr bwMode="auto">
          <a:xfrm rot="5400000">
            <a:off x="7319456" y="3154890"/>
            <a:ext cx="304800" cy="1588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arrow" w="med" len="med"/>
          </a:ln>
        </p:spPr>
      </p:cxn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7935027" y="2622284"/>
            <a:ext cx="6858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000"/>
              <a:t>+</a:t>
            </a:r>
          </a:p>
        </p:txBody>
      </p:sp>
      <p:cxnSp>
        <p:nvCxnSpPr>
          <p:cNvPr id="48" name="Straight Arrow Connector 47"/>
          <p:cNvCxnSpPr>
            <a:cxnSpLocks noChangeShapeType="1"/>
          </p:cNvCxnSpPr>
          <p:nvPr/>
        </p:nvCxnSpPr>
        <p:spPr bwMode="auto">
          <a:xfrm flipV="1">
            <a:off x="7630227" y="2927084"/>
            <a:ext cx="457200" cy="304800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arrow" w="med" len="med"/>
          </a:ln>
        </p:spPr>
      </p:cxnSp>
      <p:cxnSp>
        <p:nvCxnSpPr>
          <p:cNvPr id="49" name="Straight Arrow Connector 48"/>
          <p:cNvCxnSpPr>
            <a:cxnSpLocks noChangeShapeType="1"/>
          </p:cNvCxnSpPr>
          <p:nvPr/>
        </p:nvCxnSpPr>
        <p:spPr bwMode="auto">
          <a:xfrm rot="16200000" flipH="1">
            <a:off x="7992177" y="2336534"/>
            <a:ext cx="457200" cy="114300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arrow" w="med" len="med"/>
          </a:ln>
        </p:spPr>
      </p:cxn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 rot="5400000">
            <a:off x="8088221" y="3154890"/>
            <a:ext cx="304800" cy="1588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arrow" w="med" len="med"/>
          </a:ln>
        </p:spPr>
      </p:cxn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8703074" y="2622284"/>
            <a:ext cx="6858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000"/>
              <a:t>+</a:t>
            </a:r>
          </a:p>
        </p:txBody>
      </p:sp>
      <p:cxnSp>
        <p:nvCxnSpPr>
          <p:cNvPr id="52" name="Straight Arrow Connector 51"/>
          <p:cNvCxnSpPr>
            <a:cxnSpLocks noChangeShapeType="1"/>
          </p:cNvCxnSpPr>
          <p:nvPr/>
        </p:nvCxnSpPr>
        <p:spPr bwMode="auto">
          <a:xfrm flipV="1">
            <a:off x="8398274" y="2927084"/>
            <a:ext cx="457200" cy="304800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arrow" w="med" len="med"/>
          </a:ln>
        </p:spPr>
      </p:cxnSp>
      <p:cxnSp>
        <p:nvCxnSpPr>
          <p:cNvPr id="53" name="Straight Arrow Connector 52"/>
          <p:cNvCxnSpPr>
            <a:cxnSpLocks noChangeShapeType="1"/>
          </p:cNvCxnSpPr>
          <p:nvPr/>
        </p:nvCxnSpPr>
        <p:spPr bwMode="auto">
          <a:xfrm rot="16200000" flipH="1">
            <a:off x="8760224" y="2336534"/>
            <a:ext cx="457200" cy="114300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arrow" w="med" len="med"/>
          </a:ln>
        </p:spPr>
      </p:cxnSp>
      <p:cxnSp>
        <p:nvCxnSpPr>
          <p:cNvPr id="54" name="Straight Arrow Connector 53"/>
          <p:cNvCxnSpPr>
            <a:cxnSpLocks noChangeShapeType="1"/>
          </p:cNvCxnSpPr>
          <p:nvPr/>
        </p:nvCxnSpPr>
        <p:spPr bwMode="auto">
          <a:xfrm rot="5400000">
            <a:off x="8856268" y="3154890"/>
            <a:ext cx="304800" cy="1588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arrow" w="med" len="med"/>
          </a:ln>
        </p:spPr>
      </p:cxnSp>
      <p:sp>
        <p:nvSpPr>
          <p:cNvPr id="55" name="Rectangle 54"/>
          <p:cNvSpPr/>
          <p:nvPr/>
        </p:nvSpPr>
        <p:spPr>
          <a:xfrm>
            <a:off x="2416893" y="3223756"/>
            <a:ext cx="290500" cy="31083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E7774172-E464-3171-9BB2-7B649287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Charm Tutorial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045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3" presetClass="exit" presetSubtype="1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8" presetClass="entr" presetSubtype="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3" presetClass="exit" presetSubtype="1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18" presetClass="entr" presetSubtype="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500"/>
                            </p:stCondLst>
                            <p:childTnLst>
                              <p:par>
                                <p:cTn id="98" presetID="3" presetClass="exit" presetSubtype="1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500"/>
                            </p:stCondLst>
                            <p:childTnLst>
                              <p:par>
                                <p:cTn id="102" presetID="18" presetClass="entr" presetSubtype="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00"/>
                            </p:stCondLst>
                            <p:childTnLst>
                              <p:par>
                                <p:cTn id="115" presetID="3" presetClass="exit" presetSubtype="1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2" grpId="0" animBg="1"/>
      <p:bldP spid="37" grpId="0" animBg="1"/>
      <p:bldP spid="4" grpId="0" animBg="1"/>
      <p:bldP spid="4" grpId="1" animBg="1"/>
      <p:bldP spid="36" grpId="0" animBg="1"/>
      <p:bldP spid="36" grpId="1" animBg="1"/>
      <p:bldP spid="38" grpId="0" animBg="1"/>
      <p:bldP spid="38" grpId="1" animBg="1"/>
      <p:bldP spid="39" grpId="0" animBg="1"/>
      <p:bldP spid="39" grpId="1" animBg="1"/>
      <p:bldP spid="42" grpId="0" animBg="1"/>
      <p:bldP spid="47" grpId="0" animBg="1"/>
      <p:bldP spid="51" grpId="0" animBg="1"/>
      <p:bldP spid="55" grpId="0" animBg="1"/>
      <p:bldP spid="5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Parallel Prefix Example, Correct Version: prefix.ci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1785866" y="856160"/>
            <a:ext cx="8615359" cy="5865315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93A299"/>
              </a:buClr>
              <a:buNone/>
            </a:pPr>
            <a:r>
              <a:rPr lang="en-US" sz="1600" b="1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mainmodule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prefix {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1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readonly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CProxy_Main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mainProxy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1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readonly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CProxy_Prefix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prefixArray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1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readonly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numElements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readonly</a:t>
            </a:r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int </a:t>
            </a:r>
            <a:r>
              <a:rPr lang="en-US" sz="16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numStages</a:t>
            </a:r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Clr>
                <a:srgbClr val="93A299"/>
              </a:buClr>
              <a:buNone/>
            </a:pPr>
            <a:endParaRPr lang="en-US" sz="1600" dirty="0">
              <a:solidFill>
                <a:srgbClr val="29293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1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mainchare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Main {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entry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Main(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CkArgMsg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* msg);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entry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[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reductiontarget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]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done();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};</a:t>
            </a:r>
          </a:p>
          <a:p>
            <a:pPr marL="0" indent="0">
              <a:buClr>
                <a:srgbClr val="93A299"/>
              </a:buClr>
              <a:buNone/>
            </a:pPr>
            <a:endParaRPr lang="en-US" sz="1600" dirty="0">
              <a:solidFill>
                <a:srgbClr val="29293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array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[1D] Prefix {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entry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Prefix();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entry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step();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entry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passValue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stage,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value);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AC4EBD1-B478-498D-A2FE-FAA123806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5998" y="6356351"/>
            <a:ext cx="1288461" cy="365125"/>
          </a:xfrm>
        </p:spPr>
        <p:txBody>
          <a:bodyPr/>
          <a:lstStyle/>
          <a:p>
            <a:fld id="{0CFEC368-1D7A-4F81-ABF6-AE0E36BAF64C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10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4D5B358-6E50-4187-8F51-E8E13C92C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Charm Tutorial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73984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5"/>
          <p:cNvSpPr txBox="1">
            <a:spLocks/>
          </p:cNvSpPr>
          <p:nvPr/>
        </p:nvSpPr>
        <p:spPr>
          <a:xfrm>
            <a:off x="2259227" y="212559"/>
            <a:ext cx="7673545" cy="6507331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93A299"/>
              </a:buClr>
              <a:buNone/>
            </a:pP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prefix.decl.h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math.h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/*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readonly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*/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CProxy_Main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mainProxy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/*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readonly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*/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CProxy_Prefix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prefixArray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/*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readonly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*/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numElements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/*</a:t>
            </a:r>
            <a:r>
              <a:rPr lang="en-US" sz="16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readonly</a:t>
            </a:r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*/ </a:t>
            </a:r>
            <a:r>
              <a:rPr lang="en-US" sz="1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numStages</a:t>
            </a:r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Clr>
                <a:srgbClr val="93A299"/>
              </a:buClr>
              <a:buNone/>
            </a:pPr>
            <a:endParaRPr lang="en-US" sz="1600" dirty="0">
              <a:solidFill>
                <a:srgbClr val="29293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Clr>
                <a:srgbClr val="93A299"/>
              </a:buClr>
              <a:buNone/>
            </a:pP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Main :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CBase_Main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Main(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CkArgMsg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*msg) {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mainProxy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thisProxy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numElements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= (msg-&gt;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&gt; 1) ?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atoi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(msg-&gt;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[1]) : 8;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latin typeface="Consolas" charset="0"/>
              </a:rPr>
              <a:t>numStages</a:t>
            </a:r>
            <a:r>
              <a:rPr lang="en-US" sz="1600" dirty="0">
                <a:solidFill>
                  <a:srgbClr val="FF0000"/>
                </a:solidFill>
                <a:latin typeface="Consolas" charset="0"/>
              </a:rPr>
              <a:t> = (</a:t>
            </a:r>
            <a:r>
              <a:rPr lang="en-US" sz="1600" b="1" dirty="0">
                <a:solidFill>
                  <a:srgbClr val="FF0000"/>
                </a:solidFill>
                <a:latin typeface="Consolas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nsolas" charset="0"/>
              </a:rPr>
              <a:t>) ceil(log2(</a:t>
            </a:r>
            <a:r>
              <a:rPr lang="en-US" sz="1600" dirty="0" err="1">
                <a:solidFill>
                  <a:srgbClr val="FF0000"/>
                </a:solidFill>
                <a:latin typeface="Consolas" charset="0"/>
              </a:rPr>
              <a:t>numElements</a:t>
            </a:r>
            <a:r>
              <a:rPr lang="en-US" sz="1600" dirty="0">
                <a:solidFill>
                  <a:srgbClr val="FF0000"/>
                </a:solidFill>
                <a:latin typeface="Consolas" charset="0"/>
              </a:rPr>
              <a:t>));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delete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msg;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prefixArray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CProxy_Prefix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ckNew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numElements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done() {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CkExit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(); }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en-US" sz="1600" b="1" dirty="0">
              <a:solidFill>
                <a:srgbClr val="29293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Clr>
                <a:srgbClr val="93A299"/>
              </a:buClr>
              <a:buNone/>
            </a:pPr>
            <a:endParaRPr lang="en-US" sz="1600" dirty="0">
              <a:solidFill>
                <a:srgbClr val="292934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84E3479-E187-41AB-A5E4-ED4101D3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5998" y="6356351"/>
            <a:ext cx="1288461" cy="365125"/>
          </a:xfrm>
        </p:spPr>
        <p:txBody>
          <a:bodyPr/>
          <a:lstStyle/>
          <a:p>
            <a:fld id="{0CFEC368-1D7A-4F81-ABF6-AE0E36BAF64C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11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29C2712F-6449-75D2-DBD4-9D045D86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Charm Tutorial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95491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5"/>
          <p:cNvSpPr txBox="1">
            <a:spLocks/>
          </p:cNvSpPr>
          <p:nvPr/>
        </p:nvSpPr>
        <p:spPr>
          <a:xfrm>
            <a:off x="2259227" y="212559"/>
            <a:ext cx="7673545" cy="6507331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93A299"/>
              </a:buClr>
              <a:buNone/>
            </a:pP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Prefix :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CBase_Prefix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sz="16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flagBuf</a:t>
            </a:r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, *</a:t>
            </a:r>
            <a:r>
              <a:rPr lang="en-US" sz="16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valueBuf</a:t>
            </a:r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value, </a:t>
            </a:r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stage;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Prefix() : </a:t>
            </a:r>
            <a:r>
              <a:rPr lang="en-US" sz="1600" dirty="0">
                <a:solidFill>
                  <a:srgbClr val="292934"/>
                </a:solidFill>
                <a:latin typeface="Consolas" charset="0"/>
              </a:rPr>
              <a:t>stage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(0) {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srand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(time(NULL));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value = rand() % 10;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valueBuf</a:t>
            </a:r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numStages</a:t>
            </a:r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];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flagBuf</a:t>
            </a:r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numStages</a:t>
            </a:r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];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step();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pPr marL="0" indent="0">
              <a:buClr>
                <a:srgbClr val="93A299"/>
              </a:buClr>
              <a:buNone/>
            </a:pPr>
            <a:endParaRPr lang="en-US" sz="1600" dirty="0">
              <a:solidFill>
                <a:srgbClr val="29293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Clr>
                <a:srgbClr val="93A299"/>
              </a:buClr>
              <a:buNone/>
            </a:pP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...</a:t>
            </a:r>
            <a:endParaRPr lang="en-US" sz="1600" dirty="0">
              <a:solidFill>
                <a:srgbClr val="292934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84E3479-E187-41AB-A5E4-ED4101D3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5998" y="6356351"/>
            <a:ext cx="1288461" cy="365125"/>
          </a:xfrm>
        </p:spPr>
        <p:txBody>
          <a:bodyPr/>
          <a:lstStyle/>
          <a:p>
            <a:fld id="{0CFEC368-1D7A-4F81-ABF6-AE0E36BAF64C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12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7DCD7930-E531-F880-E01A-D32FBEE47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Charm Tutorial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43800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42975"/>
            <a:ext cx="8615363" cy="54356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636570" y="177900"/>
            <a:ext cx="9129222" cy="5850036"/>
          </a:xfrm>
          <a:prstGeom prst="rect">
            <a:avLst/>
          </a:prstGeom>
          <a:solidFill>
            <a:schemeClr val="bg1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step() {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(stage &gt;=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numStages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CkPrintf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("Prefix[%d].value = %d\n",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thisIndex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, value);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CkCallback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cb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CkReductionTarget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(Main, done),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mainProxy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    contribute(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(int), &amp;value,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CkReduction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sum_int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cb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}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sendIndex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thisIndex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+ (1 &lt;&lt; stage); //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thisIndex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+ distance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sendIndex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numElements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thisProxy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sendIndex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].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passValue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(stage, value);</a:t>
            </a:r>
          </a:p>
          <a:p>
            <a:pPr marL="0" indent="0">
              <a:buClr>
                <a:srgbClr val="93A299"/>
              </a:buClr>
              <a:buNone/>
            </a:pPr>
            <a:endParaRPr lang="en-US" sz="1600" dirty="0">
              <a:solidFill>
                <a:srgbClr val="29293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flagBuf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[stage] == 1) 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updateValue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thisIndex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- (1 &lt;&lt; stage) &lt; 0) {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        stage++;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        step();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    }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}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...</a:t>
            </a:r>
            <a:endParaRPr lang="de-DE" sz="1600" dirty="0">
              <a:solidFill>
                <a:srgbClr val="29293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Clr>
                <a:srgbClr val="93A299"/>
              </a:buClr>
              <a:buNone/>
            </a:pPr>
            <a:endParaRPr lang="uk-UA" sz="1600" dirty="0">
              <a:solidFill>
                <a:srgbClr val="292934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6511234" y="177900"/>
            <a:ext cx="4780879" cy="65564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292934"/>
            </a:solidFill>
          </a:ln>
        </p:spPr>
        <p:txBody>
          <a:bodyPr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93A299"/>
              </a:buClr>
              <a:buNone/>
            </a:pPr>
            <a:r>
              <a:rPr lang="de-DE" sz="18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de-DE" sz="18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passValue(</a:t>
            </a:r>
            <a:r>
              <a:rPr lang="de-DE" sz="18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de-DE" sz="18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stg, </a:t>
            </a:r>
            <a:r>
              <a:rPr lang="de-DE" sz="18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de-DE" sz="18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val) {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de-DE" sz="18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flagBuf[stg] = 1;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de-DE" sz="18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valueBuf[stg] = val;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de-DE" sz="18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sz="18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de-DE" sz="18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(flagBuf[stg] == 1)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de-DE" sz="18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updateValue();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de-DE" sz="18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Clr>
                <a:srgbClr val="93A299"/>
              </a:buClr>
              <a:buNone/>
            </a:pPr>
            <a:endParaRPr lang="de-DE" sz="1800" dirty="0">
              <a:solidFill>
                <a:srgbClr val="29293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Clr>
                <a:srgbClr val="93A299"/>
              </a:buClr>
              <a:buNone/>
            </a:pPr>
            <a:r>
              <a:rPr lang="de-DE" sz="18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de-DE" sz="18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updateValue() {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de-DE" sz="18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value += valueBuf[stage];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de-DE" sz="18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flagBuf[stage] = 0;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de-DE" sz="18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stage++;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de-DE" sz="18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step();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de-DE" sz="18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6C7213E-C553-428A-AAF7-21D03D9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5998" y="6356351"/>
            <a:ext cx="1288461" cy="365125"/>
          </a:xfrm>
        </p:spPr>
        <p:txBody>
          <a:bodyPr/>
          <a:lstStyle/>
          <a:p>
            <a:fld id="{0CFEC368-1D7A-4F81-ABF6-AE0E36BAF64C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13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223B6EA-80AF-54FD-FCDB-3CF929B6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Charm Tutorial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5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Parallel Prefix with SDAG: prefix.ci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1785866" y="856160"/>
            <a:ext cx="8615359" cy="5865315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93A299"/>
              </a:buClr>
              <a:buNone/>
            </a:pPr>
            <a:r>
              <a:rPr lang="en-US" sz="1600" b="1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mainmodule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prefix {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1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readonly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CProxy_Main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mainProxy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1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readonly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CProxy_Prefix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prefixArray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1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readonly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numElements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1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readonly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numStages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Clr>
                <a:srgbClr val="93A299"/>
              </a:buClr>
              <a:buNone/>
            </a:pPr>
            <a:endParaRPr lang="en-US" sz="1600" dirty="0">
              <a:solidFill>
                <a:srgbClr val="29293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1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mainchare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Main {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entry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Main(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CkArgMsg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* msg);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entry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[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reductiontarget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]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done();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};</a:t>
            </a:r>
          </a:p>
          <a:p>
            <a:pPr marL="0" indent="0">
              <a:buClr>
                <a:srgbClr val="93A299"/>
              </a:buClr>
              <a:buNone/>
            </a:pPr>
            <a:endParaRPr lang="en-US" sz="1600" dirty="0">
              <a:solidFill>
                <a:srgbClr val="29293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array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[1D] Prefix {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entry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Prefix();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entry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passValue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incoming_stage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incoming_val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entry void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step_through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() { ... };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AC4EBD1-B478-498D-A2FE-FAA123806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5998" y="6356351"/>
            <a:ext cx="1288461" cy="365125"/>
          </a:xfrm>
        </p:spPr>
        <p:txBody>
          <a:bodyPr/>
          <a:lstStyle/>
          <a:p>
            <a:fld id="{0CFEC368-1D7A-4F81-ABF6-AE0E36BAF64C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14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564B42D-64D1-D2F5-B887-D19734EE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Charm Tutorial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3576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5"/>
          <p:cNvSpPr txBox="1">
            <a:spLocks/>
          </p:cNvSpPr>
          <p:nvPr/>
        </p:nvSpPr>
        <p:spPr>
          <a:xfrm>
            <a:off x="2259227" y="212559"/>
            <a:ext cx="7673545" cy="6507331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93A299"/>
              </a:buClr>
              <a:buNone/>
            </a:pP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entry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step_through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(stage = 0; stage &lt;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numStages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; stage++) {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serial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"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send_value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" {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sendIndex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thisIndex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+ (1 &lt;&lt; stage);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sendIndex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numElements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thisProxy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sendIndex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].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passValue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(stage, value);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}</a:t>
            </a:r>
          </a:p>
          <a:p>
            <a:pPr marL="0" indent="0">
              <a:buClr>
                <a:srgbClr val="93A299"/>
              </a:buClr>
              <a:buNone/>
            </a:pPr>
            <a:endParaRPr lang="en-US" sz="1600" dirty="0">
              <a:solidFill>
                <a:srgbClr val="29293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thisIndex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- (1 &lt;&lt; stage) &gt;= 0) {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when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passValue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[stage](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stg,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serial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            value +=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        }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    }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}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serial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"done" {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CkPrintf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("Prefix[%d].value = %d\n",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thisIndex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, value);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CkCallback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cb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CkReductionTarget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(Main, done),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mainProxy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contribute(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(int), &amp;value,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CkReduction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sum_int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cb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84E3479-E187-41AB-A5E4-ED4101D3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5998" y="6356351"/>
            <a:ext cx="1288461" cy="365125"/>
          </a:xfrm>
        </p:spPr>
        <p:txBody>
          <a:bodyPr/>
          <a:lstStyle/>
          <a:p>
            <a:fld id="{0CFEC368-1D7A-4F81-ABF6-AE0E36BAF64C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15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5E1FC2E8-3419-9CEF-AD40-E029CCD4C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Charm Tutorial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83270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5"/>
          <p:cNvSpPr txBox="1">
            <a:spLocks/>
          </p:cNvSpPr>
          <p:nvPr/>
        </p:nvSpPr>
        <p:spPr>
          <a:xfrm>
            <a:off x="2259227" y="212559"/>
            <a:ext cx="7673545" cy="6507331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93A299"/>
              </a:buClr>
              <a:buNone/>
            </a:pP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serial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"done" {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CkPrintf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("Prefix[%d].value = %d\n",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thisIndex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, value);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CkCallback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cb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CkReductionTarget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(Main, done),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mainProxy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contribute(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(int), &amp;value,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CkReduction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sum_int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cb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84E3479-E187-41AB-A5E4-ED4101D3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5998" y="6356351"/>
            <a:ext cx="1288461" cy="365125"/>
          </a:xfrm>
        </p:spPr>
        <p:txBody>
          <a:bodyPr/>
          <a:lstStyle/>
          <a:p>
            <a:fld id="{0CFEC368-1D7A-4F81-ABF6-AE0E36BAF64C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16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CC1FD04-3B15-6FB4-6763-6AF2AB8B3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Charm Tutorial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26769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Data dependency from iteration to iteration.</a:t>
            </a:r>
          </a:p>
          <a:p>
            <a:pPr lvl="1">
              <a:spcBef>
                <a:spcPts val="0"/>
              </a:spcBef>
            </a:pPr>
            <a:r>
              <a:rPr lang="en-US" dirty="0"/>
              <a:t>How can this be parallelized at all?</a:t>
            </a:r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  <a:buNone/>
            </a:pPr>
            <a:endParaRPr lang="en-US" dirty="0"/>
          </a:p>
          <a:p>
            <a:pPr>
              <a:spcBef>
                <a:spcPct val="50000"/>
              </a:spcBef>
              <a:buNone/>
            </a:pPr>
            <a:endParaRPr lang="en-US" dirty="0"/>
          </a:p>
          <a:p>
            <a:r>
              <a:rPr lang="en-US" dirty="0"/>
              <a:t>It looks like the problem is inherently sequential, but theoreticians came up with a beautiful algorithm called recursive doubling or just parallel prefix</a:t>
            </a:r>
          </a:p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91CA-1992-449F-AEA1-2A286DC41BD6}" type="slidenum">
              <a:rPr lang="en-US">
                <a:solidFill>
                  <a:schemeClr val="bg1">
                    <a:lumMod val="50000"/>
                  </a:schemeClr>
                </a:solidFill>
              </a:rPr>
              <a:pPr/>
              <a:t>2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Prefix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86200" y="2486562"/>
            <a:ext cx="4419600" cy="132343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Lucida Console" pitchFamily="49" charset="0"/>
              </a:rPr>
              <a:t>B[0] = A[0];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Lucida Console" pitchFamily="49" charset="0"/>
              </a:rPr>
              <a:t>for (</a:t>
            </a:r>
            <a:r>
              <a:rPr lang="en-US" sz="2000" dirty="0" err="1">
                <a:latin typeface="Lucida Console" pitchFamily="49" charset="0"/>
              </a:rPr>
              <a:t>i</a:t>
            </a:r>
            <a:r>
              <a:rPr lang="en-US" sz="2000" dirty="0">
                <a:latin typeface="Lucida Console" pitchFamily="49" charset="0"/>
              </a:rPr>
              <a:t>=1; </a:t>
            </a:r>
            <a:r>
              <a:rPr lang="en-US" sz="2000" dirty="0" err="1">
                <a:latin typeface="Lucida Console" pitchFamily="49" charset="0"/>
              </a:rPr>
              <a:t>i</a:t>
            </a:r>
            <a:r>
              <a:rPr lang="en-US" sz="2000" dirty="0">
                <a:latin typeface="Lucida Console" pitchFamily="49" charset="0"/>
              </a:rPr>
              <a:t>&lt;N; </a:t>
            </a:r>
            <a:r>
              <a:rPr lang="en-US" sz="2000" dirty="0" err="1">
                <a:latin typeface="Lucida Console" pitchFamily="49" charset="0"/>
              </a:rPr>
              <a:t>i</a:t>
            </a:r>
            <a:r>
              <a:rPr lang="en-US" sz="2000" dirty="0">
                <a:latin typeface="Lucida Console" pitchFamily="49" charset="0"/>
              </a:rPr>
              <a:t>++) 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Lucida Console" pitchFamily="49" charset="0"/>
              </a:rPr>
              <a:t>  B[</a:t>
            </a:r>
            <a:r>
              <a:rPr lang="en-US" sz="2000" dirty="0" err="1">
                <a:latin typeface="Lucida Console" pitchFamily="49" charset="0"/>
              </a:rPr>
              <a:t>i</a:t>
            </a:r>
            <a:r>
              <a:rPr lang="en-US" sz="2000" dirty="0">
                <a:latin typeface="Lucida Console" pitchFamily="49" charset="0"/>
              </a:rPr>
              <a:t>] = B[i-1] + A[</a:t>
            </a:r>
            <a:r>
              <a:rPr lang="en-US" sz="2000" dirty="0" err="1">
                <a:latin typeface="Lucida Console" pitchFamily="49" charset="0"/>
              </a:rPr>
              <a:t>i</a:t>
            </a:r>
            <a:r>
              <a:rPr lang="en-US" sz="2000" dirty="0">
                <a:latin typeface="Lucida Console" pitchFamily="49" charset="0"/>
              </a:rPr>
              <a:t>];</a:t>
            </a:r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A12CB7A7-2A55-6347-6844-1D77AA64B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Charm Tutorial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20320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EA28-2462-4915-B94A-D62BF6933B41}" type="slidenum">
              <a:rPr lang="en-US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prefix : recursive doubling</a:t>
            </a:r>
          </a:p>
        </p:txBody>
      </p:sp>
      <p:graphicFrame>
        <p:nvGraphicFramePr>
          <p:cNvPr id="10035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298207"/>
              </p:ext>
            </p:extLst>
          </p:nvPr>
        </p:nvGraphicFramePr>
        <p:xfrm>
          <a:off x="1289957" y="1843882"/>
          <a:ext cx="6248400" cy="457200"/>
        </p:xfrm>
        <a:graphic>
          <a:graphicData uri="http://schemas.openxmlformats.org/drawingml/2006/table">
            <a:tbl>
              <a:tblPr/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375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026563"/>
              </p:ext>
            </p:extLst>
          </p:nvPr>
        </p:nvGraphicFramePr>
        <p:xfrm>
          <a:off x="1289957" y="2910682"/>
          <a:ext cx="6248400" cy="457200"/>
        </p:xfrm>
        <a:graphic>
          <a:graphicData uri="http://schemas.openxmlformats.org/drawingml/2006/table">
            <a:tbl>
              <a:tblPr/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395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781631"/>
              </p:ext>
            </p:extLst>
          </p:nvPr>
        </p:nvGraphicFramePr>
        <p:xfrm>
          <a:off x="1289957" y="4129882"/>
          <a:ext cx="6248400" cy="457200"/>
        </p:xfrm>
        <a:graphic>
          <a:graphicData uri="http://schemas.openxmlformats.org/drawingml/2006/table">
            <a:tbl>
              <a:tblPr/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415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914808"/>
              </p:ext>
            </p:extLst>
          </p:nvPr>
        </p:nvGraphicFramePr>
        <p:xfrm>
          <a:off x="1289957" y="5653882"/>
          <a:ext cx="6248400" cy="457200"/>
        </p:xfrm>
        <a:graphic>
          <a:graphicData uri="http://schemas.openxmlformats.org/drawingml/2006/table">
            <a:tbl>
              <a:tblPr/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435" name="Freeform 83"/>
          <p:cNvSpPr>
            <a:spLocks/>
          </p:cNvSpPr>
          <p:nvPr/>
        </p:nvSpPr>
        <p:spPr bwMode="auto">
          <a:xfrm>
            <a:off x="1670957" y="2301082"/>
            <a:ext cx="5334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144"/>
              </a:cxn>
              <a:cxn ang="0">
                <a:pos x="240" y="240"/>
              </a:cxn>
              <a:cxn ang="0">
                <a:pos x="480" y="144"/>
              </a:cxn>
              <a:cxn ang="0">
                <a:pos x="528" y="0"/>
              </a:cxn>
            </a:cxnLst>
            <a:rect l="0" t="0" r="r" b="b"/>
            <a:pathLst>
              <a:path w="528" h="240">
                <a:moveTo>
                  <a:pt x="0" y="0"/>
                </a:moveTo>
                <a:cubicBezTo>
                  <a:pt x="4" y="52"/>
                  <a:pt x="8" y="104"/>
                  <a:pt x="48" y="144"/>
                </a:cubicBezTo>
                <a:cubicBezTo>
                  <a:pt x="88" y="184"/>
                  <a:pt x="168" y="240"/>
                  <a:pt x="240" y="240"/>
                </a:cubicBezTo>
                <a:cubicBezTo>
                  <a:pt x="312" y="240"/>
                  <a:pt x="432" y="184"/>
                  <a:pt x="480" y="144"/>
                </a:cubicBezTo>
                <a:cubicBezTo>
                  <a:pt x="528" y="104"/>
                  <a:pt x="520" y="24"/>
                  <a:pt x="528" y="0"/>
                </a:cubicBezTo>
              </a:path>
            </a:pathLst>
          </a:custGeom>
          <a:noFill/>
          <a:ln w="22225">
            <a:solidFill>
              <a:srgbClr val="8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436" name="Freeform 84"/>
          <p:cNvSpPr>
            <a:spLocks/>
          </p:cNvSpPr>
          <p:nvPr/>
        </p:nvSpPr>
        <p:spPr bwMode="auto">
          <a:xfrm>
            <a:off x="2509157" y="2301082"/>
            <a:ext cx="5334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144"/>
              </a:cxn>
              <a:cxn ang="0">
                <a:pos x="240" y="240"/>
              </a:cxn>
              <a:cxn ang="0">
                <a:pos x="480" y="144"/>
              </a:cxn>
              <a:cxn ang="0">
                <a:pos x="528" y="0"/>
              </a:cxn>
            </a:cxnLst>
            <a:rect l="0" t="0" r="r" b="b"/>
            <a:pathLst>
              <a:path w="528" h="240">
                <a:moveTo>
                  <a:pt x="0" y="0"/>
                </a:moveTo>
                <a:cubicBezTo>
                  <a:pt x="4" y="52"/>
                  <a:pt x="8" y="104"/>
                  <a:pt x="48" y="144"/>
                </a:cubicBezTo>
                <a:cubicBezTo>
                  <a:pt x="88" y="184"/>
                  <a:pt x="168" y="240"/>
                  <a:pt x="240" y="240"/>
                </a:cubicBezTo>
                <a:cubicBezTo>
                  <a:pt x="312" y="240"/>
                  <a:pt x="432" y="184"/>
                  <a:pt x="480" y="144"/>
                </a:cubicBezTo>
                <a:cubicBezTo>
                  <a:pt x="528" y="104"/>
                  <a:pt x="520" y="24"/>
                  <a:pt x="528" y="0"/>
                </a:cubicBezTo>
              </a:path>
            </a:pathLst>
          </a:custGeom>
          <a:noFill/>
          <a:ln w="22225">
            <a:solidFill>
              <a:srgbClr val="8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437" name="Freeform 85"/>
          <p:cNvSpPr>
            <a:spLocks/>
          </p:cNvSpPr>
          <p:nvPr/>
        </p:nvSpPr>
        <p:spPr bwMode="auto">
          <a:xfrm>
            <a:off x="3347357" y="2301082"/>
            <a:ext cx="5334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144"/>
              </a:cxn>
              <a:cxn ang="0">
                <a:pos x="240" y="240"/>
              </a:cxn>
              <a:cxn ang="0">
                <a:pos x="480" y="144"/>
              </a:cxn>
              <a:cxn ang="0">
                <a:pos x="528" y="0"/>
              </a:cxn>
            </a:cxnLst>
            <a:rect l="0" t="0" r="r" b="b"/>
            <a:pathLst>
              <a:path w="528" h="240">
                <a:moveTo>
                  <a:pt x="0" y="0"/>
                </a:moveTo>
                <a:cubicBezTo>
                  <a:pt x="4" y="52"/>
                  <a:pt x="8" y="104"/>
                  <a:pt x="48" y="144"/>
                </a:cubicBezTo>
                <a:cubicBezTo>
                  <a:pt x="88" y="184"/>
                  <a:pt x="168" y="240"/>
                  <a:pt x="240" y="240"/>
                </a:cubicBezTo>
                <a:cubicBezTo>
                  <a:pt x="312" y="240"/>
                  <a:pt x="432" y="184"/>
                  <a:pt x="480" y="144"/>
                </a:cubicBezTo>
                <a:cubicBezTo>
                  <a:pt x="528" y="104"/>
                  <a:pt x="520" y="24"/>
                  <a:pt x="528" y="0"/>
                </a:cubicBezTo>
              </a:path>
            </a:pathLst>
          </a:custGeom>
          <a:noFill/>
          <a:ln w="22225">
            <a:solidFill>
              <a:srgbClr val="8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438" name="Freeform 86"/>
          <p:cNvSpPr>
            <a:spLocks/>
          </p:cNvSpPr>
          <p:nvPr/>
        </p:nvSpPr>
        <p:spPr bwMode="auto">
          <a:xfrm>
            <a:off x="4109357" y="2301082"/>
            <a:ext cx="5334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144"/>
              </a:cxn>
              <a:cxn ang="0">
                <a:pos x="240" y="240"/>
              </a:cxn>
              <a:cxn ang="0">
                <a:pos x="480" y="144"/>
              </a:cxn>
              <a:cxn ang="0">
                <a:pos x="528" y="0"/>
              </a:cxn>
            </a:cxnLst>
            <a:rect l="0" t="0" r="r" b="b"/>
            <a:pathLst>
              <a:path w="528" h="240">
                <a:moveTo>
                  <a:pt x="0" y="0"/>
                </a:moveTo>
                <a:cubicBezTo>
                  <a:pt x="4" y="52"/>
                  <a:pt x="8" y="104"/>
                  <a:pt x="48" y="144"/>
                </a:cubicBezTo>
                <a:cubicBezTo>
                  <a:pt x="88" y="184"/>
                  <a:pt x="168" y="240"/>
                  <a:pt x="240" y="240"/>
                </a:cubicBezTo>
                <a:cubicBezTo>
                  <a:pt x="312" y="240"/>
                  <a:pt x="432" y="184"/>
                  <a:pt x="480" y="144"/>
                </a:cubicBezTo>
                <a:cubicBezTo>
                  <a:pt x="528" y="104"/>
                  <a:pt x="520" y="24"/>
                  <a:pt x="528" y="0"/>
                </a:cubicBezTo>
              </a:path>
            </a:pathLst>
          </a:custGeom>
          <a:noFill/>
          <a:ln w="22225">
            <a:solidFill>
              <a:srgbClr val="8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439" name="Freeform 87"/>
          <p:cNvSpPr>
            <a:spLocks/>
          </p:cNvSpPr>
          <p:nvPr/>
        </p:nvSpPr>
        <p:spPr bwMode="auto">
          <a:xfrm>
            <a:off x="4871357" y="2301082"/>
            <a:ext cx="5334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144"/>
              </a:cxn>
              <a:cxn ang="0">
                <a:pos x="240" y="240"/>
              </a:cxn>
              <a:cxn ang="0">
                <a:pos x="480" y="144"/>
              </a:cxn>
              <a:cxn ang="0">
                <a:pos x="528" y="0"/>
              </a:cxn>
            </a:cxnLst>
            <a:rect l="0" t="0" r="r" b="b"/>
            <a:pathLst>
              <a:path w="528" h="240">
                <a:moveTo>
                  <a:pt x="0" y="0"/>
                </a:moveTo>
                <a:cubicBezTo>
                  <a:pt x="4" y="52"/>
                  <a:pt x="8" y="104"/>
                  <a:pt x="48" y="144"/>
                </a:cubicBezTo>
                <a:cubicBezTo>
                  <a:pt x="88" y="184"/>
                  <a:pt x="168" y="240"/>
                  <a:pt x="240" y="240"/>
                </a:cubicBezTo>
                <a:cubicBezTo>
                  <a:pt x="312" y="240"/>
                  <a:pt x="432" y="184"/>
                  <a:pt x="480" y="144"/>
                </a:cubicBezTo>
                <a:cubicBezTo>
                  <a:pt x="528" y="104"/>
                  <a:pt x="520" y="24"/>
                  <a:pt x="528" y="0"/>
                </a:cubicBezTo>
              </a:path>
            </a:pathLst>
          </a:custGeom>
          <a:noFill/>
          <a:ln w="22225">
            <a:solidFill>
              <a:srgbClr val="8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440" name="Freeform 88"/>
          <p:cNvSpPr>
            <a:spLocks/>
          </p:cNvSpPr>
          <p:nvPr/>
        </p:nvSpPr>
        <p:spPr bwMode="auto">
          <a:xfrm>
            <a:off x="5633357" y="2301082"/>
            <a:ext cx="5334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144"/>
              </a:cxn>
              <a:cxn ang="0">
                <a:pos x="240" y="240"/>
              </a:cxn>
              <a:cxn ang="0">
                <a:pos x="480" y="144"/>
              </a:cxn>
              <a:cxn ang="0">
                <a:pos x="528" y="0"/>
              </a:cxn>
            </a:cxnLst>
            <a:rect l="0" t="0" r="r" b="b"/>
            <a:pathLst>
              <a:path w="528" h="240">
                <a:moveTo>
                  <a:pt x="0" y="0"/>
                </a:moveTo>
                <a:cubicBezTo>
                  <a:pt x="4" y="52"/>
                  <a:pt x="8" y="104"/>
                  <a:pt x="48" y="144"/>
                </a:cubicBezTo>
                <a:cubicBezTo>
                  <a:pt x="88" y="184"/>
                  <a:pt x="168" y="240"/>
                  <a:pt x="240" y="240"/>
                </a:cubicBezTo>
                <a:cubicBezTo>
                  <a:pt x="312" y="240"/>
                  <a:pt x="432" y="184"/>
                  <a:pt x="480" y="144"/>
                </a:cubicBezTo>
                <a:cubicBezTo>
                  <a:pt x="528" y="104"/>
                  <a:pt x="520" y="24"/>
                  <a:pt x="528" y="0"/>
                </a:cubicBezTo>
              </a:path>
            </a:pathLst>
          </a:custGeom>
          <a:noFill/>
          <a:ln w="22225">
            <a:solidFill>
              <a:srgbClr val="8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441" name="Freeform 89"/>
          <p:cNvSpPr>
            <a:spLocks/>
          </p:cNvSpPr>
          <p:nvPr/>
        </p:nvSpPr>
        <p:spPr bwMode="auto">
          <a:xfrm>
            <a:off x="1670957" y="3367882"/>
            <a:ext cx="1295400" cy="304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144"/>
              </a:cxn>
              <a:cxn ang="0">
                <a:pos x="240" y="240"/>
              </a:cxn>
              <a:cxn ang="0">
                <a:pos x="480" y="144"/>
              </a:cxn>
              <a:cxn ang="0">
                <a:pos x="528" y="0"/>
              </a:cxn>
            </a:cxnLst>
            <a:rect l="0" t="0" r="r" b="b"/>
            <a:pathLst>
              <a:path w="528" h="240">
                <a:moveTo>
                  <a:pt x="0" y="0"/>
                </a:moveTo>
                <a:cubicBezTo>
                  <a:pt x="4" y="52"/>
                  <a:pt x="8" y="104"/>
                  <a:pt x="48" y="144"/>
                </a:cubicBezTo>
                <a:cubicBezTo>
                  <a:pt x="88" y="184"/>
                  <a:pt x="168" y="240"/>
                  <a:pt x="240" y="240"/>
                </a:cubicBezTo>
                <a:cubicBezTo>
                  <a:pt x="312" y="240"/>
                  <a:pt x="432" y="184"/>
                  <a:pt x="480" y="144"/>
                </a:cubicBezTo>
                <a:cubicBezTo>
                  <a:pt x="528" y="104"/>
                  <a:pt x="520" y="24"/>
                  <a:pt x="528" y="0"/>
                </a:cubicBezTo>
              </a:path>
            </a:pathLst>
          </a:custGeom>
          <a:noFill/>
          <a:ln w="22225">
            <a:solidFill>
              <a:srgbClr val="8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442" name="Freeform 90"/>
          <p:cNvSpPr>
            <a:spLocks/>
          </p:cNvSpPr>
          <p:nvPr/>
        </p:nvSpPr>
        <p:spPr bwMode="auto">
          <a:xfrm>
            <a:off x="6547757" y="2301082"/>
            <a:ext cx="5334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144"/>
              </a:cxn>
              <a:cxn ang="0">
                <a:pos x="240" y="240"/>
              </a:cxn>
              <a:cxn ang="0">
                <a:pos x="480" y="144"/>
              </a:cxn>
              <a:cxn ang="0">
                <a:pos x="528" y="0"/>
              </a:cxn>
            </a:cxnLst>
            <a:rect l="0" t="0" r="r" b="b"/>
            <a:pathLst>
              <a:path w="528" h="240">
                <a:moveTo>
                  <a:pt x="0" y="0"/>
                </a:moveTo>
                <a:cubicBezTo>
                  <a:pt x="4" y="52"/>
                  <a:pt x="8" y="104"/>
                  <a:pt x="48" y="144"/>
                </a:cubicBezTo>
                <a:cubicBezTo>
                  <a:pt x="88" y="184"/>
                  <a:pt x="168" y="240"/>
                  <a:pt x="240" y="240"/>
                </a:cubicBezTo>
                <a:cubicBezTo>
                  <a:pt x="312" y="240"/>
                  <a:pt x="432" y="184"/>
                  <a:pt x="480" y="144"/>
                </a:cubicBezTo>
                <a:cubicBezTo>
                  <a:pt x="528" y="104"/>
                  <a:pt x="520" y="24"/>
                  <a:pt x="528" y="0"/>
                </a:cubicBezTo>
              </a:path>
            </a:pathLst>
          </a:custGeom>
          <a:noFill/>
          <a:ln w="22225">
            <a:solidFill>
              <a:srgbClr val="8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443" name="Freeform 91"/>
          <p:cNvSpPr>
            <a:spLocks/>
          </p:cNvSpPr>
          <p:nvPr/>
        </p:nvSpPr>
        <p:spPr bwMode="auto">
          <a:xfrm>
            <a:off x="2509157" y="3367882"/>
            <a:ext cx="1295400" cy="304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144"/>
              </a:cxn>
              <a:cxn ang="0">
                <a:pos x="240" y="240"/>
              </a:cxn>
              <a:cxn ang="0">
                <a:pos x="480" y="144"/>
              </a:cxn>
              <a:cxn ang="0">
                <a:pos x="528" y="0"/>
              </a:cxn>
            </a:cxnLst>
            <a:rect l="0" t="0" r="r" b="b"/>
            <a:pathLst>
              <a:path w="528" h="240">
                <a:moveTo>
                  <a:pt x="0" y="0"/>
                </a:moveTo>
                <a:cubicBezTo>
                  <a:pt x="4" y="52"/>
                  <a:pt x="8" y="104"/>
                  <a:pt x="48" y="144"/>
                </a:cubicBezTo>
                <a:cubicBezTo>
                  <a:pt x="88" y="184"/>
                  <a:pt x="168" y="240"/>
                  <a:pt x="240" y="240"/>
                </a:cubicBezTo>
                <a:cubicBezTo>
                  <a:pt x="312" y="240"/>
                  <a:pt x="432" y="184"/>
                  <a:pt x="480" y="144"/>
                </a:cubicBezTo>
                <a:cubicBezTo>
                  <a:pt x="528" y="104"/>
                  <a:pt x="520" y="24"/>
                  <a:pt x="528" y="0"/>
                </a:cubicBezTo>
              </a:path>
            </a:pathLst>
          </a:custGeom>
          <a:noFill/>
          <a:ln w="22225">
            <a:solidFill>
              <a:srgbClr val="8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444" name="Freeform 92"/>
          <p:cNvSpPr>
            <a:spLocks/>
          </p:cNvSpPr>
          <p:nvPr/>
        </p:nvSpPr>
        <p:spPr bwMode="auto">
          <a:xfrm>
            <a:off x="3271157" y="3367882"/>
            <a:ext cx="1295400" cy="304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144"/>
              </a:cxn>
              <a:cxn ang="0">
                <a:pos x="240" y="240"/>
              </a:cxn>
              <a:cxn ang="0">
                <a:pos x="480" y="144"/>
              </a:cxn>
              <a:cxn ang="0">
                <a:pos x="528" y="0"/>
              </a:cxn>
            </a:cxnLst>
            <a:rect l="0" t="0" r="r" b="b"/>
            <a:pathLst>
              <a:path w="528" h="240">
                <a:moveTo>
                  <a:pt x="0" y="0"/>
                </a:moveTo>
                <a:cubicBezTo>
                  <a:pt x="4" y="52"/>
                  <a:pt x="8" y="104"/>
                  <a:pt x="48" y="144"/>
                </a:cubicBezTo>
                <a:cubicBezTo>
                  <a:pt x="88" y="184"/>
                  <a:pt x="168" y="240"/>
                  <a:pt x="240" y="240"/>
                </a:cubicBezTo>
                <a:cubicBezTo>
                  <a:pt x="312" y="240"/>
                  <a:pt x="432" y="184"/>
                  <a:pt x="480" y="144"/>
                </a:cubicBezTo>
                <a:cubicBezTo>
                  <a:pt x="528" y="104"/>
                  <a:pt x="520" y="24"/>
                  <a:pt x="528" y="0"/>
                </a:cubicBezTo>
              </a:path>
            </a:pathLst>
          </a:custGeom>
          <a:noFill/>
          <a:ln w="22225">
            <a:solidFill>
              <a:srgbClr val="8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445" name="Freeform 93"/>
          <p:cNvSpPr>
            <a:spLocks/>
          </p:cNvSpPr>
          <p:nvPr/>
        </p:nvSpPr>
        <p:spPr bwMode="auto">
          <a:xfrm>
            <a:off x="5709557" y="3367882"/>
            <a:ext cx="1295400" cy="304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144"/>
              </a:cxn>
              <a:cxn ang="0">
                <a:pos x="240" y="240"/>
              </a:cxn>
              <a:cxn ang="0">
                <a:pos x="480" y="144"/>
              </a:cxn>
              <a:cxn ang="0">
                <a:pos x="528" y="0"/>
              </a:cxn>
            </a:cxnLst>
            <a:rect l="0" t="0" r="r" b="b"/>
            <a:pathLst>
              <a:path w="528" h="240">
                <a:moveTo>
                  <a:pt x="0" y="0"/>
                </a:moveTo>
                <a:cubicBezTo>
                  <a:pt x="4" y="52"/>
                  <a:pt x="8" y="104"/>
                  <a:pt x="48" y="144"/>
                </a:cubicBezTo>
                <a:cubicBezTo>
                  <a:pt x="88" y="184"/>
                  <a:pt x="168" y="240"/>
                  <a:pt x="240" y="240"/>
                </a:cubicBezTo>
                <a:cubicBezTo>
                  <a:pt x="312" y="240"/>
                  <a:pt x="432" y="184"/>
                  <a:pt x="480" y="144"/>
                </a:cubicBezTo>
                <a:cubicBezTo>
                  <a:pt x="528" y="104"/>
                  <a:pt x="520" y="24"/>
                  <a:pt x="528" y="0"/>
                </a:cubicBezTo>
              </a:path>
            </a:pathLst>
          </a:custGeom>
          <a:noFill/>
          <a:ln w="22225">
            <a:solidFill>
              <a:srgbClr val="8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446" name="Freeform 94"/>
          <p:cNvSpPr>
            <a:spLocks/>
          </p:cNvSpPr>
          <p:nvPr/>
        </p:nvSpPr>
        <p:spPr bwMode="auto">
          <a:xfrm>
            <a:off x="3956957" y="3367882"/>
            <a:ext cx="1295400" cy="304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144"/>
              </a:cxn>
              <a:cxn ang="0">
                <a:pos x="240" y="240"/>
              </a:cxn>
              <a:cxn ang="0">
                <a:pos x="480" y="144"/>
              </a:cxn>
              <a:cxn ang="0">
                <a:pos x="528" y="0"/>
              </a:cxn>
            </a:cxnLst>
            <a:rect l="0" t="0" r="r" b="b"/>
            <a:pathLst>
              <a:path w="528" h="240">
                <a:moveTo>
                  <a:pt x="0" y="0"/>
                </a:moveTo>
                <a:cubicBezTo>
                  <a:pt x="4" y="52"/>
                  <a:pt x="8" y="104"/>
                  <a:pt x="48" y="144"/>
                </a:cubicBezTo>
                <a:cubicBezTo>
                  <a:pt x="88" y="184"/>
                  <a:pt x="168" y="240"/>
                  <a:pt x="240" y="240"/>
                </a:cubicBezTo>
                <a:cubicBezTo>
                  <a:pt x="312" y="240"/>
                  <a:pt x="432" y="184"/>
                  <a:pt x="480" y="144"/>
                </a:cubicBezTo>
                <a:cubicBezTo>
                  <a:pt x="528" y="104"/>
                  <a:pt x="520" y="24"/>
                  <a:pt x="528" y="0"/>
                </a:cubicBezTo>
              </a:path>
            </a:pathLst>
          </a:custGeom>
          <a:noFill/>
          <a:ln w="22225">
            <a:solidFill>
              <a:srgbClr val="8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447" name="Freeform 95"/>
          <p:cNvSpPr>
            <a:spLocks/>
          </p:cNvSpPr>
          <p:nvPr/>
        </p:nvSpPr>
        <p:spPr bwMode="auto">
          <a:xfrm>
            <a:off x="1747157" y="4587082"/>
            <a:ext cx="28956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144"/>
              </a:cxn>
              <a:cxn ang="0">
                <a:pos x="240" y="240"/>
              </a:cxn>
              <a:cxn ang="0">
                <a:pos x="480" y="144"/>
              </a:cxn>
              <a:cxn ang="0">
                <a:pos x="528" y="0"/>
              </a:cxn>
            </a:cxnLst>
            <a:rect l="0" t="0" r="r" b="b"/>
            <a:pathLst>
              <a:path w="528" h="240">
                <a:moveTo>
                  <a:pt x="0" y="0"/>
                </a:moveTo>
                <a:cubicBezTo>
                  <a:pt x="4" y="52"/>
                  <a:pt x="8" y="104"/>
                  <a:pt x="48" y="144"/>
                </a:cubicBezTo>
                <a:cubicBezTo>
                  <a:pt x="88" y="184"/>
                  <a:pt x="168" y="240"/>
                  <a:pt x="240" y="240"/>
                </a:cubicBezTo>
                <a:cubicBezTo>
                  <a:pt x="312" y="240"/>
                  <a:pt x="432" y="184"/>
                  <a:pt x="480" y="144"/>
                </a:cubicBezTo>
                <a:cubicBezTo>
                  <a:pt x="528" y="104"/>
                  <a:pt x="520" y="24"/>
                  <a:pt x="528" y="0"/>
                </a:cubicBezTo>
              </a:path>
            </a:pathLst>
          </a:custGeom>
          <a:noFill/>
          <a:ln w="22225">
            <a:solidFill>
              <a:srgbClr val="8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448" name="Freeform 96"/>
          <p:cNvSpPr>
            <a:spLocks/>
          </p:cNvSpPr>
          <p:nvPr/>
        </p:nvSpPr>
        <p:spPr bwMode="auto">
          <a:xfrm>
            <a:off x="4947557" y="3367882"/>
            <a:ext cx="1295400" cy="304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144"/>
              </a:cxn>
              <a:cxn ang="0">
                <a:pos x="240" y="240"/>
              </a:cxn>
              <a:cxn ang="0">
                <a:pos x="480" y="144"/>
              </a:cxn>
              <a:cxn ang="0">
                <a:pos x="528" y="0"/>
              </a:cxn>
            </a:cxnLst>
            <a:rect l="0" t="0" r="r" b="b"/>
            <a:pathLst>
              <a:path w="528" h="240">
                <a:moveTo>
                  <a:pt x="0" y="0"/>
                </a:moveTo>
                <a:cubicBezTo>
                  <a:pt x="4" y="52"/>
                  <a:pt x="8" y="104"/>
                  <a:pt x="48" y="144"/>
                </a:cubicBezTo>
                <a:cubicBezTo>
                  <a:pt x="88" y="184"/>
                  <a:pt x="168" y="240"/>
                  <a:pt x="240" y="240"/>
                </a:cubicBezTo>
                <a:cubicBezTo>
                  <a:pt x="312" y="240"/>
                  <a:pt x="432" y="184"/>
                  <a:pt x="480" y="144"/>
                </a:cubicBezTo>
                <a:cubicBezTo>
                  <a:pt x="528" y="104"/>
                  <a:pt x="520" y="24"/>
                  <a:pt x="528" y="0"/>
                </a:cubicBezTo>
              </a:path>
            </a:pathLst>
          </a:custGeom>
          <a:noFill/>
          <a:ln w="22225">
            <a:solidFill>
              <a:srgbClr val="8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449" name="Freeform 97"/>
          <p:cNvSpPr>
            <a:spLocks/>
          </p:cNvSpPr>
          <p:nvPr/>
        </p:nvSpPr>
        <p:spPr bwMode="auto">
          <a:xfrm>
            <a:off x="3194957" y="4587082"/>
            <a:ext cx="2895600" cy="685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144"/>
              </a:cxn>
              <a:cxn ang="0">
                <a:pos x="240" y="240"/>
              </a:cxn>
              <a:cxn ang="0">
                <a:pos x="480" y="144"/>
              </a:cxn>
              <a:cxn ang="0">
                <a:pos x="528" y="0"/>
              </a:cxn>
            </a:cxnLst>
            <a:rect l="0" t="0" r="r" b="b"/>
            <a:pathLst>
              <a:path w="528" h="240">
                <a:moveTo>
                  <a:pt x="0" y="0"/>
                </a:moveTo>
                <a:cubicBezTo>
                  <a:pt x="4" y="52"/>
                  <a:pt x="8" y="104"/>
                  <a:pt x="48" y="144"/>
                </a:cubicBezTo>
                <a:cubicBezTo>
                  <a:pt x="88" y="184"/>
                  <a:pt x="168" y="240"/>
                  <a:pt x="240" y="240"/>
                </a:cubicBezTo>
                <a:cubicBezTo>
                  <a:pt x="312" y="240"/>
                  <a:pt x="432" y="184"/>
                  <a:pt x="480" y="144"/>
                </a:cubicBezTo>
                <a:cubicBezTo>
                  <a:pt x="528" y="104"/>
                  <a:pt x="520" y="24"/>
                  <a:pt x="528" y="0"/>
                </a:cubicBezTo>
              </a:path>
            </a:pathLst>
          </a:custGeom>
          <a:noFill/>
          <a:ln w="22225">
            <a:solidFill>
              <a:srgbClr val="8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450" name="Freeform 98"/>
          <p:cNvSpPr>
            <a:spLocks/>
          </p:cNvSpPr>
          <p:nvPr/>
        </p:nvSpPr>
        <p:spPr bwMode="auto">
          <a:xfrm>
            <a:off x="2432957" y="4587082"/>
            <a:ext cx="2895600" cy="685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144"/>
              </a:cxn>
              <a:cxn ang="0">
                <a:pos x="240" y="240"/>
              </a:cxn>
              <a:cxn ang="0">
                <a:pos x="480" y="144"/>
              </a:cxn>
              <a:cxn ang="0">
                <a:pos x="528" y="0"/>
              </a:cxn>
            </a:cxnLst>
            <a:rect l="0" t="0" r="r" b="b"/>
            <a:pathLst>
              <a:path w="528" h="240">
                <a:moveTo>
                  <a:pt x="0" y="0"/>
                </a:moveTo>
                <a:cubicBezTo>
                  <a:pt x="4" y="52"/>
                  <a:pt x="8" y="104"/>
                  <a:pt x="48" y="144"/>
                </a:cubicBezTo>
                <a:cubicBezTo>
                  <a:pt x="88" y="184"/>
                  <a:pt x="168" y="240"/>
                  <a:pt x="240" y="240"/>
                </a:cubicBezTo>
                <a:cubicBezTo>
                  <a:pt x="312" y="240"/>
                  <a:pt x="432" y="184"/>
                  <a:pt x="480" y="144"/>
                </a:cubicBezTo>
                <a:cubicBezTo>
                  <a:pt x="528" y="104"/>
                  <a:pt x="520" y="24"/>
                  <a:pt x="528" y="0"/>
                </a:cubicBezTo>
              </a:path>
            </a:pathLst>
          </a:custGeom>
          <a:noFill/>
          <a:ln w="22225">
            <a:solidFill>
              <a:srgbClr val="8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451" name="Freeform 99"/>
          <p:cNvSpPr>
            <a:spLocks/>
          </p:cNvSpPr>
          <p:nvPr/>
        </p:nvSpPr>
        <p:spPr bwMode="auto">
          <a:xfrm>
            <a:off x="3956957" y="4587082"/>
            <a:ext cx="2895600" cy="685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144"/>
              </a:cxn>
              <a:cxn ang="0">
                <a:pos x="240" y="240"/>
              </a:cxn>
              <a:cxn ang="0">
                <a:pos x="480" y="144"/>
              </a:cxn>
              <a:cxn ang="0">
                <a:pos x="528" y="0"/>
              </a:cxn>
            </a:cxnLst>
            <a:rect l="0" t="0" r="r" b="b"/>
            <a:pathLst>
              <a:path w="528" h="240">
                <a:moveTo>
                  <a:pt x="0" y="0"/>
                </a:moveTo>
                <a:cubicBezTo>
                  <a:pt x="4" y="52"/>
                  <a:pt x="8" y="104"/>
                  <a:pt x="48" y="144"/>
                </a:cubicBezTo>
                <a:cubicBezTo>
                  <a:pt x="88" y="184"/>
                  <a:pt x="168" y="240"/>
                  <a:pt x="240" y="240"/>
                </a:cubicBezTo>
                <a:cubicBezTo>
                  <a:pt x="312" y="240"/>
                  <a:pt x="432" y="184"/>
                  <a:pt x="480" y="144"/>
                </a:cubicBezTo>
                <a:cubicBezTo>
                  <a:pt x="528" y="104"/>
                  <a:pt x="520" y="24"/>
                  <a:pt x="528" y="0"/>
                </a:cubicBezTo>
              </a:path>
            </a:pathLst>
          </a:custGeom>
          <a:noFill/>
          <a:ln w="22225">
            <a:solidFill>
              <a:srgbClr val="8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452" name="Text Box 100"/>
          <p:cNvSpPr txBox="1">
            <a:spLocks noChangeArrowheads="1"/>
          </p:cNvSpPr>
          <p:nvPr/>
        </p:nvSpPr>
        <p:spPr bwMode="auto">
          <a:xfrm>
            <a:off x="8534399" y="3039577"/>
            <a:ext cx="2797629" cy="2400657"/>
          </a:xfrm>
          <a:prstGeom prst="rect">
            <a:avLst/>
          </a:prstGeom>
          <a:solidFill>
            <a:srgbClr val="CCFFFF"/>
          </a:solidFill>
          <a:ln w="19050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/>
              <a:t>Log P Phases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/>
              <a:t>P additions in each phase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/>
              <a:t>P log P operations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/>
              <a:t>Completes in O(</a:t>
            </a:r>
            <a:r>
              <a:rPr lang="en-US" sz="2000" dirty="0" err="1"/>
              <a:t>logP</a:t>
            </a:r>
            <a:r>
              <a:rPr lang="en-US" sz="2000" dirty="0"/>
              <a:t>) time</a:t>
            </a:r>
          </a:p>
        </p:txBody>
      </p:sp>
      <p:sp>
        <p:nvSpPr>
          <p:cNvPr id="100453" name="Text Box 101"/>
          <p:cNvSpPr txBox="1">
            <a:spLocks noChangeArrowheads="1"/>
          </p:cNvSpPr>
          <p:nvPr/>
        </p:nvSpPr>
        <p:spPr bwMode="auto">
          <a:xfrm>
            <a:off x="8534399" y="1234283"/>
            <a:ext cx="2797629" cy="1569660"/>
          </a:xfrm>
          <a:prstGeom prst="rect">
            <a:avLst/>
          </a:prstGeom>
          <a:solidFill>
            <a:srgbClr val="CCFFFF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dirty="0"/>
              <a:t>N Data Items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P Processors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N=P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89957" y="1234283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0      1      2      3      4      5       6      7</a:t>
            </a:r>
          </a:p>
        </p:txBody>
      </p:sp>
      <p:sp>
        <p:nvSpPr>
          <p:cNvPr id="3" name="Rectangle 2"/>
          <p:cNvSpPr/>
          <p:nvPr/>
        </p:nvSpPr>
        <p:spPr>
          <a:xfrm>
            <a:off x="2115967" y="2933353"/>
            <a:ext cx="687689" cy="391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903358" y="2948104"/>
            <a:ext cx="687689" cy="391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684049" y="2947010"/>
            <a:ext cx="687689" cy="391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467080" y="2933353"/>
            <a:ext cx="687689" cy="391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247498" y="2933353"/>
            <a:ext cx="687689" cy="391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041816" y="2943050"/>
            <a:ext cx="687689" cy="391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808449" y="2937051"/>
            <a:ext cx="687689" cy="391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810111" y="4164674"/>
            <a:ext cx="687689" cy="391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013412" y="4164674"/>
            <a:ext cx="687689" cy="391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247497" y="4164674"/>
            <a:ext cx="687689" cy="391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467080" y="4162613"/>
            <a:ext cx="687689" cy="391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681732" y="4163810"/>
            <a:ext cx="687689" cy="391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903358" y="4147530"/>
            <a:ext cx="687689" cy="391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464656" y="5690163"/>
            <a:ext cx="687689" cy="391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237291" y="5682834"/>
            <a:ext cx="687689" cy="391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059824" y="5691305"/>
            <a:ext cx="687689" cy="391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802704" y="5692479"/>
            <a:ext cx="687689" cy="391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99614178-29FA-FE5B-BAEE-80B768DA3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Charm Tutorial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5001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repeatCount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0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0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00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2" presetClass="entr" presetSubtype="8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00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0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12" presetClass="entr" presetSubtype="8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00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0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1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2" presetClass="entr" presetSubtype="8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00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0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500"/>
                            </p:stCondLst>
                            <p:childTnLst>
                              <p:par>
                                <p:cTn id="79" presetID="1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000"/>
                            </p:stCondLst>
                            <p:childTnLst>
                              <p:par>
                                <p:cTn id="84" presetID="12" presetClass="entr" presetSubtype="8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00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0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500"/>
                            </p:stCondLst>
                            <p:childTnLst>
                              <p:par>
                                <p:cTn id="89" presetID="1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000"/>
                            </p:stCondLst>
                            <p:childTnLst>
                              <p:par>
                                <p:cTn id="94" presetID="12" presetClass="entr" presetSubtype="8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00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0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500"/>
                            </p:stCondLst>
                            <p:childTnLst>
                              <p:par>
                                <p:cTn id="99" presetID="1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12" presetClass="entr" presetSubtype="8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00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0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500"/>
                            </p:stCondLst>
                            <p:childTnLst>
                              <p:par>
                                <p:cTn id="109" presetID="1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500"/>
                                        <p:tgtEl>
                                          <p:spTgt spid="10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1" dur="1000"/>
                                        <p:tgtEl>
                                          <p:spTgt spid="10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1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2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0" dur="1000"/>
                                        <p:tgtEl>
                                          <p:spTgt spid="10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500"/>
                            </p:stCondLst>
                            <p:childTnLst>
                              <p:par>
                                <p:cTn id="132" presetID="1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3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3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500"/>
                            </p:stCondLst>
                            <p:childTnLst>
                              <p:par>
                                <p:cTn id="13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9" dur="1000"/>
                                        <p:tgtEl>
                                          <p:spTgt spid="10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500"/>
                            </p:stCondLst>
                            <p:childTnLst>
                              <p:par>
                                <p:cTn id="141" presetID="1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4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6500"/>
                            </p:stCondLst>
                            <p:childTnLst>
                              <p:par>
                                <p:cTn id="14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8" dur="1000"/>
                                        <p:tgtEl>
                                          <p:spTgt spid="10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7500"/>
                            </p:stCondLst>
                            <p:childTnLst>
                              <p:par>
                                <p:cTn id="150" presetID="1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1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5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8500"/>
                            </p:stCondLst>
                            <p:childTnLst>
                              <p:par>
                                <p:cTn id="15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7" dur="1000"/>
                                        <p:tgtEl>
                                          <p:spTgt spid="100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9500"/>
                            </p:stCondLst>
                            <p:childTnLst>
                              <p:par>
                                <p:cTn id="159" presetID="1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6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6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6" dur="1000"/>
                                        <p:tgtEl>
                                          <p:spTgt spid="10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68" presetID="1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9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7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6" dur="500"/>
                                        <p:tgtEl>
                                          <p:spTgt spid="10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0" dur="500"/>
                                        <p:tgtEl>
                                          <p:spTgt spid="100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000"/>
                            </p:stCondLst>
                            <p:childTnLst>
                              <p:par>
                                <p:cTn id="182" presetID="1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3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8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000"/>
                            </p:stCondLst>
                            <p:childTnLst>
                              <p:par>
                                <p:cTn id="18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9" dur="1000"/>
                                        <p:tgtEl>
                                          <p:spTgt spid="10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3000"/>
                            </p:stCondLst>
                            <p:childTnLst>
                              <p:par>
                                <p:cTn id="191" presetID="1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2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9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4000"/>
                            </p:stCondLst>
                            <p:childTnLst>
                              <p:par>
                                <p:cTn id="19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8" dur="1000"/>
                                        <p:tgtEl>
                                          <p:spTgt spid="10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0" presetID="1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1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20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6000"/>
                            </p:stCondLst>
                            <p:childTnLst>
                              <p:par>
                                <p:cTn id="20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7" dur="1000"/>
                                        <p:tgtEl>
                                          <p:spTgt spid="10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7000"/>
                            </p:stCondLst>
                            <p:childTnLst>
                              <p:par>
                                <p:cTn id="209" presetID="1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0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21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35" grpId="0" animBg="1"/>
      <p:bldP spid="100436" grpId="0" animBg="1"/>
      <p:bldP spid="100437" grpId="0" animBg="1"/>
      <p:bldP spid="100438" grpId="0" animBg="1"/>
      <p:bldP spid="100439" grpId="0" animBg="1"/>
      <p:bldP spid="100440" grpId="0" animBg="1"/>
      <p:bldP spid="100441" grpId="0" animBg="1"/>
      <p:bldP spid="100442" grpId="0" animBg="1"/>
      <p:bldP spid="100443" grpId="0" animBg="1"/>
      <p:bldP spid="100444" grpId="0" animBg="1"/>
      <p:bldP spid="100445" grpId="0" animBg="1"/>
      <p:bldP spid="100446" grpId="0" animBg="1"/>
      <p:bldP spid="100447" grpId="0" animBg="1"/>
      <p:bldP spid="100448" grpId="0" animBg="1"/>
      <p:bldP spid="100449" grpId="0" animBg="1"/>
      <p:bldP spid="100450" grpId="0" animBg="1"/>
      <p:bldP spid="100451" grpId="0" animBg="1"/>
      <p:bldP spid="3" grpId="0" animBg="1"/>
      <p:bldP spid="3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7" grpId="0" animBg="1"/>
      <p:bldP spid="4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Parallel Prefix Example: </a:t>
            </a:r>
            <a:r>
              <a:rPr lang="en-US" sz="3600" dirty="0" err="1"/>
              <a:t>prefix.ci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1785866" y="856160"/>
            <a:ext cx="8615359" cy="5865315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93A299"/>
              </a:buClr>
              <a:buNone/>
            </a:pPr>
            <a:r>
              <a:rPr lang="en-US" sz="1600" b="1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mainmodule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prefix {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1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readonly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CProxy_Main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mainProxy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1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readonly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CProxy_Prefix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prefixArray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1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readonly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numElements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Clr>
                <a:srgbClr val="93A299"/>
              </a:buClr>
              <a:buNone/>
            </a:pPr>
            <a:endParaRPr lang="en-US" sz="1600" dirty="0">
              <a:solidFill>
                <a:srgbClr val="29293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1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mainchare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Main {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entry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Main(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CkArgMsg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* msg);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entry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[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reductiontarget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]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done();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};</a:t>
            </a:r>
          </a:p>
          <a:p>
            <a:pPr marL="0" indent="0">
              <a:buClr>
                <a:srgbClr val="93A299"/>
              </a:buClr>
              <a:buNone/>
            </a:pPr>
            <a:endParaRPr lang="en-US" sz="1600" dirty="0">
              <a:solidFill>
                <a:srgbClr val="29293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array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[1D] Prefix {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entry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Prefix();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entry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step();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entry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passValue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value);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AC4EBD1-B478-498D-A2FE-FAA123806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5998" y="6356351"/>
            <a:ext cx="1288461" cy="365125"/>
          </a:xfrm>
        </p:spPr>
        <p:txBody>
          <a:bodyPr/>
          <a:lstStyle/>
          <a:p>
            <a:fld id="{0CFEC368-1D7A-4F81-ABF6-AE0E36BAF64C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4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8784AA19-5AEC-8853-DD48-ADC320C19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Charm Tutorial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53934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5"/>
          <p:cNvSpPr txBox="1">
            <a:spLocks/>
          </p:cNvSpPr>
          <p:nvPr/>
        </p:nvSpPr>
        <p:spPr>
          <a:xfrm>
            <a:off x="2259227" y="212559"/>
            <a:ext cx="7673545" cy="6507331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93A299"/>
              </a:buClr>
              <a:buNone/>
            </a:pP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prefix.decl.h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math.h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/*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readonly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*/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CProxy_Main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mainProxy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/*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readonly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*/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CProxy_Prefix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prefixArray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/*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readonly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*/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numElements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Clr>
                <a:srgbClr val="93A299"/>
              </a:buClr>
              <a:buNone/>
            </a:pPr>
            <a:endParaRPr lang="en-US" sz="1600" dirty="0">
              <a:solidFill>
                <a:srgbClr val="29293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Clr>
                <a:srgbClr val="93A299"/>
              </a:buClr>
              <a:buNone/>
            </a:pP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Main :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CBase_Main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Main(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CkArgMsg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*msg) {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mainProxy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thisProxy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numElements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= (msg-&gt;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&gt; 1) ?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atoi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(msg-&gt;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[1]) : 8;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delete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msg;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prefixArray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CProxy_Prefix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ckNew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numElements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done() {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CkExit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(); }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en-US" sz="1600" b="1" dirty="0">
              <a:solidFill>
                <a:srgbClr val="29293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Clr>
                <a:srgbClr val="93A299"/>
              </a:buClr>
              <a:buNone/>
            </a:pPr>
            <a:endParaRPr lang="en-US" sz="1600" dirty="0">
              <a:solidFill>
                <a:srgbClr val="292934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84E3479-E187-41AB-A5E4-ED4101D3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5998" y="6356351"/>
            <a:ext cx="1288461" cy="365125"/>
          </a:xfrm>
        </p:spPr>
        <p:txBody>
          <a:bodyPr/>
          <a:lstStyle/>
          <a:p>
            <a:fld id="{0CFEC368-1D7A-4F81-ABF6-AE0E36BAF64C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5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C64B8060-24BA-9756-8920-9C6353077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Charm Tutorial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26015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5"/>
          <p:cNvSpPr txBox="1">
            <a:spLocks/>
          </p:cNvSpPr>
          <p:nvPr/>
        </p:nvSpPr>
        <p:spPr>
          <a:xfrm>
            <a:off x="2259227" y="212559"/>
            <a:ext cx="7673545" cy="6507331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93A299"/>
              </a:buClr>
              <a:buNone/>
            </a:pP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Prefix :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CBase_Prefix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value, distance;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Prefix() : distance(1) {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srand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(time(NULL));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value = rand() % 10;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step();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pPr marL="0" indent="0">
              <a:buClr>
                <a:srgbClr val="93A299"/>
              </a:buClr>
              <a:buNone/>
            </a:pPr>
            <a:endParaRPr lang="en-US" sz="1600" dirty="0">
              <a:solidFill>
                <a:srgbClr val="29293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Clr>
                <a:srgbClr val="93A299"/>
              </a:buClr>
              <a:buNone/>
            </a:pP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...</a:t>
            </a:r>
            <a:endParaRPr lang="en-US" sz="1600" dirty="0">
              <a:solidFill>
                <a:srgbClr val="292934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84E3479-E187-41AB-A5E4-ED4101D3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5998" y="6356351"/>
            <a:ext cx="1288461" cy="365125"/>
          </a:xfrm>
        </p:spPr>
        <p:txBody>
          <a:bodyPr/>
          <a:lstStyle/>
          <a:p>
            <a:fld id="{0CFEC368-1D7A-4F81-ABF6-AE0E36BAF64C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6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344336B3-2E3F-0F9F-C820-B7F236B2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Charm Tutorial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08457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42975"/>
            <a:ext cx="8615363" cy="54356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636570" y="177900"/>
            <a:ext cx="9129222" cy="5850036"/>
          </a:xfrm>
          <a:prstGeom prst="rect">
            <a:avLst/>
          </a:prstGeom>
          <a:solidFill>
            <a:schemeClr val="bg1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step() {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(distance &gt;=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numElements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hu-HU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CkPrintf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("Prefix[%d].value = %d\n",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thisIndex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, value);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CkCallback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cb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CkReductionTarget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(Main, done),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mainProxy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    contribute(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(int), &amp;value,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CkReduction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sum_int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cb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); 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de-DE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}</a:t>
            </a:r>
            <a:endParaRPr lang="en-US" sz="1600" dirty="0">
              <a:solidFill>
                <a:srgbClr val="29293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Clr>
                <a:srgbClr val="93A299"/>
              </a:buClr>
              <a:buNone/>
            </a:pPr>
            <a:r>
              <a:rPr lang="hu-HU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hu-HU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hu-HU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thisIndex+distance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numElements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        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thisProxy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thisIndex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+ distance].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passValue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(value);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de-DE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de-DE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de-DE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passValue(int incoming_value) { ... }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de-DE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#include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"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prefix.def.h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</a:p>
          <a:p>
            <a:pPr marL="0" indent="0">
              <a:buClr>
                <a:srgbClr val="93A299"/>
              </a:buClr>
              <a:buNone/>
            </a:pPr>
            <a:endParaRPr lang="de-DE" sz="1600" dirty="0">
              <a:solidFill>
                <a:srgbClr val="29293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Clr>
                <a:srgbClr val="93A299"/>
              </a:buClr>
              <a:buNone/>
            </a:pPr>
            <a:endParaRPr lang="uk-UA" sz="1600" dirty="0">
              <a:solidFill>
                <a:srgbClr val="292934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6511234" y="3793860"/>
            <a:ext cx="4780879" cy="29405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292934"/>
            </a:solidFill>
          </a:ln>
        </p:spPr>
        <p:txBody>
          <a:bodyPr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93A299"/>
              </a:buClr>
              <a:buNone/>
            </a:pPr>
            <a:r>
              <a:rPr lang="de-DE" sz="18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de-DE" sz="18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passValue(int incoming_value) {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8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sz="18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value += incoming_value;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8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sz="18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distance *= 2;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8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ro-RO" sz="18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step();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de-DE" sz="18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6C7213E-C553-428A-AAF7-21D03D9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5998" y="6356351"/>
            <a:ext cx="1288461" cy="365125"/>
          </a:xfrm>
        </p:spPr>
        <p:txBody>
          <a:bodyPr/>
          <a:lstStyle/>
          <a:p>
            <a:fld id="{0CFEC368-1D7A-4F81-ABF6-AE0E36BAF64C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7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7F482B42-75B3-C6BC-EF9D-AD8009B2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Charm Tutorial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6060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42975"/>
            <a:ext cx="8615363" cy="54356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636570" y="177900"/>
            <a:ext cx="9129222" cy="5850036"/>
          </a:xfrm>
          <a:prstGeom prst="rect">
            <a:avLst/>
          </a:prstGeom>
          <a:solidFill>
            <a:schemeClr val="bg1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step() {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(distance &gt;=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numElements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hu-HU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CkPrintf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("Prefix[%d].value = %d\n",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thisIndex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, value);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CkCallback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cb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CkReductionTarget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(Main, done),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mainProxy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    contribute(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(int), &amp;value,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CkReduction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sum_int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cb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); 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de-DE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}</a:t>
            </a:r>
            <a:endParaRPr lang="en-US" sz="1600" dirty="0">
              <a:solidFill>
                <a:srgbClr val="29293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Clr>
                <a:srgbClr val="93A299"/>
              </a:buClr>
              <a:buNone/>
            </a:pPr>
            <a:r>
              <a:rPr lang="hu-HU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hu-HU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hu-HU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thisIndex+distance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numElements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        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thisProxy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thisIndex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+ distance].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passValue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(value);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de-DE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  <a:endParaRPr lang="en-US" sz="1600" dirty="0">
              <a:solidFill>
                <a:srgbClr val="29293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    //if you no longer receive, but need to continue sending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thisIndex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- distance &lt; 0) {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         distance = distance*2;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ro-RO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ro-RO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step();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de-DE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de-DE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600" dirty="0">
              <a:solidFill>
                <a:srgbClr val="29293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de-DE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passValue(int incoming_value) { ... }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de-DE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#include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"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prefix.def.h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</a:p>
          <a:p>
            <a:pPr marL="0" indent="0">
              <a:buClr>
                <a:srgbClr val="93A299"/>
              </a:buClr>
              <a:buNone/>
            </a:pPr>
            <a:endParaRPr lang="de-DE" sz="1600" dirty="0">
              <a:solidFill>
                <a:srgbClr val="29293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Clr>
                <a:srgbClr val="93A299"/>
              </a:buClr>
              <a:buNone/>
            </a:pPr>
            <a:endParaRPr lang="uk-UA" sz="1600" dirty="0">
              <a:solidFill>
                <a:srgbClr val="292934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6C7213E-C553-428A-AAF7-21D03D9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5998" y="6356351"/>
            <a:ext cx="1288461" cy="365125"/>
          </a:xfrm>
        </p:spPr>
        <p:txBody>
          <a:bodyPr/>
          <a:lstStyle/>
          <a:p>
            <a:fld id="{0CFEC368-1D7A-4F81-ABF6-AE0E36BAF64C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8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53804-473B-7C68-ECE2-C0FF860A4E2A}"/>
              </a:ext>
            </a:extLst>
          </p:cNvPr>
          <p:cNvSpPr/>
          <p:nvPr/>
        </p:nvSpPr>
        <p:spPr>
          <a:xfrm>
            <a:off x="1977527" y="3085835"/>
            <a:ext cx="6553826" cy="1559317"/>
          </a:xfrm>
          <a:prstGeom prst="rect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6511234" y="3793860"/>
            <a:ext cx="4780879" cy="2940516"/>
          </a:xfrm>
          <a:prstGeom prst="rect">
            <a:avLst/>
          </a:prstGeom>
          <a:solidFill>
            <a:schemeClr val="bg1"/>
          </a:solidFill>
          <a:ln>
            <a:solidFill>
              <a:srgbClr val="292934"/>
            </a:solidFill>
          </a:ln>
        </p:spPr>
        <p:txBody>
          <a:bodyPr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93A299"/>
              </a:buClr>
              <a:buNone/>
            </a:pPr>
            <a:r>
              <a:rPr lang="de-DE" sz="18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de-DE" sz="18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passValue(int incoming_value) {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8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sz="18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value += incoming_value;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8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sz="18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distance *= 2;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8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ro-RO" sz="18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step();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de-DE" sz="18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F6B2558F-D5C7-CF2A-63AB-C62E98C6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Charm Tutorial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6986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42975"/>
            <a:ext cx="8615363" cy="54356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636570" y="177900"/>
            <a:ext cx="9129222" cy="5850036"/>
          </a:xfrm>
          <a:prstGeom prst="rect">
            <a:avLst/>
          </a:prstGeom>
          <a:solidFill>
            <a:schemeClr val="bg1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step() {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(distance &gt;=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numElements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hu-HU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CkPrintf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("Prefix[%d].value = %d\n",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thisIndex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, value);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CkCallback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cb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CkReductionTarget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(Main, done),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mainProxy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    contribute(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(int), &amp;value,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CkReduction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sum_int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cb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); 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de-DE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}</a:t>
            </a:r>
            <a:endParaRPr lang="en-US" sz="1600" dirty="0">
              <a:solidFill>
                <a:srgbClr val="29293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Clr>
                <a:srgbClr val="93A299"/>
              </a:buClr>
              <a:buNone/>
            </a:pPr>
            <a:r>
              <a:rPr lang="hu-HU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hu-HU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hu-HU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thisIndex+distance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numElements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         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thisProxy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thisIndex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+ distance].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passValue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(value);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de-DE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  <a:endParaRPr lang="en-US" sz="1600" dirty="0">
              <a:solidFill>
                <a:srgbClr val="29293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    //if you no longer receive, but need to continue sending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thisIndex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- distance &lt; 0) {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         distance = distance*2;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ro-RO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ro-RO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step();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de-DE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de-DE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600" dirty="0">
              <a:solidFill>
                <a:srgbClr val="29293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Clr>
                <a:srgbClr val="93A299"/>
              </a:buClr>
              <a:buNone/>
            </a:pP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de-DE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passValue(int incoming_value) { ... }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de-DE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6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#include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"</a:t>
            </a:r>
            <a:r>
              <a:rPr lang="en-US" sz="1600" dirty="0" err="1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prefix.def.h</a:t>
            </a:r>
            <a:r>
              <a:rPr lang="en-US" sz="16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</a:p>
          <a:p>
            <a:pPr marL="0" indent="0">
              <a:buClr>
                <a:srgbClr val="93A299"/>
              </a:buClr>
              <a:buNone/>
            </a:pPr>
            <a:endParaRPr lang="de-DE" sz="1600" dirty="0">
              <a:solidFill>
                <a:srgbClr val="29293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Clr>
                <a:srgbClr val="93A299"/>
              </a:buClr>
              <a:buNone/>
            </a:pPr>
            <a:endParaRPr lang="uk-UA" sz="1600" dirty="0">
              <a:solidFill>
                <a:srgbClr val="292934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6C7213E-C553-428A-AAF7-21D03D9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5998" y="6356351"/>
            <a:ext cx="1288461" cy="365125"/>
          </a:xfrm>
        </p:spPr>
        <p:txBody>
          <a:bodyPr/>
          <a:lstStyle/>
          <a:p>
            <a:fld id="{0CFEC368-1D7A-4F81-ABF6-AE0E36BAF64C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9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8182FD9-A7B8-4CAE-B80C-A61774C3E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Charm Tutorial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53804-473B-7C68-ECE2-C0FF860A4E2A}"/>
              </a:ext>
            </a:extLst>
          </p:cNvPr>
          <p:cNvSpPr/>
          <p:nvPr/>
        </p:nvSpPr>
        <p:spPr>
          <a:xfrm>
            <a:off x="1977527" y="3085835"/>
            <a:ext cx="6553826" cy="1559317"/>
          </a:xfrm>
          <a:prstGeom prst="rect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6511234" y="3793860"/>
            <a:ext cx="4780879" cy="2940516"/>
          </a:xfrm>
          <a:prstGeom prst="rect">
            <a:avLst/>
          </a:prstGeom>
          <a:solidFill>
            <a:schemeClr val="bg1"/>
          </a:solidFill>
          <a:ln>
            <a:solidFill>
              <a:srgbClr val="292934"/>
            </a:solidFill>
          </a:ln>
        </p:spPr>
        <p:txBody>
          <a:bodyPr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93A299"/>
              </a:buClr>
              <a:buNone/>
            </a:pPr>
            <a:r>
              <a:rPr lang="de-DE" sz="1800" b="1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de-DE" sz="18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passValue(int incoming_value) {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8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sz="18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value += incoming_value;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8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sz="18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distance *= 2;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18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ro-RO" sz="18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step();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de-DE" sz="1800" dirty="0">
                <a:solidFill>
                  <a:srgbClr val="292934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125022-E36D-AFFA-ACCF-4860466938CD}"/>
              </a:ext>
            </a:extLst>
          </p:cNvPr>
          <p:cNvGrpSpPr/>
          <p:nvPr/>
        </p:nvGrpSpPr>
        <p:grpSpPr>
          <a:xfrm>
            <a:off x="0" y="0"/>
            <a:ext cx="12192000" cy="7038474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0A01A04-F86A-B43F-EDD8-A7F5013D65B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7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7D45082C-E471-281C-3C1C-AAF8A7284BAD}"/>
                </a:ext>
              </a:extLst>
            </p:cNvPr>
            <p:cNvSpPr txBox="1">
              <a:spLocks/>
            </p:cNvSpPr>
            <p:nvPr/>
          </p:nvSpPr>
          <p:spPr>
            <a:xfrm>
              <a:off x="2426208" y="3064140"/>
              <a:ext cx="7668068" cy="593125"/>
            </a:xfrm>
            <a:prstGeom prst="rect">
              <a:avLst/>
            </a:prstGeom>
            <a:solidFill>
              <a:schemeClr val="bg1"/>
            </a:solidFill>
          </p:spPr>
          <p:txBody>
            <a:bodyPr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4000" kern="1200" spc="-100" baseline="0">
                  <a:solidFill>
                    <a:schemeClr val="tx2"/>
                  </a:solidFill>
                  <a:latin typeface="Times New Roman"/>
                  <a:ea typeface="+mj-ea"/>
                  <a:cs typeface="Times New Roman"/>
                </a:defRPr>
              </a:lvl1pPr>
            </a:lstStyle>
            <a:p>
              <a:pPr algn="ctr"/>
              <a:r>
                <a:rPr lang="en-US" sz="3600" dirty="0">
                  <a:solidFill>
                    <a:srgbClr val="D2533C"/>
                  </a:solidFill>
                  <a:latin typeface="+mn-lt"/>
                  <a:cs typeface="Calibri" panose="020F0502020204030204" pitchFamily="34" charset="0"/>
                </a:rPr>
                <a:t>Still wrong Parallel Prefix: Why?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42804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theme/theme1.xml><?xml version="1.0" encoding="utf-8"?>
<a:theme xmlns:a="http://schemas.openxmlformats.org/drawingml/2006/main" name="sc17tutorial_1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17tutorial_1" id="{95B0AFA7-D1F1-6C4A-A757-9008A45739D9}" vid="{05B43A2F-DDB2-E14E-BA82-08BEF238A6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sc17tutorial_1</Template>
  <TotalTime>2842</TotalTime>
  <Words>1853</Words>
  <Application>Microsoft Macintosh PowerPoint</Application>
  <PresentationFormat>Widescreen</PresentationFormat>
  <Paragraphs>400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Book Antiqua</vt:lpstr>
      <vt:lpstr>Calibri</vt:lpstr>
      <vt:lpstr>Consolas</vt:lpstr>
      <vt:lpstr>Lucida Console</vt:lpstr>
      <vt:lpstr>Lucida Sans Unicode</vt:lpstr>
      <vt:lpstr>Times New Roman</vt:lpstr>
      <vt:lpstr>sc17tutorial_1</vt:lpstr>
      <vt:lpstr>Prefix Sum Problem</vt:lpstr>
      <vt:lpstr>Parallel Prefix</vt:lpstr>
      <vt:lpstr>Parallel prefix : recursive doubling</vt:lpstr>
      <vt:lpstr>Parallel Prefix Example: prefix.ci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Parallel Prefix Example, Correct Version: prefix.ci</vt:lpstr>
      <vt:lpstr>PowerPoint Presentation</vt:lpstr>
      <vt:lpstr>PowerPoint Presentation</vt:lpstr>
      <vt:lpstr>PowerPoint Presentation</vt:lpstr>
      <vt:lpstr>Parallel Prefix with SDAG: prefix.ci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Charm++  Motivations and Basic Ideas</dc:title>
  <dc:creator>Michael Robson</dc:creator>
  <cp:lastModifiedBy>Gartenhaus, Matthew David</cp:lastModifiedBy>
  <cp:revision>95</cp:revision>
  <dcterms:created xsi:type="dcterms:W3CDTF">2016-08-22T20:19:20Z</dcterms:created>
  <dcterms:modified xsi:type="dcterms:W3CDTF">2023-10-21T12:13:48Z</dcterms:modified>
</cp:coreProperties>
</file>