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3"/>
    <p:restoredTop sz="94681"/>
  </p:normalViewPr>
  <p:slideViewPr>
    <p:cSldViewPr snapToGrid="0" snapToObjects="1">
      <p:cViewPr varScale="1">
        <p:scale>
          <a:sx n="117" d="100"/>
          <a:sy n="117" d="100"/>
        </p:scale>
        <p:origin x="192" y="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77C2E-E1E6-5A47-8F7A-B1ED74C43F21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6FB12-6AF9-E842-871A-4D20F96D4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6FB12-6AF9-E842-871A-4D20F96D4C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49153" y="909977"/>
            <a:ext cx="11487147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9153" y="2198575"/>
            <a:ext cx="11487147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349153" y="3583427"/>
            <a:ext cx="11487147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349153" y="5043466"/>
            <a:ext cx="11487147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/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/>
              <a:t>SC'17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/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/>
              <a:t>SC'17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/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/>
              <a:t>SC'17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05" y="1734128"/>
            <a:ext cx="1187323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3235" y="2849782"/>
            <a:ext cx="85344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2444811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873235" y="4774277"/>
            <a:ext cx="85344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fld id="{B07CD00D-ECE2-B341-910C-3E5E7B4740E6}" type="datetime4">
              <a:rPr lang="en-US" sz="2400" smtClean="0">
                <a:solidFill>
                  <a:srgbClr val="292934">
                    <a:lumMod val="75000"/>
                    <a:lumOff val="25000"/>
                  </a:srgbClr>
                </a:solidFill>
                <a:cs typeface="Times New Roman"/>
              </a:rPr>
              <a:pPr>
                <a:buClr>
                  <a:srgbClr val="93A299"/>
                </a:buClr>
              </a:pPr>
              <a:t>October 22, 2023</a:t>
            </a:fld>
            <a:endParaRPr lang="en-US" sz="2400" dirty="0">
              <a:solidFill>
                <a:srgbClr val="292934">
                  <a:lumMod val="75000"/>
                  <a:lumOff val="25000"/>
                </a:srgbClr>
              </a:solidFill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873251" y="3700463"/>
            <a:ext cx="85344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9600" y="909977"/>
            <a:ext cx="10972800" cy="1118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609600" y="2198575"/>
            <a:ext cx="10972800" cy="1119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609600" y="3583427"/>
            <a:ext cx="10972800" cy="113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609600" y="5043466"/>
            <a:ext cx="10972800" cy="1136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35847"/>
            <a:ext cx="538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en-US"/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r>
              <a:rPr lang="it-IT"/>
              <a:t>SC'17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4829213"/>
            <a:ext cx="109728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4238625"/>
            <a:ext cx="109728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79201" y="6291264"/>
            <a:ext cx="630767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11379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219201"/>
            <a:ext cx="110744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7275" y="6369251"/>
            <a:ext cx="1842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en-US"/>
              <a:t>11/12/17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0212" y="6354765"/>
            <a:ext cx="470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5998" y="6356351"/>
            <a:ext cx="12884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fld id="{CFC44A27-8FBD-E742-A40B-F519DB99646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68746" y="6004707"/>
            <a:ext cx="586458" cy="74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04" y="5987615"/>
            <a:ext cx="774472" cy="7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6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arm@lists.cs.illinois.edu" TargetMode="External"/><Relationship Id="rId7" Type="http://schemas.openxmlformats.org/officeDocument/2006/relationships/hyperlink" Target="http://charmplusplus.com/" TargetMode="External"/><Relationship Id="rId2" Type="http://schemas.openxmlformats.org/officeDocument/2006/relationships/hyperlink" Target="http://charm.cs.illinois/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harmplusplus.org/exercises/" TargetMode="External"/><Relationship Id="rId5" Type="http://schemas.openxmlformats.org/officeDocument/2006/relationships/hyperlink" Target="http://charmplusplus.org/" TargetMode="External"/><Relationship Id="rId4" Type="http://schemas.openxmlformats.org/officeDocument/2006/relationships/hyperlink" Target="https://lists.cs.illinois.edu/lists/info/char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http://charm.cs.illinois/edu</a:t>
            </a:r>
            <a:endParaRPr lang="en-US" dirty="0"/>
          </a:p>
          <a:p>
            <a:pPr lvl="1"/>
            <a:r>
              <a:rPr lang="en-US" dirty="0"/>
              <a:t>Papers, downloads, manuals, tools</a:t>
            </a:r>
          </a:p>
          <a:p>
            <a:r>
              <a:rPr lang="en-US" dirty="0"/>
              <a:t>Mailing list: </a:t>
            </a:r>
            <a:r>
              <a:rPr lang="en-US" dirty="0">
                <a:hlinkClick r:id="rId3"/>
              </a:rPr>
              <a:t>charm@lists.cs.illinois.edu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https://lists.cs.illinois.edu/lists/info/charm</a:t>
            </a:r>
            <a:endParaRPr lang="en-US" dirty="0"/>
          </a:p>
          <a:p>
            <a:r>
              <a:rPr lang="en-US" dirty="0">
                <a:hlinkClick r:id="rId5"/>
              </a:rPr>
              <a:t>http://charmplusplus.org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Tutorial material, mini apps, ...</a:t>
            </a:r>
          </a:p>
          <a:p>
            <a:pPr lvl="1"/>
            <a:r>
              <a:rPr lang="en-US" dirty="0"/>
              <a:t>A series of programming exercises designed to teach basic concepts in Charm++</a:t>
            </a:r>
          </a:p>
          <a:p>
            <a:pPr lvl="2"/>
            <a:r>
              <a:rPr lang="en-US" dirty="0">
                <a:hlinkClick r:id="rId6"/>
              </a:rPr>
              <a:t>http://charmplusplus.org/exercises/</a:t>
            </a:r>
            <a:endParaRPr lang="en-US" dirty="0"/>
          </a:p>
          <a:p>
            <a:r>
              <a:rPr lang="en-US" dirty="0">
                <a:hlinkClick r:id="rId7"/>
              </a:rPr>
              <a:t>http://charmplusplus.com</a:t>
            </a:r>
            <a:endParaRPr lang="en-US" dirty="0"/>
          </a:p>
          <a:p>
            <a:pPr lvl="1"/>
            <a:r>
              <a:rPr lang="en-US" dirty="0" err="1"/>
              <a:t>Charmworks</a:t>
            </a:r>
            <a:r>
              <a:rPr lang="en-US" dirty="0"/>
              <a:t> Inc., supporting Charm++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32474" y="2939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E042912-9C44-4F6D-9989-D625DC5F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7275" y="6369251"/>
            <a:ext cx="1842650" cy="3651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11/12/17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5B47367-CC1B-4E1F-9C06-14F08438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8" y="6356351"/>
            <a:ext cx="1288461" cy="365125"/>
          </a:xfrm>
        </p:spPr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97D655B-1377-4D29-B4A9-565B62C0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0212" y="6354765"/>
            <a:ext cx="4701309" cy="36512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SC'17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513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and beyond: Advanced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Projections: Performance Analysis and Visualization, really nice, and a workhorse tool for Charm++ developers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Application Design case studies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Threaded entry methods, Futures, …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Libraries and Modules (Modularization): bound arrays, callbacks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Priorities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Entry method attributes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Quiescence detection</a:t>
            </a:r>
          </a:p>
          <a:p>
            <a:pPr>
              <a:lnSpc>
                <a:spcPct val="120000"/>
              </a:lnSpc>
            </a:pPr>
            <a:r>
              <a:rPr lang="en-US" sz="2000" dirty="0" err="1"/>
              <a:t>LiveViz</a:t>
            </a:r>
            <a:r>
              <a:rPr lang="en-US" sz="2000" dirty="0"/>
              <a:t>: visualization from a parallel program</a:t>
            </a:r>
          </a:p>
          <a:p>
            <a:pPr>
              <a:lnSpc>
                <a:spcPct val="120000"/>
              </a:lnSpc>
            </a:pPr>
            <a:r>
              <a:rPr lang="en-US" sz="2000" dirty="0" err="1"/>
              <a:t>CharmDebug</a:t>
            </a:r>
            <a:r>
              <a:rPr lang="en-US" sz="2000" dirty="0"/>
              <a:t>: a powerful debugging tool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Messages (instead of marshalled parameters)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11/12/17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SC'17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748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60A4-B910-0661-2CBC-D2C8812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Concepts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6CA-DB30-CE06-2CC4-06F876AA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Processor-aware constructs: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Groups: like a non-migratable chare array with one element on each “core”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Nodegroups</a:t>
            </a:r>
            <a:r>
              <a:rPr lang="en-US" sz="2000" dirty="0"/>
              <a:t>: one element on each process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Within node parallelism: </a:t>
            </a:r>
            <a:r>
              <a:rPr lang="en-US" sz="2400" dirty="0" err="1"/>
              <a:t>CkLoop</a:t>
            </a:r>
            <a:r>
              <a:rPr lang="en-US" sz="2400" dirty="0"/>
              <a:t>(), </a:t>
            </a:r>
            <a:r>
              <a:rPr lang="en-US" sz="2400" dirty="0" err="1"/>
              <a:t>taskQueue</a:t>
            </a:r>
            <a:r>
              <a:rPr lang="en-US" sz="2400" dirty="0"/>
              <a:t>, </a:t>
            </a:r>
            <a:r>
              <a:rPr lang="en-US" sz="2400" dirty="0" err="1"/>
              <a:t>nodeGroup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Using GPGPUs: HAPI: async interface,  using streams effectively, ..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Sections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8DA6-3B70-B12E-9330-8681CD13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11/12/17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473BE-A911-1806-7185-FAB034D9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SC'17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1F21-2C99-4236-3E8C-019D1BED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4A27-8FBD-E742-A40B-F519DB996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445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c17tutorial_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17tutorial_1" id="{95B0AFA7-D1F1-6C4A-A757-9008A45739D9}" vid="{05B43A2F-DDB2-E14E-BA82-08BEF238A6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sc17tutorial_1</Template>
  <TotalTime>120</TotalTime>
  <Words>222</Words>
  <Application>Microsoft Macintosh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 Antiqua</vt:lpstr>
      <vt:lpstr>Calibri</vt:lpstr>
      <vt:lpstr>Lucida Sans Unicode</vt:lpstr>
      <vt:lpstr>Times New Roman</vt:lpstr>
      <vt:lpstr>sc17tutorial_1</vt:lpstr>
      <vt:lpstr>More Information</vt:lpstr>
      <vt:lpstr>Day 2 and beyond: Advanced Concepts</vt:lpstr>
      <vt:lpstr>Advanced Concepts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Concepts</dc:title>
  <dc:creator>Desouza, Shanna Marie</dc:creator>
  <cp:lastModifiedBy>Kale, Laxmikant V</cp:lastModifiedBy>
  <cp:revision>19</cp:revision>
  <dcterms:created xsi:type="dcterms:W3CDTF">2017-08-29T23:18:22Z</dcterms:created>
  <dcterms:modified xsi:type="dcterms:W3CDTF">2023-10-23T01:48:05Z</dcterms:modified>
</cp:coreProperties>
</file>