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3" r:id="rId1"/>
  </p:sldMasterIdLst>
  <p:notesMasterIdLst>
    <p:notesMasterId r:id="rId57"/>
  </p:notesMasterIdLst>
  <p:handoutMasterIdLst>
    <p:handoutMasterId r:id="rId58"/>
  </p:handoutMasterIdLst>
  <p:sldIdLst>
    <p:sldId id="256" r:id="rId2"/>
    <p:sldId id="312" r:id="rId3"/>
    <p:sldId id="313" r:id="rId4"/>
    <p:sldId id="314" r:id="rId5"/>
    <p:sldId id="315" r:id="rId6"/>
    <p:sldId id="311" r:id="rId7"/>
    <p:sldId id="259" r:id="rId8"/>
    <p:sldId id="260" r:id="rId9"/>
    <p:sldId id="262" r:id="rId10"/>
    <p:sldId id="263" r:id="rId11"/>
    <p:sldId id="264" r:id="rId12"/>
    <p:sldId id="265" r:id="rId13"/>
    <p:sldId id="270" r:id="rId14"/>
    <p:sldId id="290" r:id="rId15"/>
    <p:sldId id="267" r:id="rId16"/>
    <p:sldId id="269" r:id="rId17"/>
    <p:sldId id="271" r:id="rId18"/>
    <p:sldId id="272" r:id="rId19"/>
    <p:sldId id="291" r:id="rId20"/>
    <p:sldId id="258" r:id="rId21"/>
    <p:sldId id="306" r:id="rId22"/>
    <p:sldId id="266" r:id="rId23"/>
    <p:sldId id="273" r:id="rId24"/>
    <p:sldId id="293" r:id="rId25"/>
    <p:sldId id="292" r:id="rId26"/>
    <p:sldId id="274" r:id="rId27"/>
    <p:sldId id="275" r:id="rId28"/>
    <p:sldId id="276" r:id="rId29"/>
    <p:sldId id="294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77" r:id="rId38"/>
    <p:sldId id="285" r:id="rId39"/>
    <p:sldId id="287" r:id="rId40"/>
    <p:sldId id="307" r:id="rId41"/>
    <p:sldId id="305" r:id="rId42"/>
    <p:sldId id="295" r:id="rId43"/>
    <p:sldId id="296" r:id="rId44"/>
    <p:sldId id="297" r:id="rId45"/>
    <p:sldId id="299" r:id="rId46"/>
    <p:sldId id="298" r:id="rId47"/>
    <p:sldId id="301" r:id="rId48"/>
    <p:sldId id="300" r:id="rId49"/>
    <p:sldId id="303" r:id="rId50"/>
    <p:sldId id="304" r:id="rId51"/>
    <p:sldId id="308" r:id="rId52"/>
    <p:sldId id="309" r:id="rId53"/>
    <p:sldId id="302" r:id="rId54"/>
    <p:sldId id="310" r:id="rId55"/>
    <p:sldId id="289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3D00"/>
    <a:srgbClr val="386572"/>
    <a:srgbClr val="3A6876"/>
    <a:srgbClr val="64B4CD"/>
    <a:srgbClr val="24445A"/>
    <a:srgbClr val="1C3445"/>
    <a:srgbClr val="CCFFCC"/>
    <a:srgbClr val="CCFFFF"/>
    <a:srgbClr val="FF6699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8" autoAdjust="0"/>
    <p:restoredTop sz="94707" autoAdjust="0"/>
  </p:normalViewPr>
  <p:slideViewPr>
    <p:cSldViewPr>
      <p:cViewPr>
        <p:scale>
          <a:sx n="120" d="100"/>
          <a:sy n="120" d="100"/>
        </p:scale>
        <p:origin x="-50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6912"/>
    </p:cViewPr>
  </p:sorterViewPr>
  <p:notesViewPr>
    <p:cSldViewPr>
      <p:cViewPr varScale="1">
        <p:scale>
          <a:sx n="85" d="100"/>
          <a:sy n="85" d="100"/>
        </p:scale>
        <p:origin x="-37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04F5D-E38D-3641-802A-EEE0508E3D0C}" type="datetimeFigureOut">
              <a:rPr lang="en-US" smtClean="0"/>
              <a:t>8/28/12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22AA6-882D-2647-96D1-C2161CDF2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022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B04B643-C74C-455E-AFCB-1138D85C2B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92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E62B86-45F4-4C1B-BB2D-2E1880191CEB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E62B86-45F4-4C1B-BB2D-2E1880191CEB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8680B0-7015-D943-8811-00A7508849B0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E8914-472C-4427-BBE5-B601DB073B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ECB32A-08A0-FB43-82D2-C2178138BBD4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538B-28AD-4B8F-9377-02FC4F0157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8484B2-9FA3-214C-856C-18512A67D708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07E28-94A6-4B68-AD3A-4EC40AD6B3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776B73-D432-AD47-A12B-0693AA9E41BD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E0BC29-10D8-5F40-AFF1-ABDD19AA1F6E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870765-57F3-8147-9ABE-74540DA2EFCB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857A06-241B-1648-B882-7D83083E942B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6F1F8-890D-4C48-8E24-C784EDDCDBB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9D2383-5834-9E48-BDE0-879E9115A7B8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C39AB-C319-403C-8545-69BA255C32C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A67F4B-92E1-294E-B6F8-0CFDC1C46EE4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90EB3-662D-402A-86F6-9B1E52ECB0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9B90C7-90D4-9143-B9B5-8A4B4860FB11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5E7663-36FF-7247-A88F-CB36C3FED5E9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C72E0-3E7F-4709-B8DF-5EC8A0346E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90FC3E-5FD7-2344-B877-7D3DBF58FB1F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72E52-CA3B-4B89-8AEC-1B69F92FAE92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 </a:t>
            </a:r>
            <a:endParaRPr lang="en-US" dirty="0"/>
          </a:p>
        </p:txBody>
      </p:sp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5076F6-A2D5-A34C-8994-83CF271E4739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DF9DE-2389-48A4-BC7A-B4842B3063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fld id="{C21D7034-CDF2-2F4A-B24B-6141526A0B4D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6868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  <p:sldLayoutId id="2147483732" r:id="rId13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000" b="0" i="0" kern="1200" baseline="0">
          <a:solidFill>
            <a:schemeClr val="accent3">
              <a:lumMod val="50000"/>
            </a:schemeClr>
          </a:solidFill>
          <a:latin typeface="Comic Sans MS Bold"/>
          <a:ea typeface="+mj-ea"/>
          <a:cs typeface="Comic Sans MS Bold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baseline="0">
          <a:solidFill>
            <a:schemeClr val="tx2">
              <a:lumMod val="50000"/>
            </a:schemeClr>
          </a:solidFill>
          <a:latin typeface="Comic Sans MS"/>
          <a:ea typeface="+mn-ea"/>
          <a:cs typeface="Comic Sans M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baseline="0">
          <a:solidFill>
            <a:schemeClr val="accent2">
              <a:lumMod val="50000"/>
            </a:schemeClr>
          </a:solidFill>
          <a:latin typeface="Comic Sans MS"/>
          <a:ea typeface="+mn-ea"/>
          <a:cs typeface="Comic Sans M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accent5">
              <a:lumMod val="50000"/>
            </a:schemeClr>
          </a:solidFill>
          <a:latin typeface="Comic Sans MS"/>
          <a:ea typeface="+mn-ea"/>
          <a:cs typeface="Comic Sans M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1">
              <a:lumMod val="50000"/>
            </a:schemeClr>
          </a:solidFill>
          <a:latin typeface="Comic Sans MS"/>
          <a:ea typeface="+mn-ea"/>
          <a:cs typeface="Comic Sans M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4">
              <a:lumMod val="50000"/>
            </a:schemeClr>
          </a:solidFill>
          <a:latin typeface="Comic Sans MS"/>
          <a:ea typeface="+mn-ea"/>
          <a:cs typeface="Comic Sans M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harm.cs.uiuc.edu/" TargetMode="External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png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png"/><Relationship Id="rId7" Type="http://schemas.openxmlformats.org/officeDocument/2006/relationships/oleObject" Target="../embeddings/oleObject4.bin"/><Relationship Id="rId8" Type="http://schemas.openxmlformats.org/officeDocument/2006/relationships/image" Target="../media/image6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urses.engr.illinois.edu/cs598lvk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harm.cs.uiuc.edu/" TargetMode="External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457201"/>
            <a:ext cx="8458200" cy="3143250"/>
          </a:xfrm>
        </p:spPr>
        <p:txBody>
          <a:bodyPr>
            <a:normAutofit/>
          </a:bodyPr>
          <a:lstStyle/>
          <a:p>
            <a:r>
              <a:rPr lang="en-US" dirty="0" smtClean="0"/>
              <a:t>CS598 LVK</a:t>
            </a:r>
            <a:br>
              <a:rPr lang="en-US" dirty="0" smtClean="0"/>
            </a:br>
            <a:r>
              <a:rPr lang="en-US" dirty="0" smtClean="0"/>
              <a:t>Parallel Programming 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Migratable</a:t>
            </a:r>
            <a:r>
              <a:rPr lang="en-US" dirty="0" smtClean="0"/>
              <a:t> Objects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5100" dirty="0" smtClean="0"/>
              <a:t>Laxmikant (Sanjay) Kale</a:t>
            </a:r>
          </a:p>
          <a:p>
            <a:r>
              <a:rPr lang="en-US" dirty="0" smtClean="0">
                <a:hlinkClick r:id="rId3"/>
              </a:rPr>
              <a:t>http://charm.cs.illinois.edu</a:t>
            </a:r>
            <a:endParaRPr lang="en-US" dirty="0" smtClean="0"/>
          </a:p>
          <a:p>
            <a:r>
              <a:rPr lang="en-US" dirty="0" smtClean="0"/>
              <a:t>Parallel Programming Laboratory</a:t>
            </a:r>
          </a:p>
          <a:p>
            <a:r>
              <a:rPr lang="en-US" dirty="0" smtClean="0"/>
              <a:t>Department of Computer Science</a:t>
            </a:r>
          </a:p>
          <a:p>
            <a:r>
              <a:rPr lang="en-US" dirty="0" smtClean="0"/>
              <a:t>University of Illinois at Urbana Champaign</a:t>
            </a:r>
          </a:p>
        </p:txBody>
      </p:sp>
      <p:pic>
        <p:nvPicPr>
          <p:cNvPr id="18436" name="Picture 6" descr="ppl-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5813425"/>
            <a:ext cx="2889250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7" descr="full_mark_horz_bw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5867400"/>
            <a:ext cx="4133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mtClean="0">
                <a:latin typeface="Century Schoolbook" charset="0"/>
              </a:rPr>
              <a:t>598Charm background</a:t>
            </a:r>
            <a:endParaRPr lang="en-US">
              <a:latin typeface="Century Schoolbook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BC00662-A659-C149-A63C-1FA4BCB726EF}" type="slidenum">
              <a:rPr lang="en-US"/>
              <a:pPr/>
              <a:t>10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 charset="0"/>
              </a:rPr>
              <a:t>OR Gate</a:t>
            </a:r>
          </a:p>
        </p:txBody>
      </p:sp>
      <p:sp>
        <p:nvSpPr>
          <p:cNvPr id="18439" name="Line 41"/>
          <p:cNvSpPr>
            <a:spLocks noChangeShapeType="1"/>
          </p:cNvSpPr>
          <p:nvPr/>
        </p:nvSpPr>
        <p:spPr bwMode="auto">
          <a:xfrm>
            <a:off x="3352800" y="2590800"/>
            <a:ext cx="22098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47"/>
          <p:cNvSpPr>
            <a:spLocks noChangeShapeType="1"/>
          </p:cNvSpPr>
          <p:nvPr/>
        </p:nvSpPr>
        <p:spPr bwMode="auto">
          <a:xfrm>
            <a:off x="3352800" y="4267200"/>
            <a:ext cx="22098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41" name="Group 55"/>
          <p:cNvGrpSpPr>
            <a:grpSpLocks/>
          </p:cNvGrpSpPr>
          <p:nvPr/>
        </p:nvGrpSpPr>
        <p:grpSpPr bwMode="auto">
          <a:xfrm>
            <a:off x="3048000" y="2590800"/>
            <a:ext cx="609600" cy="1676400"/>
            <a:chOff x="1920" y="1632"/>
            <a:chExt cx="384" cy="1056"/>
          </a:xfrm>
        </p:grpSpPr>
        <p:sp>
          <p:nvSpPr>
            <p:cNvPr id="18467" name="Line 38"/>
            <p:cNvSpPr>
              <a:spLocks noChangeShapeType="1"/>
            </p:cNvSpPr>
            <p:nvPr/>
          </p:nvSpPr>
          <p:spPr bwMode="auto">
            <a:xfrm>
              <a:off x="2112" y="1632"/>
              <a:ext cx="0" cy="33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Oval 42"/>
            <p:cNvSpPr>
              <a:spLocks noChangeArrowheads="1"/>
            </p:cNvSpPr>
            <p:nvPr/>
          </p:nvSpPr>
          <p:spPr bwMode="auto">
            <a:xfrm>
              <a:off x="2064" y="1920"/>
              <a:ext cx="96" cy="9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9" name="Oval 43"/>
            <p:cNvSpPr>
              <a:spLocks noChangeArrowheads="1"/>
            </p:cNvSpPr>
            <p:nvPr/>
          </p:nvSpPr>
          <p:spPr bwMode="auto">
            <a:xfrm>
              <a:off x="2064" y="2112"/>
              <a:ext cx="96" cy="9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470" name="Group 44"/>
            <p:cNvGrpSpPr>
              <a:grpSpLocks/>
            </p:cNvGrpSpPr>
            <p:nvPr/>
          </p:nvGrpSpPr>
          <p:grpSpPr bwMode="auto">
            <a:xfrm>
              <a:off x="1920" y="2448"/>
              <a:ext cx="384" cy="96"/>
              <a:chOff x="4224" y="2688"/>
              <a:chExt cx="384" cy="96"/>
            </a:xfrm>
          </p:grpSpPr>
          <p:sp>
            <p:nvSpPr>
              <p:cNvPr id="18475" name="Line 45"/>
              <p:cNvSpPr>
                <a:spLocks noChangeShapeType="1"/>
              </p:cNvSpPr>
              <p:nvPr/>
            </p:nvSpPr>
            <p:spPr bwMode="auto">
              <a:xfrm>
                <a:off x="4224" y="2688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6" name="Line 46"/>
              <p:cNvSpPr>
                <a:spLocks noChangeShapeType="1"/>
              </p:cNvSpPr>
              <p:nvPr/>
            </p:nvSpPr>
            <p:spPr bwMode="auto">
              <a:xfrm>
                <a:off x="4320" y="278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71" name="Line 48"/>
            <p:cNvSpPr>
              <a:spLocks noChangeShapeType="1"/>
            </p:cNvSpPr>
            <p:nvPr/>
          </p:nvSpPr>
          <p:spPr bwMode="auto">
            <a:xfrm>
              <a:off x="2112" y="2208"/>
              <a:ext cx="0" cy="24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2" name="Line 49"/>
            <p:cNvSpPr>
              <a:spLocks noChangeShapeType="1"/>
            </p:cNvSpPr>
            <p:nvPr/>
          </p:nvSpPr>
          <p:spPr bwMode="auto">
            <a:xfrm>
              <a:off x="2112" y="2544"/>
              <a:ext cx="0" cy="1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3" name="Line 50"/>
            <p:cNvSpPr>
              <a:spLocks noChangeShapeType="1"/>
            </p:cNvSpPr>
            <p:nvPr/>
          </p:nvSpPr>
          <p:spPr bwMode="auto">
            <a:xfrm flipV="1">
              <a:off x="2016" y="1968"/>
              <a:ext cx="0" cy="19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4" name="Oval 51"/>
            <p:cNvSpPr>
              <a:spLocks noChangeArrowheads="1"/>
            </p:cNvSpPr>
            <p:nvPr/>
          </p:nvSpPr>
          <p:spPr bwMode="auto">
            <a:xfrm>
              <a:off x="1968" y="2016"/>
              <a:ext cx="48" cy="48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42" name="Group 54"/>
          <p:cNvGrpSpPr>
            <a:grpSpLocks/>
          </p:cNvGrpSpPr>
          <p:nvPr/>
        </p:nvGrpSpPr>
        <p:grpSpPr bwMode="auto">
          <a:xfrm>
            <a:off x="5486400" y="2590800"/>
            <a:ext cx="146050" cy="1676400"/>
            <a:chOff x="2352" y="1632"/>
            <a:chExt cx="92" cy="1056"/>
          </a:xfrm>
        </p:grpSpPr>
        <p:sp>
          <p:nvSpPr>
            <p:cNvPr id="18464" name="Line 39"/>
            <p:cNvSpPr>
              <a:spLocks noChangeShapeType="1"/>
            </p:cNvSpPr>
            <p:nvPr/>
          </p:nvSpPr>
          <p:spPr bwMode="auto">
            <a:xfrm>
              <a:off x="2400" y="2400"/>
              <a:ext cx="0" cy="28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5" name="Line 40"/>
            <p:cNvSpPr>
              <a:spLocks noChangeShapeType="1"/>
            </p:cNvSpPr>
            <p:nvPr/>
          </p:nvSpPr>
          <p:spPr bwMode="auto">
            <a:xfrm>
              <a:off x="2400" y="1632"/>
              <a:ext cx="0" cy="57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6" name="Freeform 52"/>
            <p:cNvSpPr>
              <a:spLocks noChangeAspect="1"/>
            </p:cNvSpPr>
            <p:nvPr/>
          </p:nvSpPr>
          <p:spPr bwMode="auto">
            <a:xfrm rot="420000">
              <a:off x="2352" y="2208"/>
              <a:ext cx="92" cy="209"/>
            </a:xfrm>
            <a:custGeom>
              <a:avLst/>
              <a:gdLst>
                <a:gd name="T0" fmla="*/ 135 w 198"/>
                <a:gd name="T1" fmla="*/ 0 h 450"/>
                <a:gd name="T2" fmla="*/ 0 w 198"/>
                <a:gd name="T3" fmla="*/ 63 h 450"/>
                <a:gd name="T4" fmla="*/ 162 w 198"/>
                <a:gd name="T5" fmla="*/ 117 h 450"/>
                <a:gd name="T6" fmla="*/ 54 w 198"/>
                <a:gd name="T7" fmla="*/ 162 h 450"/>
                <a:gd name="T8" fmla="*/ 0 w 198"/>
                <a:gd name="T9" fmla="*/ 189 h 450"/>
                <a:gd name="T10" fmla="*/ 90 w 198"/>
                <a:gd name="T11" fmla="*/ 216 h 450"/>
                <a:gd name="T12" fmla="*/ 198 w 198"/>
                <a:gd name="T13" fmla="*/ 234 h 450"/>
                <a:gd name="T14" fmla="*/ 9 w 198"/>
                <a:gd name="T15" fmla="*/ 306 h 450"/>
                <a:gd name="T16" fmla="*/ 135 w 198"/>
                <a:gd name="T17" fmla="*/ 333 h 450"/>
                <a:gd name="T18" fmla="*/ 153 w 198"/>
                <a:gd name="T19" fmla="*/ 450 h 4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8"/>
                <a:gd name="T31" fmla="*/ 0 h 450"/>
                <a:gd name="T32" fmla="*/ 198 w 198"/>
                <a:gd name="T33" fmla="*/ 450 h 45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8" h="450">
                  <a:moveTo>
                    <a:pt x="135" y="0"/>
                  </a:moveTo>
                  <a:cubicBezTo>
                    <a:pt x="75" y="38"/>
                    <a:pt x="62" y="47"/>
                    <a:pt x="0" y="63"/>
                  </a:cubicBezTo>
                  <a:cubicBezTo>
                    <a:pt x="52" y="89"/>
                    <a:pt x="105" y="106"/>
                    <a:pt x="162" y="117"/>
                  </a:cubicBezTo>
                  <a:cubicBezTo>
                    <a:pt x="129" y="139"/>
                    <a:pt x="86" y="141"/>
                    <a:pt x="54" y="162"/>
                  </a:cubicBezTo>
                  <a:cubicBezTo>
                    <a:pt x="19" y="185"/>
                    <a:pt x="37" y="177"/>
                    <a:pt x="0" y="189"/>
                  </a:cubicBezTo>
                  <a:cubicBezTo>
                    <a:pt x="29" y="199"/>
                    <a:pt x="60" y="210"/>
                    <a:pt x="90" y="216"/>
                  </a:cubicBezTo>
                  <a:cubicBezTo>
                    <a:pt x="126" y="223"/>
                    <a:pt x="198" y="234"/>
                    <a:pt x="198" y="234"/>
                  </a:cubicBezTo>
                  <a:cubicBezTo>
                    <a:pt x="134" y="255"/>
                    <a:pt x="74" y="290"/>
                    <a:pt x="9" y="306"/>
                  </a:cubicBezTo>
                  <a:cubicBezTo>
                    <a:pt x="50" y="320"/>
                    <a:pt x="93" y="325"/>
                    <a:pt x="135" y="333"/>
                  </a:cubicBezTo>
                  <a:cubicBezTo>
                    <a:pt x="148" y="372"/>
                    <a:pt x="153" y="409"/>
                    <a:pt x="153" y="450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43" name="Line 53"/>
          <p:cNvSpPr>
            <a:spLocks noChangeShapeType="1"/>
          </p:cNvSpPr>
          <p:nvPr/>
        </p:nvSpPr>
        <p:spPr bwMode="auto">
          <a:xfrm flipH="1">
            <a:off x="2743200" y="3276600"/>
            <a:ext cx="3810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44" name="Group 56"/>
          <p:cNvGrpSpPr>
            <a:grpSpLocks/>
          </p:cNvGrpSpPr>
          <p:nvPr/>
        </p:nvGrpSpPr>
        <p:grpSpPr bwMode="auto">
          <a:xfrm>
            <a:off x="4572000" y="2590800"/>
            <a:ext cx="609600" cy="1676400"/>
            <a:chOff x="1920" y="1632"/>
            <a:chExt cx="384" cy="1056"/>
          </a:xfrm>
        </p:grpSpPr>
        <p:sp>
          <p:nvSpPr>
            <p:cNvPr id="18454" name="Line 57"/>
            <p:cNvSpPr>
              <a:spLocks noChangeShapeType="1"/>
            </p:cNvSpPr>
            <p:nvPr/>
          </p:nvSpPr>
          <p:spPr bwMode="auto">
            <a:xfrm>
              <a:off x="2112" y="1632"/>
              <a:ext cx="0" cy="33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5" name="Oval 58"/>
            <p:cNvSpPr>
              <a:spLocks noChangeArrowheads="1"/>
            </p:cNvSpPr>
            <p:nvPr/>
          </p:nvSpPr>
          <p:spPr bwMode="auto">
            <a:xfrm>
              <a:off x="2064" y="1920"/>
              <a:ext cx="96" cy="9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Oval 59"/>
            <p:cNvSpPr>
              <a:spLocks noChangeArrowheads="1"/>
            </p:cNvSpPr>
            <p:nvPr/>
          </p:nvSpPr>
          <p:spPr bwMode="auto">
            <a:xfrm>
              <a:off x="2064" y="2112"/>
              <a:ext cx="96" cy="9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457" name="Group 60"/>
            <p:cNvGrpSpPr>
              <a:grpSpLocks/>
            </p:cNvGrpSpPr>
            <p:nvPr/>
          </p:nvGrpSpPr>
          <p:grpSpPr bwMode="auto">
            <a:xfrm>
              <a:off x="1920" y="2448"/>
              <a:ext cx="384" cy="96"/>
              <a:chOff x="4224" y="2688"/>
              <a:chExt cx="384" cy="96"/>
            </a:xfrm>
          </p:grpSpPr>
          <p:sp>
            <p:nvSpPr>
              <p:cNvPr id="18462" name="Line 61"/>
              <p:cNvSpPr>
                <a:spLocks noChangeShapeType="1"/>
              </p:cNvSpPr>
              <p:nvPr/>
            </p:nvSpPr>
            <p:spPr bwMode="auto">
              <a:xfrm>
                <a:off x="4224" y="2688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3" name="Line 62"/>
              <p:cNvSpPr>
                <a:spLocks noChangeShapeType="1"/>
              </p:cNvSpPr>
              <p:nvPr/>
            </p:nvSpPr>
            <p:spPr bwMode="auto">
              <a:xfrm>
                <a:off x="4320" y="278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58" name="Line 63"/>
            <p:cNvSpPr>
              <a:spLocks noChangeShapeType="1"/>
            </p:cNvSpPr>
            <p:nvPr/>
          </p:nvSpPr>
          <p:spPr bwMode="auto">
            <a:xfrm>
              <a:off x="2112" y="2208"/>
              <a:ext cx="0" cy="24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9" name="Line 64"/>
            <p:cNvSpPr>
              <a:spLocks noChangeShapeType="1"/>
            </p:cNvSpPr>
            <p:nvPr/>
          </p:nvSpPr>
          <p:spPr bwMode="auto">
            <a:xfrm>
              <a:off x="2112" y="2544"/>
              <a:ext cx="0" cy="1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0" name="Line 65"/>
            <p:cNvSpPr>
              <a:spLocks noChangeShapeType="1"/>
            </p:cNvSpPr>
            <p:nvPr/>
          </p:nvSpPr>
          <p:spPr bwMode="auto">
            <a:xfrm flipV="1">
              <a:off x="2016" y="1968"/>
              <a:ext cx="0" cy="19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1" name="Oval 66"/>
            <p:cNvSpPr>
              <a:spLocks noChangeArrowheads="1"/>
            </p:cNvSpPr>
            <p:nvPr/>
          </p:nvSpPr>
          <p:spPr bwMode="auto">
            <a:xfrm>
              <a:off x="1968" y="2016"/>
              <a:ext cx="48" cy="48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45" name="Line 67"/>
          <p:cNvSpPr>
            <a:spLocks noChangeShapeType="1"/>
          </p:cNvSpPr>
          <p:nvPr/>
        </p:nvSpPr>
        <p:spPr bwMode="auto">
          <a:xfrm flipH="1">
            <a:off x="4362450" y="3276600"/>
            <a:ext cx="3810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68"/>
          <p:cNvSpPr>
            <a:spLocks noChangeShapeType="1"/>
          </p:cNvSpPr>
          <p:nvPr/>
        </p:nvSpPr>
        <p:spPr bwMode="auto">
          <a:xfrm>
            <a:off x="1524000" y="2057400"/>
            <a:ext cx="1219200" cy="1219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Freeform 70"/>
          <p:cNvSpPr>
            <a:spLocks/>
          </p:cNvSpPr>
          <p:nvPr/>
        </p:nvSpPr>
        <p:spPr bwMode="auto">
          <a:xfrm>
            <a:off x="1524000" y="3213100"/>
            <a:ext cx="2895600" cy="2133600"/>
          </a:xfrm>
          <a:custGeom>
            <a:avLst/>
            <a:gdLst>
              <a:gd name="T0" fmla="*/ 0 w 1824"/>
              <a:gd name="T1" fmla="*/ 904 h 1344"/>
              <a:gd name="T2" fmla="*/ 432 w 1824"/>
              <a:gd name="T3" fmla="*/ 1192 h 1344"/>
              <a:gd name="T4" fmla="*/ 1152 w 1824"/>
              <a:gd name="T5" fmla="*/ 1192 h 1344"/>
              <a:gd name="T6" fmla="*/ 1584 w 1824"/>
              <a:gd name="T7" fmla="*/ 280 h 1344"/>
              <a:gd name="T8" fmla="*/ 1728 w 1824"/>
              <a:gd name="T9" fmla="*/ 40 h 1344"/>
              <a:gd name="T10" fmla="*/ 1824 w 1824"/>
              <a:gd name="T11" fmla="*/ 40 h 13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24"/>
              <a:gd name="T19" fmla="*/ 0 h 1344"/>
              <a:gd name="T20" fmla="*/ 1824 w 1824"/>
              <a:gd name="T21" fmla="*/ 1344 h 13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24" h="1344">
                <a:moveTo>
                  <a:pt x="0" y="904"/>
                </a:moveTo>
                <a:cubicBezTo>
                  <a:pt x="120" y="1024"/>
                  <a:pt x="240" y="1144"/>
                  <a:pt x="432" y="1192"/>
                </a:cubicBezTo>
                <a:cubicBezTo>
                  <a:pt x="624" y="1240"/>
                  <a:pt x="960" y="1344"/>
                  <a:pt x="1152" y="1192"/>
                </a:cubicBezTo>
                <a:cubicBezTo>
                  <a:pt x="1344" y="1040"/>
                  <a:pt x="1488" y="472"/>
                  <a:pt x="1584" y="280"/>
                </a:cubicBezTo>
                <a:cubicBezTo>
                  <a:pt x="1680" y="88"/>
                  <a:pt x="1688" y="80"/>
                  <a:pt x="1728" y="40"/>
                </a:cubicBezTo>
                <a:cubicBezTo>
                  <a:pt x="1768" y="0"/>
                  <a:pt x="1808" y="40"/>
                  <a:pt x="1824" y="40"/>
                </a:cubicBezTo>
              </a:path>
            </a:pathLst>
          </a:cu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Text Box 71"/>
          <p:cNvSpPr txBox="1">
            <a:spLocks noChangeArrowheads="1"/>
          </p:cNvSpPr>
          <p:nvPr/>
        </p:nvSpPr>
        <p:spPr bwMode="auto">
          <a:xfrm>
            <a:off x="0" y="1676400"/>
            <a:ext cx="1066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/>
              <a:t>Input1</a:t>
            </a:r>
            <a:endParaRPr lang="en-US" dirty="0"/>
          </a:p>
        </p:txBody>
      </p:sp>
      <p:sp>
        <p:nvSpPr>
          <p:cNvPr id="18449" name="Text Box 72"/>
          <p:cNvSpPr txBox="1">
            <a:spLocks noChangeArrowheads="1"/>
          </p:cNvSpPr>
          <p:nvPr/>
        </p:nvSpPr>
        <p:spPr bwMode="auto">
          <a:xfrm>
            <a:off x="152400" y="4038600"/>
            <a:ext cx="1066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/>
              <a:t>Input2</a:t>
            </a:r>
            <a:endParaRPr lang="en-US" dirty="0"/>
          </a:p>
        </p:txBody>
      </p:sp>
      <p:sp>
        <p:nvSpPr>
          <p:cNvPr id="18450" name="Text Box 73"/>
          <p:cNvSpPr txBox="1">
            <a:spLocks noChangeArrowheads="1"/>
          </p:cNvSpPr>
          <p:nvPr/>
        </p:nvSpPr>
        <p:spPr bwMode="auto">
          <a:xfrm>
            <a:off x="5791200" y="2971800"/>
            <a:ext cx="1066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/>
              <a:t>Output</a:t>
            </a:r>
            <a:endParaRPr lang="en-US" dirty="0"/>
          </a:p>
        </p:txBody>
      </p:sp>
      <p:sp>
        <p:nvSpPr>
          <p:cNvPr id="18451" name="Line 74"/>
          <p:cNvSpPr>
            <a:spLocks noChangeShapeType="1"/>
          </p:cNvSpPr>
          <p:nvPr/>
        </p:nvSpPr>
        <p:spPr bwMode="auto">
          <a:xfrm flipH="1">
            <a:off x="5562600" y="3352800"/>
            <a:ext cx="3810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2" name="Text Box 75"/>
          <p:cNvSpPr txBox="1">
            <a:spLocks noChangeArrowheads="1"/>
          </p:cNvSpPr>
          <p:nvPr/>
        </p:nvSpPr>
        <p:spPr bwMode="auto">
          <a:xfrm>
            <a:off x="3962400" y="4876800"/>
            <a:ext cx="480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Output is low iff both inputs are low</a:t>
            </a:r>
          </a:p>
        </p:txBody>
      </p:sp>
      <p:sp>
        <p:nvSpPr>
          <p:cNvPr id="18453" name="Text Box 76"/>
          <p:cNvSpPr txBox="1">
            <a:spLocks noChangeArrowheads="1"/>
          </p:cNvSpPr>
          <p:nvPr/>
        </p:nvSpPr>
        <p:spPr bwMode="auto">
          <a:xfrm>
            <a:off x="2438400" y="5791200"/>
            <a:ext cx="6248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I.e. Output is high if either of the inputs (or both) are high (input1 </a:t>
            </a:r>
            <a:r>
              <a:rPr lang="en-US" i="1" u="sng">
                <a:solidFill>
                  <a:srgbClr val="FF0033"/>
                </a:solidFill>
              </a:rPr>
              <a:t>OR </a:t>
            </a:r>
            <a:r>
              <a:rPr lang="en-US"/>
              <a:t>input2)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A73916-191C-CC4A-9718-A1631A55929D}" type="datetime1">
              <a:rPr lang="en-US" smtClean="0"/>
              <a:t>8/28/12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749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mtClean="0">
                <a:latin typeface="Century Schoolbook" charset="0"/>
              </a:rPr>
              <a:t>598Charm background</a:t>
            </a:r>
            <a:endParaRPr lang="en-US">
              <a:latin typeface="Century Schoolbook" charset="0"/>
            </a:endParaRPr>
          </a:p>
        </p:txBody>
      </p:sp>
      <p:sp>
        <p:nvSpPr>
          <p:cNvPr id="20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E7F4897-BB02-B044-BEBE-273CA1603B02}" type="slidenum">
              <a:rPr lang="en-US"/>
              <a:pPr/>
              <a:t>11</a:t>
            </a:fld>
            <a:endParaRPr lang="en-US"/>
          </a:p>
        </p:txBody>
      </p:sp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charset="0"/>
              </a:rPr>
              <a:t>Basic Gates </a:t>
            </a:r>
          </a:p>
        </p:txBody>
      </p:sp>
      <p:sp>
        <p:nvSpPr>
          <p:cNvPr id="20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924800" cy="609600"/>
          </a:xfrm>
          <a:noFill/>
        </p:spPr>
        <p:txBody>
          <a:bodyPr/>
          <a:lstStyle/>
          <a:p>
            <a:pPr>
              <a:spcAft>
                <a:spcPct val="300000"/>
              </a:spcAft>
            </a:pPr>
            <a:r>
              <a:rPr lang="en-US" dirty="0">
                <a:solidFill>
                  <a:srgbClr val="FF0033"/>
                </a:solidFill>
                <a:latin typeface="Comic Sans MS" charset="0"/>
              </a:rPr>
              <a:t>There are three basic kinds of logic gates</a:t>
            </a:r>
          </a:p>
        </p:txBody>
      </p:sp>
      <p:sp>
        <p:nvSpPr>
          <p:cNvPr id="2057" name="Rectangle 7"/>
          <p:cNvSpPr>
            <a:spLocks noChangeArrowheads="1"/>
          </p:cNvSpPr>
          <p:nvPr/>
        </p:nvSpPr>
        <p:spPr bwMode="auto">
          <a:xfrm>
            <a:off x="2727325" y="1949450"/>
            <a:ext cx="15859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AND</a:t>
            </a:r>
          </a:p>
          <a:p>
            <a:r>
              <a:rPr lang="en-US"/>
              <a:t>of two inputs</a:t>
            </a:r>
          </a:p>
        </p:txBody>
      </p:sp>
      <p:sp>
        <p:nvSpPr>
          <p:cNvPr id="2058" name="Rectangle 8"/>
          <p:cNvSpPr>
            <a:spLocks noChangeArrowheads="1"/>
          </p:cNvSpPr>
          <p:nvPr/>
        </p:nvSpPr>
        <p:spPr bwMode="auto">
          <a:xfrm>
            <a:off x="5089525" y="1949450"/>
            <a:ext cx="1616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/>
              <a:t>OR of two inputs</a:t>
            </a:r>
          </a:p>
        </p:txBody>
      </p:sp>
      <p:sp>
        <p:nvSpPr>
          <p:cNvPr id="2059" name="Rectangle 9"/>
          <p:cNvSpPr>
            <a:spLocks noChangeArrowheads="1"/>
          </p:cNvSpPr>
          <p:nvPr/>
        </p:nvSpPr>
        <p:spPr bwMode="auto">
          <a:xfrm>
            <a:off x="7086600" y="1905000"/>
            <a:ext cx="16065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NOT</a:t>
            </a:r>
          </a:p>
          <a:p>
            <a:r>
              <a:rPr lang="en-US" dirty="0"/>
              <a:t>(complement)</a:t>
            </a:r>
          </a:p>
          <a:p>
            <a:r>
              <a:rPr lang="en-US" dirty="0"/>
              <a:t>on one input</a:t>
            </a:r>
          </a:p>
        </p:txBody>
      </p:sp>
      <p:sp>
        <p:nvSpPr>
          <p:cNvPr id="2060" name="Rectangle 14"/>
          <p:cNvSpPr>
            <a:spLocks noChangeArrowheads="1"/>
          </p:cNvSpPr>
          <p:nvPr/>
        </p:nvSpPr>
        <p:spPr bwMode="auto">
          <a:xfrm>
            <a:off x="898525" y="1957388"/>
            <a:ext cx="1320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Operation:</a:t>
            </a:r>
          </a:p>
        </p:txBody>
      </p:sp>
      <p:graphicFrame>
        <p:nvGraphicFramePr>
          <p:cNvPr id="2050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1116036"/>
              </p:ext>
            </p:extLst>
          </p:nvPr>
        </p:nvGraphicFramePr>
        <p:xfrm>
          <a:off x="2771775" y="3086100"/>
          <a:ext cx="15144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Bitmap Image" r:id="rId3" imgW="1523810" imgH="656969" progId="Paint.Picture">
                  <p:embed/>
                </p:oleObj>
              </mc:Choice>
              <mc:Fallback>
                <p:oleObj name="Bitmap Image" r:id="rId3" imgW="1523810" imgH="656969" progId="Paint.Pictur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086100"/>
                        <a:ext cx="15144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1" name="Rectangle 17"/>
          <p:cNvSpPr>
            <a:spLocks noChangeArrowheads="1"/>
          </p:cNvSpPr>
          <p:nvPr/>
        </p:nvSpPr>
        <p:spPr bwMode="auto">
          <a:xfrm>
            <a:off x="866775" y="3009900"/>
            <a:ext cx="1339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Logic gate:</a:t>
            </a:r>
          </a:p>
        </p:txBody>
      </p:sp>
      <p:graphicFrame>
        <p:nvGraphicFramePr>
          <p:cNvPr id="205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039395"/>
              </p:ext>
            </p:extLst>
          </p:nvPr>
        </p:nvGraphicFramePr>
        <p:xfrm>
          <a:off x="4905375" y="3086100"/>
          <a:ext cx="17240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Bitmap Image" r:id="rId5" imgW="1724266" imgH="647619" progId="Paint.Picture">
                  <p:embed/>
                </p:oleObj>
              </mc:Choice>
              <mc:Fallback>
                <p:oleObj name="Bitmap Image" r:id="rId5" imgW="1724266" imgH="64761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3086100"/>
                        <a:ext cx="17240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476319"/>
              </p:ext>
            </p:extLst>
          </p:nvPr>
        </p:nvGraphicFramePr>
        <p:xfrm>
          <a:off x="7115175" y="3086100"/>
          <a:ext cx="11620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Bitmap Image" r:id="rId7" imgW="1162212" imgH="581106" progId="Paint.Picture">
                  <p:embed/>
                </p:oleObj>
              </mc:Choice>
              <mc:Fallback>
                <p:oleObj name="Bitmap Image" r:id="rId7" imgW="1162212" imgH="58110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5175" y="3086100"/>
                        <a:ext cx="11620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" name="Text Box 21"/>
          <p:cNvSpPr txBox="1">
            <a:spLocks noChangeArrowheads="1"/>
          </p:cNvSpPr>
          <p:nvPr/>
        </p:nvSpPr>
        <p:spPr bwMode="auto">
          <a:xfrm>
            <a:off x="533400" y="4114800"/>
            <a:ext cx="815340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Two Questions: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dirty="0"/>
              <a:t>How can we implement such </a:t>
            </a:r>
            <a:r>
              <a:rPr lang="en-US" dirty="0">
                <a:solidFill>
                  <a:srgbClr val="FF0033"/>
                </a:solidFill>
              </a:rPr>
              <a:t>switches</a:t>
            </a:r>
            <a:r>
              <a:rPr lang="en-US" dirty="0"/>
              <a:t>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dirty="0"/>
              <a:t>What can we build with </a:t>
            </a:r>
            <a:r>
              <a:rPr lang="en-US" dirty="0">
                <a:solidFill>
                  <a:srgbClr val="FF0033"/>
                </a:solidFill>
              </a:rPr>
              <a:t>Gates</a:t>
            </a:r>
            <a:r>
              <a:rPr lang="en-US" dirty="0"/>
              <a:t>? 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dirty="0" smtClean="0"/>
              <a:t>Adders, controllers, memory elements, computers!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E35469-349F-0A4F-935D-6D8A2E6A0577}" type="datetime1">
              <a:rPr lang="en-US" smtClean="0"/>
              <a:t>8/28/12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145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5D3C895-1D9A-4E4F-8DD5-D2759607020E}" type="slidenum">
              <a:rPr lang="en-US"/>
              <a:pPr/>
              <a:t>12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charset="0"/>
              </a:rPr>
              <a:t>How to make switches?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077200" cy="358139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mic Sans MS" charset="0"/>
              </a:rPr>
              <a:t>Use mechanical power</a:t>
            </a:r>
          </a:p>
          <a:p>
            <a:r>
              <a:rPr lang="en-US" dirty="0">
                <a:latin typeface="Comic Sans MS" charset="0"/>
              </a:rPr>
              <a:t>Use </a:t>
            </a:r>
            <a:r>
              <a:rPr lang="en-US" dirty="0" err="1">
                <a:latin typeface="Comic Sans MS" charset="0"/>
              </a:rPr>
              <a:t>hydrolic</a:t>
            </a:r>
            <a:r>
              <a:rPr lang="en-US" dirty="0">
                <a:latin typeface="Comic Sans MS" charset="0"/>
              </a:rPr>
              <a:t> pressure</a:t>
            </a:r>
          </a:p>
          <a:p>
            <a:r>
              <a:rPr lang="en-US" dirty="0">
                <a:latin typeface="Comic Sans MS" charset="0"/>
              </a:rPr>
              <a:t>Use electromechanical switches (electromagnet turns the switch on)</a:t>
            </a:r>
          </a:p>
          <a:p>
            <a:r>
              <a:rPr lang="en-US" dirty="0">
                <a:latin typeface="Comic Sans MS" charset="0"/>
              </a:rPr>
              <a:t>Current technology:</a:t>
            </a:r>
          </a:p>
          <a:p>
            <a:pPr lvl="1"/>
            <a:r>
              <a:rPr lang="en-US" dirty="0">
                <a:latin typeface="Comic Sans MS" charset="0"/>
              </a:rPr>
              <a:t>Semiconductor transistors</a:t>
            </a:r>
          </a:p>
          <a:p>
            <a:pPr lvl="2"/>
            <a:r>
              <a:rPr lang="en-US" dirty="0">
                <a:latin typeface="Comic Sans MS" charset="0"/>
              </a:rPr>
              <a:t>A </a:t>
            </a:r>
            <a:r>
              <a:rPr lang="en-US" dirty="0" smtClean="0">
                <a:latin typeface="Comic Sans MS" charset="0"/>
              </a:rPr>
              <a:t>transistor </a:t>
            </a:r>
            <a:r>
              <a:rPr lang="en-US" dirty="0">
                <a:latin typeface="Comic Sans MS" charset="0"/>
              </a:rPr>
              <a:t>can be made to conduct electricity depending on the input on the 3</a:t>
            </a:r>
            <a:r>
              <a:rPr lang="en-US" baseline="30000" dirty="0">
                <a:latin typeface="Comic Sans MS" charset="0"/>
              </a:rPr>
              <a:t>rd</a:t>
            </a:r>
            <a:r>
              <a:rPr lang="en-US" dirty="0">
                <a:latin typeface="Comic Sans MS" charset="0"/>
              </a:rPr>
              <a:t> input</a:t>
            </a:r>
          </a:p>
          <a:p>
            <a:pPr lvl="1"/>
            <a:r>
              <a:rPr lang="en-US" dirty="0">
                <a:latin typeface="Comic Sans MS" charset="0"/>
              </a:rPr>
              <a:t>CMOS </a:t>
            </a:r>
            <a:r>
              <a:rPr lang="ja-JP" altLang="en-US" dirty="0">
                <a:latin typeface="Comic Sans MS" charset="0"/>
              </a:rPr>
              <a:t>“</a:t>
            </a:r>
            <a:r>
              <a:rPr lang="en-US" dirty="0">
                <a:latin typeface="Comic Sans MS" charset="0"/>
              </a:rPr>
              <a:t>gates</a:t>
            </a:r>
            <a:r>
              <a:rPr lang="ja-JP" altLang="en-US" dirty="0">
                <a:latin typeface="Comic Sans MS" charset="0"/>
              </a:rPr>
              <a:t>”</a:t>
            </a:r>
            <a:r>
              <a:rPr lang="en-US" dirty="0">
                <a:latin typeface="Comic Sans MS" charset="0"/>
              </a:rPr>
              <a:t> (actually, switches)</a:t>
            </a:r>
          </a:p>
          <a:p>
            <a:pPr marL="0" indent="0">
              <a:buNone/>
            </a:pPr>
            <a:endParaRPr lang="en-US" dirty="0">
              <a:latin typeface="Comic Sans MS" charset="0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3124200" y="5382161"/>
            <a:ext cx="5257800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3399"/>
                </a:solidFill>
              </a:rPr>
              <a:t>Two properties of Switches and Gates: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3399"/>
                </a:solidFill>
              </a:rPr>
              <a:t>	Size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3399"/>
                </a:solidFill>
              </a:rPr>
              <a:t>	Switching and Propagation delay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B2CF36-EFCF-A546-B8BB-8FC9878A1F12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981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Speeds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we can make transistors smaller</a:t>
            </a:r>
          </a:p>
          <a:p>
            <a:pPr lvl="1"/>
            <a:r>
              <a:rPr lang="en-US" dirty="0" smtClean="0"/>
              <a:t>Which means smaller capacitances..</a:t>
            </a:r>
          </a:p>
          <a:p>
            <a:pPr lvl="2"/>
            <a:r>
              <a:rPr lang="en-US" dirty="0" smtClean="0"/>
              <a:t>Imagine filling up “tanks” with “water” (electrons)</a:t>
            </a:r>
          </a:p>
          <a:p>
            <a:r>
              <a:rPr lang="en-US" dirty="0" smtClean="0"/>
              <a:t>We can turn them on or off faster</a:t>
            </a:r>
          </a:p>
          <a:p>
            <a:pPr lvl="1"/>
            <a:r>
              <a:rPr lang="en-US" dirty="0" smtClean="0"/>
              <a:t>Which means we can make our computers go faster</a:t>
            </a:r>
          </a:p>
          <a:p>
            <a:pPr lvl="1"/>
            <a:r>
              <a:rPr lang="en-US" dirty="0" smtClean="0"/>
              <a:t>Clock cycle is selected so that the parts of the computer can finish basic calculations within the cycle</a:t>
            </a:r>
          </a:p>
          <a:p>
            <a:pPr lvl="1"/>
            <a:r>
              <a:rPr lang="en-US" dirty="0" smtClean="0"/>
              <a:t>And indeed: 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A0E66B-88DC-6F44-B5D3-30FA5EB97049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7394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Virtuous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can make transistors smaller,</a:t>
            </a:r>
          </a:p>
          <a:p>
            <a:pPr lvl="1"/>
            <a:r>
              <a:rPr lang="en-US" dirty="0" smtClean="0"/>
              <a:t>You can fit more of them on a chip</a:t>
            </a:r>
          </a:p>
          <a:p>
            <a:pPr lvl="2"/>
            <a:r>
              <a:rPr lang="en-US" dirty="0" smtClean="0"/>
              <a:t>Cost per transistor decreases</a:t>
            </a:r>
          </a:p>
          <a:p>
            <a:pPr lvl="1"/>
            <a:r>
              <a:rPr lang="en-US" dirty="0" smtClean="0"/>
              <a:t>AND: propagation delays get smaller</a:t>
            </a:r>
          </a:p>
          <a:p>
            <a:pPr lvl="2"/>
            <a:r>
              <a:rPr lang="en-US" dirty="0" smtClean="0"/>
              <a:t>So they can run faster!</a:t>
            </a:r>
          </a:p>
          <a:p>
            <a:r>
              <a:rPr lang="en-US" dirty="0" smtClean="0"/>
              <a:t>Can you make them smaller?</a:t>
            </a:r>
          </a:p>
          <a:p>
            <a:pPr lvl="1"/>
            <a:r>
              <a:rPr lang="en-US" dirty="0" smtClean="0"/>
              <a:t>Technological progress needed, but can be done</a:t>
            </a:r>
          </a:p>
          <a:p>
            <a:r>
              <a:rPr lang="en-US" dirty="0" smtClean="0"/>
              <a:t>This led to:</a:t>
            </a:r>
          </a:p>
          <a:p>
            <a:pPr lvl="1"/>
            <a:r>
              <a:rPr lang="en-US" dirty="0" smtClean="0"/>
              <a:t>Cheaper and faster processors every year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51BEEB-7F35-2546-9768-8CFF7327B8E4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238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Commonly (</a:t>
            </a:r>
            <a:r>
              <a:rPr lang="en-US" dirty="0" err="1" smtClean="0"/>
              <a:t>mis</a:t>
            </a:r>
            <a:r>
              <a:rPr lang="en-US" dirty="0" smtClean="0"/>
              <a:t>) stated as </a:t>
            </a:r>
          </a:p>
          <a:p>
            <a:pPr lvl="1"/>
            <a:r>
              <a:rPr lang="en-US" dirty="0" smtClean="0"/>
              <a:t>“Computer Performance doubles every 18 months”</a:t>
            </a:r>
          </a:p>
          <a:p>
            <a:r>
              <a:rPr lang="en-US" dirty="0" smtClean="0"/>
              <a:t>Gordon Moore observed in 1965</a:t>
            </a:r>
          </a:p>
          <a:p>
            <a:pPr lvl="1"/>
            <a:r>
              <a:rPr lang="en-US" dirty="0" smtClean="0"/>
              <a:t>“The complexity… has increased roughly a factor of two per year. [It] can be expected to continue…for at least 10 years”</a:t>
            </a:r>
          </a:p>
          <a:p>
            <a:pPr lvl="1"/>
            <a:r>
              <a:rPr lang="en-US" dirty="0" smtClean="0"/>
              <a:t>Its about </a:t>
            </a:r>
            <a:r>
              <a:rPr lang="en-US" b="1" i="1" u="sng" dirty="0" smtClean="0"/>
              <a:t>number of transistors</a:t>
            </a:r>
            <a:r>
              <a:rPr lang="en-US" dirty="0" smtClean="0"/>
              <a:t> per chip</a:t>
            </a:r>
          </a:p>
          <a:p>
            <a:r>
              <a:rPr lang="en-US" dirty="0" smtClean="0"/>
              <a:t>Funny thing is: it held true for 40+ years</a:t>
            </a:r>
          </a:p>
          <a:p>
            <a:pPr lvl="1"/>
            <a:r>
              <a:rPr lang="en-US" dirty="0" smtClean="0"/>
              <a:t>And still going until 2020 </a:t>
            </a:r>
          </a:p>
          <a:p>
            <a:pPr lvl="1"/>
            <a:r>
              <a:rPr lang="en-US" dirty="0" smtClean="0"/>
              <a:t>“Self Fulfilling prophecy”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03A083-9F83-504D-918E-3A004682CAD2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758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F529F-77EF-314E-ACFC-9A4B088EAA90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pic>
        <p:nvPicPr>
          <p:cNvPr id="5" name="Picture 4" descr="2000px-Transistor_Count_and_Moore's_Law_-_201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-228600"/>
            <a:ext cx="8242300" cy="740982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C72E0-3E7F-4709-B8DF-5EC8A0346E3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9227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lockspeedsSmoothSpanBo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95400"/>
            <a:ext cx="7924800" cy="49714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Clock </a:t>
            </a:r>
            <a:r>
              <a:rPr lang="en-US" dirty="0"/>
              <a:t>S</a:t>
            </a:r>
            <a:r>
              <a:rPr lang="en-US" dirty="0" smtClean="0"/>
              <a:t>peeds </a:t>
            </a:r>
            <a:r>
              <a:rPr lang="en-US" dirty="0"/>
              <a:t>I</a:t>
            </a:r>
            <a:r>
              <a:rPr lang="en-US" dirty="0" smtClean="0"/>
              <a:t>ncreased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3A423E-486A-9A4C-9341-BD65D30BCF26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5638800"/>
            <a:ext cx="60198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Notice a little trick: x axis goes only to 2003!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0" y="2057400"/>
            <a:ext cx="1219200" cy="472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76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lockspeedsSmoothSpanBo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45502"/>
            <a:ext cx="8779598" cy="5507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Until they stopped increasing!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2C4721-F8CF-9647-BCF8-DA5508044BB9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3953470"/>
            <a:ext cx="2133600" cy="92333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100000">
                <a:srgbClr val="FFFFFF"/>
              </a:gs>
              <a:gs pos="50000">
                <a:schemeClr val="bg2">
                  <a:lumMod val="75000"/>
                </a:schemeClr>
              </a:gs>
              <a:gs pos="25000">
                <a:schemeClr val="bg2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Why?</a:t>
            </a:r>
            <a:endParaRPr lang="en-US" sz="5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080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8909C-CB25-7B49-8CE8-09D0744A1F6B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6" name="Picture 5" descr="IntelCPUsHerbSutterDrDobbsJour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774700"/>
            <a:ext cx="5309262" cy="529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6096000"/>
            <a:ext cx="37338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Source: Herb Sutter (orig. in DDJ)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49246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topics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an unexpectedly (but pleasantly) large class size</a:t>
            </a:r>
          </a:p>
          <a:p>
            <a:r>
              <a:rPr lang="en-US" dirty="0" smtClean="0"/>
              <a:t>No Teaching Assistants!</a:t>
            </a:r>
          </a:p>
          <a:p>
            <a:endParaRPr lang="en-US" dirty="0"/>
          </a:p>
          <a:p>
            <a:r>
              <a:rPr lang="en-US" dirty="0" smtClean="0"/>
              <a:t>A lot of responsibility for learning on you</a:t>
            </a:r>
          </a:p>
          <a:p>
            <a:r>
              <a:rPr lang="en-US" dirty="0" smtClean="0"/>
              <a:t>Also: it is a class where you learn by doing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870765-57F3-8147-9ABE-74540DA2EFCB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74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in 1999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8A0FE9-05F3-1942-BF0E-725BC5AC03FD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1064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286000" y="1219200"/>
            <a:ext cx="54978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Shekhar</a:t>
            </a:r>
            <a:r>
              <a:rPr lang="en-US" dirty="0"/>
              <a:t> </a:t>
            </a:r>
            <a:r>
              <a:rPr lang="en-US" dirty="0" err="1"/>
              <a:t>Borkar</a:t>
            </a:r>
            <a:r>
              <a:rPr lang="en-US" dirty="0" smtClean="0"/>
              <a:t>, Intel, at </a:t>
            </a:r>
            <a:r>
              <a:rPr lang="en-US" dirty="0"/>
              <a:t>MICRO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99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6400" y="6019800"/>
            <a:ext cx="5791200" cy="5847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So, the chips were getting too hot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705600" y="1600200"/>
            <a:ext cx="2286000" cy="4267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849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in 1999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90D388-C7B1-9D42-BE2B-3C1FFB5A02F2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1064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286000" y="1219200"/>
            <a:ext cx="54978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Shekhar</a:t>
            </a:r>
            <a:r>
              <a:rPr lang="en-US" dirty="0"/>
              <a:t> </a:t>
            </a:r>
            <a:r>
              <a:rPr lang="en-US" dirty="0" err="1"/>
              <a:t>Borkar</a:t>
            </a:r>
            <a:r>
              <a:rPr lang="en-US" dirty="0" smtClean="0"/>
              <a:t>, Intel, at </a:t>
            </a:r>
            <a:r>
              <a:rPr lang="en-US" dirty="0"/>
              <a:t>MICRO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99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6400" y="6019800"/>
            <a:ext cx="5791200" cy="5847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So, the chips were getting too hot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102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 </a:t>
            </a:r>
            <a:r>
              <a:rPr lang="en-US" dirty="0" err="1" smtClean="0"/>
              <a:t>Wulf</a:t>
            </a:r>
            <a:r>
              <a:rPr lang="en-US" dirty="0" smtClean="0"/>
              <a:t> in 1978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6200" y="15240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William </a:t>
            </a:r>
            <a:r>
              <a:rPr lang="en-US" dirty="0" err="1" smtClean="0"/>
              <a:t>Wulf</a:t>
            </a:r>
            <a:r>
              <a:rPr lang="en-US" dirty="0" smtClean="0"/>
              <a:t> is one of the most influential computer scientist</a:t>
            </a:r>
          </a:p>
          <a:p>
            <a:r>
              <a:rPr lang="en-US" dirty="0" smtClean="0"/>
              <a:t>Visited </a:t>
            </a:r>
            <a:r>
              <a:rPr lang="en-US" dirty="0" err="1" smtClean="0"/>
              <a:t>IISc</a:t>
            </a:r>
            <a:r>
              <a:rPr lang="en-US" dirty="0" smtClean="0"/>
              <a:t> Bangalore around 1978..</a:t>
            </a:r>
          </a:p>
          <a:p>
            <a:pPr lvl="1"/>
            <a:r>
              <a:rPr lang="en-US" dirty="0" smtClean="0"/>
              <a:t>When I was a grad student</a:t>
            </a:r>
          </a:p>
          <a:p>
            <a:r>
              <a:rPr lang="en-US" dirty="0" smtClean="0"/>
              <a:t>Talked about his parallel computing projects</a:t>
            </a:r>
          </a:p>
          <a:p>
            <a:pPr lvl="1"/>
            <a:r>
              <a:rPr lang="en-US" dirty="0" err="1" smtClean="0"/>
              <a:t>C.mmp</a:t>
            </a:r>
            <a:endParaRPr lang="en-US" dirty="0" smtClean="0"/>
          </a:p>
          <a:p>
            <a:pPr lvl="1"/>
            <a:r>
              <a:rPr lang="en-US" dirty="0" smtClean="0"/>
              <a:t>Stated motivations: Sequential processors cannot keep getting faster forever, because of physical limitations. We need many processors working in parallel to compute faster</a:t>
            </a:r>
          </a:p>
          <a:p>
            <a:r>
              <a:rPr lang="en-US" dirty="0" smtClean="0"/>
              <a:t>But engineers kept making it go faster </a:t>
            </a:r>
          </a:p>
          <a:p>
            <a:pPr lvl="1"/>
            <a:r>
              <a:rPr lang="en-US" dirty="0" smtClean="0"/>
              <a:t>Until now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E07F50-AA39-0747-A8AE-2F249A16A18B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pic>
        <p:nvPicPr>
          <p:cNvPr id="7" name="Picture 6" descr="wulf-willi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280" y="228600"/>
            <a:ext cx="1569720" cy="209296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222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and Power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cubic relationship between them!</a:t>
            </a:r>
          </a:p>
          <a:p>
            <a:pPr lvl="1"/>
            <a:r>
              <a:rPr lang="en-US" dirty="0" smtClean="0"/>
              <a:t>So, if frequency doubles, dynamic power increases 8-fold!</a:t>
            </a:r>
          </a:p>
          <a:p>
            <a:pPr lvl="1"/>
            <a:r>
              <a:rPr lang="en-US" dirty="0" smtClean="0"/>
              <a:t>Static power is still a significant part of the total power</a:t>
            </a:r>
          </a:p>
          <a:p>
            <a:r>
              <a:rPr lang="en-US" dirty="0" smtClean="0"/>
              <a:t>So, frequencies stalled around 2-3 GHz</a:t>
            </a:r>
          </a:p>
          <a:p>
            <a:pPr lvl="1"/>
            <a:r>
              <a:rPr lang="en-US" dirty="0" smtClean="0"/>
              <a:t>Which is plenty fast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6C52CA-851D-084F-BC50-96DC979EC440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703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Power </a:t>
            </a:r>
            <a:r>
              <a:rPr lang="en-US" dirty="0" err="1" smtClean="0"/>
              <a:t>vs</a:t>
            </a:r>
            <a:r>
              <a:rPr lang="en-US" dirty="0" smtClean="0"/>
              <a:t> Frequency </a:t>
            </a:r>
            <a:br>
              <a:rPr lang="en-US" dirty="0" smtClean="0"/>
            </a:br>
            <a:r>
              <a:rPr lang="en-US" dirty="0" smtClean="0"/>
              <a:t>on a given processor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14A1F-4DBF-0448-87CA-67DD356FA6CA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8" name="Picture 7" descr="Power-arch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" y="1981200"/>
            <a:ext cx="658368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003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Energy </a:t>
            </a:r>
            <a:r>
              <a:rPr lang="en-US" dirty="0" err="1" smtClean="0"/>
              <a:t>vs</a:t>
            </a:r>
            <a:r>
              <a:rPr lang="en-US" dirty="0" smtClean="0"/>
              <a:t> Frequency on a given processor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5CFD46-B413-DB48-B86B-DABD0884BE02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8" name="Picture 7" descr="EnergyArch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1536700"/>
            <a:ext cx="73787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971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Transistors/chip?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Well, they will keep on growing for the next ten years</a:t>
            </a:r>
          </a:p>
          <a:p>
            <a:pPr lvl="1"/>
            <a:r>
              <a:rPr lang="en-US" dirty="0" smtClean="0"/>
              <a:t>May be a bit slowly</a:t>
            </a:r>
          </a:p>
          <a:p>
            <a:r>
              <a:rPr lang="en-US" dirty="0" smtClean="0"/>
              <a:t>Current technology is 32 or 22 nanometers</a:t>
            </a:r>
          </a:p>
          <a:p>
            <a:r>
              <a:rPr lang="en-US" dirty="0" smtClean="0"/>
              <a:t>We may go to 9 or 5 nanometers feature size</a:t>
            </a:r>
          </a:p>
          <a:p>
            <a:pPr lvl="1"/>
            <a:r>
              <a:rPr lang="en-US" dirty="0" smtClean="0"/>
              <a:t>i.e. gap between two wires (as a simple definition)</a:t>
            </a:r>
          </a:p>
          <a:p>
            <a:r>
              <a:rPr lang="en-US" dirty="0" smtClean="0"/>
              <a:t>For comparison: </a:t>
            </a:r>
          </a:p>
          <a:p>
            <a:pPr lvl="1"/>
            <a:r>
              <a:rPr lang="en-US" dirty="0" smtClean="0"/>
              <a:t>Distance between a carbon and a Hydrogen atom is 1 Angstrom = 0.1 nanometer!</a:t>
            </a:r>
          </a:p>
          <a:p>
            <a:pPr lvl="1"/>
            <a:r>
              <a:rPr lang="en-US" dirty="0" smtClean="0"/>
              <a:t>Silicon-Silicon bonds are longer</a:t>
            </a:r>
          </a:p>
          <a:p>
            <a:pPr lvl="1"/>
            <a:r>
              <a:rPr lang="en-US" dirty="0" smtClean="0"/>
              <a:t>5 </a:t>
            </a:r>
            <a:r>
              <a:rPr lang="en-US" dirty="0" err="1" smtClean="0"/>
              <a:t>A</a:t>
            </a:r>
            <a:r>
              <a:rPr lang="en-US" baseline="30000" dirty="0" err="1" smtClean="0"/>
              <a:t>o</a:t>
            </a:r>
            <a:r>
              <a:rPr lang="en-US" dirty="0" smtClean="0"/>
              <a:t> lattice spacing (image: </a:t>
            </a:r>
            <a:r>
              <a:rPr lang="en-US" dirty="0" err="1" smtClean="0"/>
              <a:t>wikipedia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i.e. 0.5 nanometer</a:t>
            </a:r>
          </a:p>
          <a:p>
            <a:pPr lvl="1"/>
            <a:r>
              <a:rPr lang="en-US" dirty="0" smtClean="0"/>
              <a:t>So, we are close to atomic units!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153B28-E3AF-0643-854E-F09E1F64FE49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4572000"/>
            <a:ext cx="223139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15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We will get to over 50 billion transistors/chip!</a:t>
            </a:r>
          </a:p>
          <a:p>
            <a:r>
              <a:rPr lang="en-US" dirty="0" smtClean="0"/>
              <a:t>What to do with them?</a:t>
            </a:r>
          </a:p>
          <a:p>
            <a:r>
              <a:rPr lang="en-US" dirty="0" smtClean="0"/>
              <a:t>Put more processors on a chip</a:t>
            </a:r>
          </a:p>
          <a:p>
            <a:r>
              <a:rPr lang="en-US" dirty="0" smtClean="0"/>
              <a:t>Beginning of the multicore era: </a:t>
            </a:r>
          </a:p>
          <a:p>
            <a:pPr lvl="1"/>
            <a:r>
              <a:rPr lang="en-US" dirty="0" smtClean="0"/>
              <a:t>Number of cores per chip doubles every X years</a:t>
            </a:r>
          </a:p>
          <a:p>
            <a:pPr lvl="2"/>
            <a:r>
              <a:rPr lang="en-US" dirty="0" smtClean="0"/>
              <a:t>X= 2? 3?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A9869-5CF2-BA4E-A942-3DA00FABDCD2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232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is changing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summarize: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 had been used to computers becoming faster every year.. That “change” was a constant</a:t>
            </a:r>
          </a:p>
          <a:p>
            <a:pPr lvl="1"/>
            <a:r>
              <a:rPr lang="en-US" dirty="0" smtClean="0"/>
              <a:t>The change is: that the speeds are no longer changing..</a:t>
            </a:r>
          </a:p>
          <a:p>
            <a:r>
              <a:rPr lang="en-US" dirty="0" smtClean="0"/>
              <a:t>So, Lets think about what happens over the next 10 years</a:t>
            </a:r>
          </a:p>
          <a:p>
            <a:r>
              <a:rPr lang="en-US" dirty="0" smtClean="0"/>
              <a:t>And later: </a:t>
            </a:r>
          </a:p>
          <a:p>
            <a:pPr lvl="1"/>
            <a:r>
              <a:rPr lang="en-US" dirty="0" smtClean="0"/>
              <a:t>What happens </a:t>
            </a:r>
            <a:r>
              <a:rPr lang="en-US" i="1" u="sng" dirty="0" smtClean="0"/>
              <a:t>after</a:t>
            </a:r>
            <a:r>
              <a:rPr lang="en-US" dirty="0" smtClean="0"/>
              <a:t> ten years, when even the number of transistors don’t increase any more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5BBCA2-A976-B84B-8166-E6FCCC0B1979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4985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didn’t we witness disruption?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haven’t we seen the effect of this disruption already?</a:t>
            </a:r>
          </a:p>
          <a:p>
            <a:pPr lvl="1"/>
            <a:r>
              <a:rPr lang="en-US" dirty="0" smtClean="0"/>
              <a:t>After all the clocks stop speeding after 2003</a:t>
            </a:r>
          </a:p>
          <a:p>
            <a:r>
              <a:rPr lang="en-US" dirty="0" smtClean="0"/>
              <a:t>Better integration :</a:t>
            </a:r>
          </a:p>
          <a:p>
            <a:pPr lvl="1"/>
            <a:r>
              <a:rPr lang="en-US" dirty="0" smtClean="0"/>
              <a:t>Intel’s Nehalem architecture</a:t>
            </a:r>
          </a:p>
          <a:p>
            <a:r>
              <a:rPr lang="en-US" dirty="0" smtClean="0"/>
              <a:t>4-way multicores could show useful performance gains for the users</a:t>
            </a:r>
          </a:p>
          <a:p>
            <a:pPr lvl="1"/>
            <a:r>
              <a:rPr lang="en-US" dirty="0" smtClean="0"/>
              <a:t>Running multiple programs simultaneously</a:t>
            </a:r>
          </a:p>
          <a:p>
            <a:pPr lvl="1"/>
            <a:r>
              <a:rPr lang="en-US" dirty="0" smtClean="0"/>
              <a:t>Browse, Index mail, virus scans, …</a:t>
            </a:r>
          </a:p>
          <a:p>
            <a:r>
              <a:rPr lang="en-US" dirty="0" smtClean="0"/>
              <a:t>The real questions will appear in near future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9C0951-6512-3246-A9AA-6135A3E7973B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032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962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Lectures</a:t>
            </a:r>
          </a:p>
          <a:p>
            <a:r>
              <a:rPr lang="en-US" dirty="0" smtClean="0"/>
              <a:t>Reading papers or chapters</a:t>
            </a:r>
          </a:p>
          <a:p>
            <a:r>
              <a:rPr lang="en-US" dirty="0" err="1" smtClean="0"/>
              <a:t>Homeworks</a:t>
            </a:r>
            <a:endParaRPr lang="en-US" dirty="0" smtClean="0"/>
          </a:p>
          <a:p>
            <a:r>
              <a:rPr lang="en-US" dirty="0" smtClean="0"/>
              <a:t>Programming assignments: 5-6 tentative</a:t>
            </a:r>
          </a:p>
          <a:p>
            <a:r>
              <a:rPr lang="en-US" dirty="0" smtClean="0"/>
              <a:t>Semester project: groups of 4 students</a:t>
            </a:r>
          </a:p>
          <a:p>
            <a:r>
              <a:rPr lang="en-US" dirty="0" smtClean="0"/>
              <a:t>A midterm exam, but with a small fraction of grade; no final exam</a:t>
            </a:r>
          </a:p>
          <a:p>
            <a:r>
              <a:rPr lang="en-US" i="1" u="sng" dirty="0" smtClean="0"/>
              <a:t>Tentative</a:t>
            </a:r>
            <a:r>
              <a:rPr lang="en-US" dirty="0" smtClean="0"/>
              <a:t> breakdown: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870765-57F3-8147-9ABE-74540DA2EFCB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825696"/>
              </p:ext>
            </p:extLst>
          </p:nvPr>
        </p:nvGraphicFramePr>
        <p:xfrm>
          <a:off x="1219200" y="5181600"/>
          <a:ext cx="6477000" cy="1032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250"/>
                <a:gridCol w="1619250"/>
                <a:gridCol w="1619250"/>
                <a:gridCol w="1619250"/>
              </a:tblGrid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Homework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Program.</a:t>
                      </a:r>
                    </a:p>
                    <a:p>
                      <a:r>
                        <a:rPr lang="en-US" dirty="0" smtClean="0"/>
                        <a:t>Assignments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Midterm</a:t>
                      </a:r>
                    </a:p>
                    <a:p>
                      <a:r>
                        <a:rPr lang="en-US" dirty="0" smtClean="0"/>
                        <a:t>Exam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endParaRPr lang="en-US" dirty="0"/>
                    </a:p>
                  </a:txBody>
                  <a:tcPr/>
                </a:tc>
              </a:tr>
              <a:tr h="392827"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4548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was discovered that somewhat specialized processors can be made to compute (some things) faster, within the same technology</a:t>
            </a:r>
          </a:p>
          <a:p>
            <a:pPr lvl="1"/>
            <a:r>
              <a:rPr lang="en-US" dirty="0" smtClean="0"/>
              <a:t>Vector instructions (SSE): </a:t>
            </a:r>
          </a:p>
          <a:p>
            <a:pPr lvl="2"/>
            <a:r>
              <a:rPr lang="en-US" dirty="0" smtClean="0"/>
              <a:t>“Do these 4 additions” as a single instruction</a:t>
            </a:r>
          </a:p>
          <a:p>
            <a:pPr lvl="1"/>
            <a:r>
              <a:rPr lang="en-US" dirty="0" smtClean="0"/>
              <a:t>IBM’s  Cell processor (Toshiba, Sony) </a:t>
            </a:r>
          </a:p>
          <a:p>
            <a:pPr lvl="1"/>
            <a:r>
              <a:rPr lang="en-US" dirty="0" smtClean="0"/>
              <a:t>NVIDIA GPGPU</a:t>
            </a:r>
          </a:p>
          <a:p>
            <a:pPr lvl="1"/>
            <a:r>
              <a:rPr lang="en-US" dirty="0" smtClean="0"/>
              <a:t>Intel “maybe” LRB, MIC</a:t>
            </a:r>
          </a:p>
          <a:p>
            <a:r>
              <a:rPr lang="en-US" dirty="0" smtClean="0"/>
              <a:t>It was assumed that people will not be willing to program specialized processors</a:t>
            </a:r>
          </a:p>
          <a:p>
            <a:pPr lvl="1"/>
            <a:r>
              <a:rPr lang="en-US" dirty="0" smtClean="0"/>
              <a:t>NVIDIA proved them wrong</a:t>
            </a:r>
          </a:p>
          <a:p>
            <a:pPr lvl="1"/>
            <a:r>
              <a:rPr lang="en-US" dirty="0" smtClean="0"/>
              <a:t>And time was right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5FEBE6-75F2-C149-9B6C-084C5EBAF0D0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926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to business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previous were just ways in which processors can keep getting faster</a:t>
            </a:r>
          </a:p>
          <a:p>
            <a:r>
              <a:rPr lang="en-US" dirty="0" smtClean="0"/>
              <a:t>But will people buy them?</a:t>
            </a:r>
          </a:p>
          <a:p>
            <a:r>
              <a:rPr lang="en-US" dirty="0" smtClean="0"/>
              <a:t>Intel/AMD/.. Business model is fueled by people buying new machines every few years</a:t>
            </a:r>
          </a:p>
          <a:p>
            <a:r>
              <a:rPr lang="en-US" dirty="0" smtClean="0"/>
              <a:t>Why do people buy new machines?</a:t>
            </a:r>
          </a:p>
          <a:p>
            <a:pPr lvl="1"/>
            <a:r>
              <a:rPr lang="en-US" dirty="0" smtClean="0"/>
              <a:t>New apps need faster processors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13DCEE-0B80-B84C-ADC4-C51C9177B157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2946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Maybe we have all the speed we need..</a:t>
            </a:r>
          </a:p>
          <a:p>
            <a:pPr lvl="1"/>
            <a:r>
              <a:rPr lang="en-US" dirty="0" smtClean="0"/>
              <a:t>I.e. for all the apps that we need</a:t>
            </a:r>
          </a:p>
          <a:p>
            <a:pPr lvl="1"/>
            <a:r>
              <a:rPr lang="en-US" dirty="0" err="1" smtClean="0"/>
              <a:t>Nyah</a:t>
            </a:r>
            <a:r>
              <a:rPr lang="en-US" dirty="0" smtClean="0"/>
              <a:t>..</a:t>
            </a:r>
          </a:p>
          <a:p>
            <a:r>
              <a:rPr lang="en-US" dirty="0" smtClean="0"/>
              <a:t>Maybe 8-16 cores is all that you need</a:t>
            </a:r>
          </a:p>
          <a:p>
            <a:pPr lvl="1"/>
            <a:r>
              <a:rPr lang="en-US" dirty="0" smtClean="0"/>
              <a:t>We are still seeing improvements because</a:t>
            </a:r>
            <a:endParaRPr lang="en-US" dirty="0"/>
          </a:p>
          <a:p>
            <a:pPr lvl="2"/>
            <a:r>
              <a:rPr lang="en-US" dirty="0" smtClean="0"/>
              <a:t>We use multiple programs on the desktop</a:t>
            </a:r>
          </a:p>
          <a:p>
            <a:pPr lvl="2"/>
            <a:r>
              <a:rPr lang="en-US" dirty="0" smtClean="0"/>
              <a:t>Browsers can do multiple things: get data, draw pictures, ..</a:t>
            </a:r>
          </a:p>
          <a:p>
            <a:pPr lvl="1"/>
            <a:r>
              <a:rPr lang="en-US" dirty="0" smtClean="0"/>
              <a:t>But now, we have enough power.. Right?</a:t>
            </a:r>
          </a:p>
          <a:p>
            <a:r>
              <a:rPr lang="en-US" dirty="0" smtClean="0"/>
              <a:t>So, unless one (or more) parallel “killer app” appears, the market will stop growing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8B4A9B-3D92-0843-8D33-44C061ACB67D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285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we stop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advantage (of Intel, AMD, NVIDIA) is no longer an advantage</a:t>
            </a:r>
          </a:p>
          <a:p>
            <a:r>
              <a:rPr lang="en-US" dirty="0" smtClean="0"/>
              <a:t>Processor chips become commodity</a:t>
            </a:r>
          </a:p>
          <a:p>
            <a:pPr lvl="1"/>
            <a:r>
              <a:rPr lang="en-US" dirty="0" smtClean="0"/>
              <a:t>Get manufactured wherever it is cheap</a:t>
            </a:r>
          </a:p>
          <a:p>
            <a:r>
              <a:rPr lang="en-US" dirty="0" smtClean="0"/>
              <a:t>Innovation shifts elsewhere</a:t>
            </a:r>
          </a:p>
          <a:p>
            <a:r>
              <a:rPr lang="en-US" dirty="0" smtClean="0"/>
              <a:t>Or more starkly stated: </a:t>
            </a:r>
          </a:p>
          <a:p>
            <a:pPr lvl="1"/>
            <a:r>
              <a:rPr lang="en-US" dirty="0" smtClean="0"/>
              <a:t>Innovation in computing stops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3F36C5-2DC8-3147-A74F-34CB630A6450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736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find killer apps that need all the parallel power we can bring to bear</a:t>
            </a:r>
          </a:p>
          <a:p>
            <a:pPr lvl="1"/>
            <a:r>
              <a:rPr lang="en-US" dirty="0" smtClean="0"/>
              <a:t>With 50B transistors, at least 100+ processor cores on each chip</a:t>
            </a:r>
          </a:p>
          <a:p>
            <a:r>
              <a:rPr lang="en-US" dirty="0" smtClean="0"/>
              <a:t>There is a tremendous competitive advantage to building such a killer app</a:t>
            </a:r>
          </a:p>
          <a:p>
            <a:pPr lvl="1"/>
            <a:r>
              <a:rPr lang="en-US" dirty="0" smtClean="0"/>
              <a:t>So, given our history, we will find it</a:t>
            </a:r>
          </a:p>
          <a:p>
            <a:r>
              <a:rPr lang="en-US" dirty="0" smtClean="0"/>
              <a:t>What are the enabling factors: </a:t>
            </a:r>
          </a:p>
          <a:p>
            <a:pPr lvl="1"/>
            <a:r>
              <a:rPr lang="en-US" dirty="0" smtClean="0"/>
              <a:t>Finding the application areas.</a:t>
            </a:r>
          </a:p>
          <a:p>
            <a:pPr lvl="1"/>
            <a:r>
              <a:rPr lang="en-US" dirty="0" smtClean="0"/>
              <a:t>Parallel programming skills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463188-5358-A448-A122-14D26BDF00BE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70197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candidate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obvious ones:</a:t>
            </a:r>
          </a:p>
          <a:p>
            <a:r>
              <a:rPr lang="en-US" dirty="0" smtClean="0"/>
              <a:t>Image processing: </a:t>
            </a:r>
          </a:p>
          <a:p>
            <a:pPr lvl="1"/>
            <a:r>
              <a:rPr lang="en-US" dirty="0" smtClean="0"/>
              <a:t>Find all pictures of my daughter with a cat from all my albums</a:t>
            </a:r>
          </a:p>
          <a:p>
            <a:pPr lvl="2"/>
            <a:r>
              <a:rPr lang="en-US" dirty="0" smtClean="0"/>
              <a:t>Already exists and will improve.. Parallelism is easy</a:t>
            </a:r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BD9739-6BF5-C64B-AF24-F9DA58DE3610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629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interesting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Speech recognition: </a:t>
            </a:r>
          </a:p>
          <a:p>
            <a:pPr lvl="1"/>
            <a:r>
              <a:rPr lang="en-US" dirty="0" smtClean="0"/>
              <a:t>almost perfect already</a:t>
            </a:r>
          </a:p>
          <a:p>
            <a:pPr lvl="1"/>
            <a:r>
              <a:rPr lang="en-US" dirty="0" smtClean="0"/>
              <a:t>But speaker dependent, minor training, and needs non-noisy environment</a:t>
            </a:r>
          </a:p>
          <a:p>
            <a:pPr lvl="1"/>
            <a:r>
              <a:rPr lang="en-US" dirty="0" smtClean="0"/>
              <a:t>Frontier: speaker independent recognition with non-controlled environment</a:t>
            </a:r>
          </a:p>
          <a:p>
            <a:r>
              <a:rPr lang="en-US" dirty="0" smtClean="0"/>
              <a:t>Broadly: Artificial intelligence</a:t>
            </a:r>
          </a:p>
          <a:p>
            <a:r>
              <a:rPr lang="en-US" dirty="0" smtClean="0"/>
              <a:t>(Of course, HPC)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252572-4BEF-6847-938A-F3FAAE296F38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411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All Programming </a:t>
            </a:r>
            <a:r>
              <a:rPr lang="en-US" dirty="0"/>
              <a:t>B</a:t>
            </a:r>
            <a:r>
              <a:rPr lang="en-US" dirty="0" smtClean="0"/>
              <a:t>ecomes </a:t>
            </a:r>
            <a:br>
              <a:rPr lang="en-US" dirty="0" smtClean="0"/>
            </a:br>
            <a:r>
              <a:rPr lang="en-US" dirty="0" smtClean="0"/>
              <a:t>Parallel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84A4AC-3096-6746-A783-797FFD6C7EC4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88200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programming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all machines will be (are?) parallel</a:t>
            </a:r>
          </a:p>
          <a:p>
            <a:r>
              <a:rPr lang="en-US" dirty="0" smtClean="0"/>
              <a:t>So, almost all programs will be parallel</a:t>
            </a:r>
          </a:p>
          <a:p>
            <a:pPr lvl="1"/>
            <a:r>
              <a:rPr lang="en-US" dirty="0" smtClean="0"/>
              <a:t>True?</a:t>
            </a:r>
          </a:p>
          <a:p>
            <a:r>
              <a:rPr lang="en-US" dirty="0" smtClean="0"/>
              <a:t>There are 10 million programmers in the world</a:t>
            </a:r>
          </a:p>
          <a:p>
            <a:pPr lvl="1"/>
            <a:r>
              <a:rPr lang="en-US" dirty="0" smtClean="0"/>
              <a:t>Approximate estimate</a:t>
            </a:r>
          </a:p>
          <a:p>
            <a:r>
              <a:rPr lang="en-US" dirty="0" smtClean="0"/>
              <a:t>All programmers must become parallel programmers</a:t>
            </a:r>
          </a:p>
          <a:p>
            <a:pPr lvl="1"/>
            <a:r>
              <a:rPr lang="en-US" dirty="0" smtClean="0"/>
              <a:t>Right? What do you think?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7FB8ED-76F7-D145-AC20-E1D97BC711EE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583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 way: Sequential-Parallel Separation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Our own example is a language called “Charisma” </a:t>
            </a:r>
          </a:p>
          <a:p>
            <a:pPr lvl="1"/>
            <a:r>
              <a:rPr lang="en-US" dirty="0" smtClean="0"/>
              <a:t>or a simpler variant: structured dagger</a:t>
            </a:r>
          </a:p>
          <a:p>
            <a:r>
              <a:rPr lang="en-US" dirty="0" smtClean="0"/>
              <a:t>A charisma Script captures parallel interactions</a:t>
            </a:r>
          </a:p>
          <a:p>
            <a:r>
              <a:rPr lang="en-US" dirty="0" smtClean="0"/>
              <a:t>Sequential methods </a:t>
            </a:r>
          </a:p>
          <a:p>
            <a:pPr lvl="1"/>
            <a:r>
              <a:rPr lang="en-US" dirty="0" smtClean="0"/>
              <a:t>consume data given to them, compute, and “publish” data </a:t>
            </a:r>
          </a:p>
          <a:p>
            <a:pPr lvl="1"/>
            <a:r>
              <a:rPr lang="en-US" dirty="0" smtClean="0"/>
              <a:t>without knowing where it goes</a:t>
            </a:r>
          </a:p>
          <a:p>
            <a:r>
              <a:rPr lang="en-US" dirty="0" smtClean="0"/>
              <a:t>You can decompose development into a team of parallel experts and domain experts.. </a:t>
            </a:r>
          </a:p>
          <a:p>
            <a:pPr lvl="1"/>
            <a:r>
              <a:rPr lang="en-US" dirty="0" smtClean="0"/>
              <a:t>No “Joe </a:t>
            </a:r>
            <a:r>
              <a:rPr lang="en-US" dirty="0" err="1" smtClean="0"/>
              <a:t>Shmoe”s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125099-396E-354B-BDE4-907147CCBEC6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871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EWS workstations to begin with</a:t>
            </a:r>
          </a:p>
          <a:p>
            <a:r>
              <a:rPr lang="en-US" dirty="0" smtClean="0"/>
              <a:t>Later: </a:t>
            </a:r>
            <a:r>
              <a:rPr lang="en-US" dirty="0" err="1" smtClean="0"/>
              <a:t>Taub</a:t>
            </a:r>
            <a:r>
              <a:rPr lang="en-US" dirty="0" smtClean="0"/>
              <a:t> cluster</a:t>
            </a:r>
          </a:p>
          <a:p>
            <a:r>
              <a:rPr lang="en-US" dirty="0" smtClean="0"/>
              <a:t>(Hopes for Blue Waters are dashed with expected availability being probably too late for the class).</a:t>
            </a:r>
          </a:p>
          <a:p>
            <a:r>
              <a:rPr lang="en-US" dirty="0" err="1" smtClean="0"/>
              <a:t>Taub</a:t>
            </a:r>
            <a:r>
              <a:rPr lang="en-US" dirty="0" smtClean="0"/>
              <a:t> is large enough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870765-57F3-8147-9ABE-74540DA2EFCB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217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Parallel programming is difficult </a:t>
            </a:r>
          </a:p>
          <a:p>
            <a:pPr lvl="1"/>
            <a:r>
              <a:rPr lang="en-US" dirty="0" smtClean="0"/>
              <a:t>in large part because of race conditions, and non-deterministic behavior</a:t>
            </a:r>
          </a:p>
          <a:p>
            <a:pPr lvl="1"/>
            <a:r>
              <a:rPr lang="en-US" dirty="0" smtClean="0"/>
              <a:t>Things may be complete in different orders than we expected</a:t>
            </a:r>
          </a:p>
          <a:p>
            <a:pPr lvl="1"/>
            <a:r>
              <a:rPr lang="en-US" dirty="0" smtClean="0"/>
              <a:t>Its like relativity: no notion of “simultaneity” on a parallel machine</a:t>
            </a:r>
          </a:p>
          <a:p>
            <a:pPr lvl="1"/>
            <a:r>
              <a:rPr lang="en-US" dirty="0" smtClean="0"/>
              <a:t>Result:  a bug that manifests itself once in 10,000 runs</a:t>
            </a:r>
          </a:p>
          <a:p>
            <a:r>
              <a:rPr lang="en-US" dirty="0" smtClean="0"/>
              <a:t>So, Outlaw non-determinism</a:t>
            </a:r>
          </a:p>
          <a:p>
            <a:pPr lvl="1"/>
            <a:r>
              <a:rPr lang="en-US" dirty="0" smtClean="0"/>
              <a:t>Not quite like the Indiana legislature and Pi</a:t>
            </a:r>
          </a:p>
          <a:p>
            <a:pPr lvl="1"/>
            <a:r>
              <a:rPr lang="en-US" dirty="0" smtClean="0"/>
              <a:t>Develop programming models that don’t allow it</a:t>
            </a:r>
          </a:p>
          <a:p>
            <a:pPr lvl="1"/>
            <a:r>
              <a:rPr lang="en-US" dirty="0" smtClean="0"/>
              <a:t>Need to interoperate with languages that do</a:t>
            </a:r>
          </a:p>
          <a:p>
            <a:r>
              <a:rPr lang="en-US" dirty="0" smtClean="0"/>
              <a:t>Our Examples: </a:t>
            </a:r>
          </a:p>
          <a:p>
            <a:pPr lvl="1"/>
            <a:r>
              <a:rPr lang="en-US" dirty="0" smtClean="0"/>
              <a:t>MSA (Multiphase Shared Arrays), Charisma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03006C-80DF-2343-B4AA-0B84A4A1897B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0085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Models innovations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Expect a lot of novel programming models</a:t>
            </a:r>
          </a:p>
          <a:p>
            <a:pPr lvl="1"/>
            <a:r>
              <a:rPr lang="en-US" dirty="0" smtClean="0"/>
              <a:t>There is scope for new languages, unlike now</a:t>
            </a:r>
          </a:p>
          <a:p>
            <a:pPr lvl="1"/>
            <a:r>
              <a:rPr lang="en-US" dirty="0" smtClean="0"/>
              <a:t>Only Java broke thru after C/C++</a:t>
            </a:r>
          </a:p>
          <a:p>
            <a:r>
              <a:rPr lang="en-US" dirty="0" smtClean="0"/>
              <a:t>This is good news: </a:t>
            </a:r>
          </a:p>
          <a:p>
            <a:pPr lvl="1"/>
            <a:r>
              <a:rPr lang="en-US" dirty="0" smtClean="0"/>
              <a:t>If you are a computer scientist wanting to develop new languages</a:t>
            </a:r>
          </a:p>
          <a:p>
            <a:r>
              <a:rPr lang="en-US" dirty="0" smtClean="0"/>
              <a:t>Bad news: </a:t>
            </a:r>
          </a:p>
          <a:p>
            <a:pPr lvl="1"/>
            <a:r>
              <a:rPr lang="en-US" dirty="0" smtClean="0"/>
              <a:t>If you are a application developer</a:t>
            </a:r>
          </a:p>
          <a:p>
            <a:r>
              <a:rPr lang="en-US" dirty="0" smtClean="0"/>
              <a:t>DO NOT WAIT FOR “</a:t>
            </a:r>
            <a:r>
              <a:rPr lang="en-US" dirty="0" err="1" smtClean="0"/>
              <a:t>AutoMagic</a:t>
            </a:r>
            <a:r>
              <a:rPr lang="en-US" dirty="0" smtClean="0"/>
              <a:t>” Parallelizing compiler!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7434D3-CF2F-3945-8100-2E09FE7415A2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3803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Digging Deeper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law of holes: </a:t>
            </a:r>
          </a:p>
          <a:p>
            <a:pPr lvl="1"/>
            <a:r>
              <a:rPr lang="en-US" dirty="0" smtClean="0"/>
              <a:t>If you in a hole, stop digging!</a:t>
            </a:r>
          </a:p>
          <a:p>
            <a:r>
              <a:rPr lang="en-US" dirty="0" smtClean="0"/>
              <a:t>But we are in a hole, and we cannot help but dig!</a:t>
            </a:r>
          </a:p>
          <a:p>
            <a:r>
              <a:rPr lang="en-US" dirty="0" smtClean="0"/>
              <a:t>Let me explain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403203-A9DD-D943-8C15-33284595C25A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03447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 to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10600" cy="47545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To process data, we must bring it to the processor and take the resulting data back to memory</a:t>
            </a:r>
          </a:p>
          <a:p>
            <a:r>
              <a:rPr lang="en-US" dirty="0" smtClean="0"/>
              <a:t>DRAM, the main inexpensive memory chip</a:t>
            </a:r>
          </a:p>
          <a:p>
            <a:pPr lvl="1"/>
            <a:r>
              <a:rPr lang="en-US" dirty="0" smtClean="0"/>
              <a:t>Once you supply an address to it, it gets you the data after 50-ish nanoseconds</a:t>
            </a:r>
          </a:p>
          <a:p>
            <a:pPr lvl="2"/>
            <a:r>
              <a:rPr lang="en-US" dirty="0" smtClean="0"/>
              <a:t>Doesn’t improve that much over time: 80  -&gt; 30 ns </a:t>
            </a:r>
          </a:p>
          <a:p>
            <a:pPr lvl="1"/>
            <a:r>
              <a:rPr lang="en-US" dirty="0" smtClean="0"/>
              <a:t>A single core clock is 2 GHz: it beats twice in a nanosecond!</a:t>
            </a:r>
          </a:p>
          <a:p>
            <a:pPr lvl="1"/>
            <a:r>
              <a:rPr lang="en-US" dirty="0" smtClean="0"/>
              <a:t>So, you are working with someone who is 100 times slower..</a:t>
            </a:r>
          </a:p>
          <a:p>
            <a:pPr lvl="1"/>
            <a:r>
              <a:rPr lang="en-US" dirty="0" smtClean="0"/>
              <a:t>Not just that: a single core can do 4+ additions/cycle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 are talking about putting hundreds of cores on a chip?!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B95176-D513-E84C-9E44-D8913B7FBD3A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1820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 </a:t>
            </a:r>
            <a:r>
              <a:rPr lang="en-US" dirty="0" err="1" smtClean="0"/>
              <a:t>vs</a:t>
            </a:r>
            <a:r>
              <a:rPr lang="en-US" dirty="0" smtClean="0"/>
              <a:t> bandwidth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you are putting a fire out</a:t>
            </a:r>
          </a:p>
          <a:p>
            <a:pPr lvl="1"/>
            <a:r>
              <a:rPr lang="en-US" dirty="0" smtClean="0"/>
              <a:t>Only buckets, no hose</a:t>
            </a:r>
          </a:p>
          <a:p>
            <a:pPr lvl="1"/>
            <a:r>
              <a:rPr lang="en-US" dirty="0" smtClean="0"/>
              <a:t>100 seconds to walk with a bucket from water to fire, (and 100 to walk to walk back)</a:t>
            </a:r>
          </a:p>
          <a:p>
            <a:pPr lvl="1"/>
            <a:r>
              <a:rPr lang="en-US" dirty="0" smtClean="0"/>
              <a:t>But if you form a bucket brigade </a:t>
            </a:r>
          </a:p>
          <a:p>
            <a:pPr lvl="2"/>
            <a:r>
              <a:rPr lang="en-US" dirty="0" smtClean="0"/>
              <a:t>(needs people and buckets)</a:t>
            </a:r>
          </a:p>
          <a:p>
            <a:pPr lvl="1"/>
            <a:r>
              <a:rPr lang="en-US" dirty="0" smtClean="0"/>
              <a:t>You can deliver a bucket every 10 seconds</a:t>
            </a:r>
          </a:p>
          <a:p>
            <a:pPr lvl="2"/>
            <a:r>
              <a:rPr lang="en-US" dirty="0" smtClean="0"/>
              <a:t>So, latency is 100 or 200 seconds, but bandwidth is 0.1 buckets per second.. Much better</a:t>
            </a:r>
          </a:p>
          <a:p>
            <a:pPr lvl="1"/>
            <a:r>
              <a:rPr lang="en-US" dirty="0" err="1" smtClean="0"/>
              <a:t>Whats</a:t>
            </a:r>
            <a:r>
              <a:rPr lang="en-US" dirty="0" smtClean="0"/>
              <a:t> more: you can increase bandwidth:</a:t>
            </a:r>
          </a:p>
          <a:p>
            <a:pPr lvl="2"/>
            <a:r>
              <a:rPr lang="en-US" dirty="0" smtClean="0"/>
              <a:t>Just </a:t>
            </a:r>
            <a:r>
              <a:rPr lang="en-US" smtClean="0"/>
              <a:t>make more lines </a:t>
            </a:r>
            <a:r>
              <a:rPr lang="en-US" dirty="0" smtClean="0"/>
              <a:t>of bucket brigade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359E44-746A-A644-B6B8-CAB26C8DB9D0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130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 can be increased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“Only” need resources</a:t>
            </a:r>
          </a:p>
          <a:p>
            <a:r>
              <a:rPr lang="en-US" dirty="0" smtClean="0"/>
              <a:t>But technology is going to help</a:t>
            </a:r>
          </a:p>
          <a:p>
            <a:r>
              <a:rPr lang="en-US" dirty="0" smtClean="0"/>
              <a:t>More pins can be added to chips</a:t>
            </a:r>
          </a:p>
          <a:p>
            <a:r>
              <a:rPr lang="en-US" dirty="0" smtClean="0"/>
              <a:t>3D stacking of memory can increase bandwidth further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E3486C-3AE2-0F4C-B3D4-2AE293985E5D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110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Exploiting bandwidth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methods that translate latency problems to bandwidth problems</a:t>
            </a:r>
          </a:p>
          <a:p>
            <a:r>
              <a:rPr lang="en-US" dirty="0" smtClean="0"/>
              <a:t>The difference with bucket brigade analogy:</a:t>
            </a:r>
          </a:p>
          <a:p>
            <a:pPr lvl="1"/>
            <a:r>
              <a:rPr lang="en-US" dirty="0" smtClean="0"/>
              <a:t>Data dependencies</a:t>
            </a:r>
          </a:p>
          <a:p>
            <a:pPr lvl="1"/>
            <a:r>
              <a:rPr lang="en-US" dirty="0" smtClean="0"/>
              <a:t>If what mixture to ask in the next bucket depends on what happened using the last one</a:t>
            </a:r>
          </a:p>
          <a:p>
            <a:pPr lvl="1"/>
            <a:r>
              <a:rPr lang="en-US" dirty="0" smtClean="0"/>
              <a:t>Solution: concurrency 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6A3ACD-0C76-2B41-A459-B335215C1E3A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8980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translating latency problems to bandwidth problems</a:t>
            </a:r>
          </a:p>
          <a:p>
            <a:r>
              <a:rPr lang="en-US" dirty="0" smtClean="0"/>
              <a:t>Ask for nearby data: Cache hierarchies</a:t>
            </a:r>
          </a:p>
          <a:p>
            <a:r>
              <a:rPr lang="en-US" dirty="0" smtClean="0"/>
              <a:t>Ask for data in bulk (</a:t>
            </a:r>
            <a:r>
              <a:rPr lang="en-US" dirty="0" err="1" smtClean="0"/>
              <a:t>prefetch</a:t>
            </a:r>
            <a:r>
              <a:rPr lang="en-US" dirty="0" smtClean="0"/>
              <a:t>) and operate on it in bulk : cell processor</a:t>
            </a:r>
          </a:p>
          <a:p>
            <a:r>
              <a:rPr lang="en-US" dirty="0" smtClean="0"/>
              <a:t>OR </a:t>
            </a:r>
          </a:p>
          <a:p>
            <a:pPr lvl="1"/>
            <a:r>
              <a:rPr lang="en-US" dirty="0" smtClean="0"/>
              <a:t>Every cycle: work on one problem, send its memory request out, and switch to another problem</a:t>
            </a:r>
          </a:p>
          <a:p>
            <a:pPr lvl="1"/>
            <a:r>
              <a:rPr lang="en-US" dirty="0" smtClean="0"/>
              <a:t>GPGPU (and before that, MTA, ..)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07FBEA-0BDD-3646-94C8-DAAE0116F9FE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1642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on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</a:t>
            </a:r>
          </a:p>
          <a:p>
            <a:r>
              <a:rPr lang="en-US" dirty="0" smtClean="0"/>
              <a:t>Laptop/desktop</a:t>
            </a:r>
          </a:p>
          <a:p>
            <a:r>
              <a:rPr lang="en-US" dirty="0" smtClean="0"/>
              <a:t>Small clusters</a:t>
            </a:r>
          </a:p>
          <a:p>
            <a:r>
              <a:rPr lang="en-US" dirty="0" smtClean="0"/>
              <a:t>Supercomputers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6CAC62-E74D-4546-AFB9-52392805EA07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2953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Clients will get more powerful</a:t>
            </a:r>
          </a:p>
          <a:p>
            <a:pPr lvl="1"/>
            <a:r>
              <a:rPr lang="en-US" dirty="0" smtClean="0"/>
              <a:t>Within same form factors..</a:t>
            </a:r>
          </a:p>
          <a:p>
            <a:pPr lvl="1"/>
            <a:r>
              <a:rPr lang="en-US" dirty="0" smtClean="0"/>
              <a:t>Of course, well connected</a:t>
            </a:r>
          </a:p>
          <a:p>
            <a:r>
              <a:rPr lang="en-US" dirty="0" smtClean="0"/>
              <a:t>Your children will tell their children wistfully about text messaging..</a:t>
            </a:r>
          </a:p>
          <a:p>
            <a:pPr lvl="1"/>
            <a:r>
              <a:rPr lang="en-US" dirty="0" smtClean="0"/>
              <a:t>Because speech-to-text (and may be brain-to-screen) may become the norm</a:t>
            </a:r>
          </a:p>
          <a:p>
            <a:r>
              <a:rPr lang="en-US" dirty="0" smtClean="0"/>
              <a:t>Headsets will whisper the name of the person walking towards you..</a:t>
            </a:r>
          </a:p>
          <a:p>
            <a:r>
              <a:rPr lang="en-US" dirty="0" smtClean="0"/>
              <a:t>Robots?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065B5D-D6F6-8A45-A224-86B594DF60E1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880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 the web:</a:t>
            </a:r>
          </a:p>
          <a:p>
            <a:r>
              <a:rPr lang="en-US" dirty="0" smtClean="0"/>
              <a:t>Engineering wiki page will be set </a:t>
            </a:r>
            <a:r>
              <a:rPr lang="en-US" dirty="0" smtClean="0"/>
              <a:t>up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wiki.engr.illinois.edu</a:t>
            </a:r>
            <a:r>
              <a:rPr lang="en-US" dirty="0"/>
              <a:t>/display/</a:t>
            </a:r>
            <a:r>
              <a:rPr lang="en-US" dirty="0" smtClean="0"/>
              <a:t>cs598lvk</a:t>
            </a:r>
            <a:endParaRPr lang="en-US" dirty="0" smtClean="0"/>
          </a:p>
          <a:p>
            <a:r>
              <a:rPr lang="en-US" dirty="0"/>
              <a:t>Backup </a:t>
            </a:r>
            <a:r>
              <a:rPr lang="en-US" dirty="0" smtClean="0"/>
              <a:t>page: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://courses.engr.illinois.edu/</a:t>
            </a:r>
            <a:r>
              <a:rPr lang="en-US" dirty="0" smtClean="0">
                <a:hlinkClick r:id="rId2"/>
              </a:rPr>
              <a:t>cs598lvk</a:t>
            </a:r>
            <a:endParaRPr lang="en-US" dirty="0" smtClean="0"/>
          </a:p>
          <a:p>
            <a:r>
              <a:rPr lang="en-US" dirty="0" smtClean="0"/>
              <a:t>Lecture notes </a:t>
            </a:r>
          </a:p>
          <a:p>
            <a:pPr lvl="1"/>
            <a:r>
              <a:rPr lang="en-US" dirty="0" smtClean="0"/>
              <a:t>(always </a:t>
            </a:r>
            <a:r>
              <a:rPr lang="en-US" dirty="0" err="1" smtClean="0"/>
              <a:t>pdf</a:t>
            </a:r>
            <a:r>
              <a:rPr lang="en-US" dirty="0" smtClean="0"/>
              <a:t>, some also in </a:t>
            </a:r>
            <a:r>
              <a:rPr lang="en-US" dirty="0" err="1" smtClean="0"/>
              <a:t>ppt</a:t>
            </a:r>
            <a:r>
              <a:rPr lang="en-US" dirty="0" smtClean="0"/>
              <a:t>) will be posted online</a:t>
            </a:r>
          </a:p>
          <a:p>
            <a:r>
              <a:rPr lang="en-US" dirty="0" smtClean="0"/>
              <a:t>Homework assignments, updates: online</a:t>
            </a:r>
          </a:p>
          <a:p>
            <a:r>
              <a:rPr lang="en-US" dirty="0" smtClean="0"/>
              <a:t>Newsgroup: class.fa12.cs598lvk hosted at </a:t>
            </a:r>
            <a:r>
              <a:rPr lang="en-US" dirty="0" err="1" smtClean="0"/>
              <a:t>news.cs.illinois.edu</a:t>
            </a:r>
            <a:endParaRPr lang="en-US" dirty="0" smtClean="0"/>
          </a:p>
          <a:p>
            <a:r>
              <a:rPr lang="en-US" dirty="0" smtClean="0"/>
              <a:t>You are responsible for checking these regularly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870765-57F3-8147-9ABE-74540DA2EFCB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2223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Laptops/Desktops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big question mark</a:t>
            </a:r>
          </a:p>
          <a:p>
            <a:r>
              <a:rPr lang="en-US" dirty="0" smtClean="0"/>
              <a:t>Depends on the parallel killer app</a:t>
            </a:r>
          </a:p>
          <a:p>
            <a:r>
              <a:rPr lang="en-US" dirty="0" smtClean="0"/>
              <a:t>Of course, speech recognition, video processing will be there, as in mobile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920CAA-D956-2544-A032-11790A9D1DCD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1799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Probably some of the biggest impact</a:t>
            </a:r>
          </a:p>
          <a:p>
            <a:r>
              <a:rPr lang="en-US" dirty="0" smtClean="0"/>
              <a:t>Broadening of the market</a:t>
            </a:r>
          </a:p>
          <a:p>
            <a:r>
              <a:rPr lang="en-US" dirty="0" smtClean="0"/>
              <a:t>Every company/department can afford a very powerful (100 TF? PF?) cluster</a:t>
            </a:r>
          </a:p>
          <a:p>
            <a:r>
              <a:rPr lang="en-US" dirty="0" smtClean="0"/>
              <a:t>All kinds of activities can be computerized</a:t>
            </a:r>
          </a:p>
          <a:p>
            <a:pPr lvl="1"/>
            <a:r>
              <a:rPr lang="en-US" dirty="0" smtClean="0"/>
              <a:t>Intel’s example: </a:t>
            </a:r>
          </a:p>
          <a:p>
            <a:pPr lvl="2"/>
            <a:r>
              <a:rPr lang="en-US" dirty="0" smtClean="0"/>
              <a:t>fashion designers examining how a cloth will drape over a body, and how it will move</a:t>
            </a:r>
          </a:p>
          <a:p>
            <a:pPr lvl="2"/>
            <a:r>
              <a:rPr lang="en-US" dirty="0" smtClean="0"/>
              <a:t>Via simulation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Operations Research</a:t>
            </a:r>
          </a:p>
          <a:p>
            <a:r>
              <a:rPr lang="en-US" dirty="0" smtClean="0"/>
              <a:t>Business Strategies via AI support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85BA79-F1EC-EF49-B493-146923CE6260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5364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Exascale will be reached by 2020</a:t>
            </a:r>
          </a:p>
          <a:p>
            <a:pPr lvl="1"/>
            <a:r>
              <a:rPr lang="en-US" dirty="0" smtClean="0"/>
              <a:t>May be 50 MW, and 10^18 ops/s</a:t>
            </a:r>
          </a:p>
          <a:p>
            <a:r>
              <a:rPr lang="en-US" dirty="0" smtClean="0"/>
              <a:t>I expect </a:t>
            </a:r>
          </a:p>
          <a:p>
            <a:pPr lvl="1"/>
            <a:r>
              <a:rPr lang="en-US" dirty="0" smtClean="0"/>
              <a:t>Will create breakthroughs in Science and Engineering of great societal impact</a:t>
            </a:r>
          </a:p>
          <a:p>
            <a:pPr lvl="1"/>
            <a:r>
              <a:rPr lang="en-US" dirty="0" smtClean="0"/>
              <a:t>Biomedicine, materials,</a:t>
            </a:r>
          </a:p>
          <a:p>
            <a:pPr lvl="1"/>
            <a:r>
              <a:rPr lang="en-US" dirty="0" smtClean="0"/>
              <a:t>Astronomy, Physics: theories</a:t>
            </a:r>
          </a:p>
          <a:p>
            <a:pPr lvl="1"/>
            <a:r>
              <a:rPr lang="en-US" dirty="0" smtClean="0"/>
              <a:t>Engineering design of better artifacts</a:t>
            </a:r>
          </a:p>
          <a:p>
            <a:pPr lvl="1"/>
            <a:r>
              <a:rPr lang="en-US" dirty="0" smtClean="0"/>
              <a:t>Control Nuclear fusion (fission) may solve energy problems</a:t>
            </a:r>
          </a:p>
          <a:p>
            <a:pPr lvl="1"/>
            <a:r>
              <a:rPr lang="en-US" dirty="0" smtClean="0"/>
              <a:t>Climate??</a:t>
            </a:r>
          </a:p>
          <a:p>
            <a:r>
              <a:rPr lang="en-US" dirty="0" smtClean="0"/>
              <a:t>If society deems it beneficial, technology can be developed for beyond-exascale (1000 </a:t>
            </a:r>
            <a:r>
              <a:rPr lang="en-US" dirty="0" err="1" smtClean="0"/>
              <a:t>Eflops</a:t>
            </a:r>
            <a:r>
              <a:rPr lang="en-US" dirty="0" smtClean="0"/>
              <a:t>?)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02F175-1569-054D-A077-E3619E96ACE4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074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Era: End of Moore’s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10-15 years from now</a:t>
            </a:r>
          </a:p>
          <a:p>
            <a:r>
              <a:rPr lang="en-US" dirty="0" smtClean="0"/>
              <a:t>No more increase in performance from a general purpose chip!</a:t>
            </a:r>
          </a:p>
          <a:p>
            <a:r>
              <a:rPr lang="en-US" dirty="0" smtClean="0"/>
              <a:t>What can we predict about this era?</a:t>
            </a:r>
          </a:p>
          <a:p>
            <a:pPr lvl="1"/>
            <a:r>
              <a:rPr lang="en-US" dirty="0" smtClean="0"/>
              <a:t>First, innovation would shift to functional specialization </a:t>
            </a:r>
          </a:p>
          <a:p>
            <a:pPr lvl="2"/>
            <a:r>
              <a:rPr lang="en-US" dirty="0" smtClean="0"/>
              <a:t>would have started happening already</a:t>
            </a:r>
          </a:p>
          <a:p>
            <a:pPr lvl="1"/>
            <a:r>
              <a:rPr lang="en-US" dirty="0" smtClean="0"/>
              <a:t>Next, innovation will shift to application areas, and molecular sciences: biomedical (</a:t>
            </a:r>
            <a:r>
              <a:rPr lang="en-US" dirty="0" err="1" smtClean="0"/>
              <a:t>nanobots</a:t>
            </a:r>
            <a:r>
              <a:rPr lang="en-US" dirty="0" smtClean="0"/>
              <a:t>?), materials, </a:t>
            </a:r>
          </a:p>
          <a:p>
            <a:pPr lvl="1"/>
            <a:r>
              <a:rPr lang="en-US" dirty="0" smtClean="0"/>
              <a:t>Another 5-10 years, you can develop CSE applications knowing that machine won’t change under your feet</a:t>
            </a:r>
          </a:p>
          <a:p>
            <a:pPr lvl="2"/>
            <a:r>
              <a:rPr lang="en-US" dirty="0" smtClean="0"/>
              <a:t>Maybe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3C88CD-94E4-7947-B889-57E3E5BD880C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7107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Caution: predicting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Remember: </a:t>
            </a:r>
          </a:p>
          <a:p>
            <a:pPr lvl="1"/>
            <a:r>
              <a:rPr lang="en-US" dirty="0" smtClean="0"/>
              <a:t>1900 or so: “End of Science” predicted</a:t>
            </a:r>
          </a:p>
          <a:p>
            <a:pPr lvl="1"/>
            <a:r>
              <a:rPr lang="en-US" dirty="0" smtClean="0"/>
              <a:t>1990 or so: “End of History” predicted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E3B1F6-8E2A-CD44-8EB9-4C61A31A0A11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6898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Times are changing: </a:t>
            </a:r>
          </a:p>
          <a:p>
            <a:pPr lvl="1"/>
            <a:r>
              <a:rPr lang="en-US" dirty="0" smtClean="0"/>
              <a:t>I.e. they are getting more stagnant!</a:t>
            </a:r>
          </a:p>
          <a:p>
            <a:r>
              <a:rPr lang="en-US" dirty="0" smtClean="0"/>
              <a:t>Those who can “get” parallel, will have an advantage</a:t>
            </a:r>
          </a:p>
          <a:p>
            <a:r>
              <a:rPr lang="en-US" dirty="0" smtClean="0"/>
              <a:t>If killer parallel app doesn’t arrive, progress will stall</a:t>
            </a:r>
          </a:p>
          <a:p>
            <a:r>
              <a:rPr lang="en-US" dirty="0" smtClean="0"/>
              <a:t>Complete “stasis” after 15-20 years..</a:t>
            </a:r>
          </a:p>
          <a:p>
            <a:pPr lvl="1"/>
            <a:r>
              <a:rPr lang="en-US" dirty="0" smtClean="0"/>
              <a:t>But then such things have been predicted before</a:t>
            </a:r>
          </a:p>
          <a:p>
            <a:pPr lvl="1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B3DFD6-6D60-A64E-B46A-3434AFE81A51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503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457201"/>
            <a:ext cx="8458200" cy="314325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Changing </a:t>
            </a:r>
            <a:r>
              <a:rPr lang="en-US" dirty="0"/>
              <a:t>L</a:t>
            </a:r>
            <a:r>
              <a:rPr lang="en-US" dirty="0" smtClean="0"/>
              <a:t>andscape </a:t>
            </a:r>
            <a:r>
              <a:rPr lang="en-US" dirty="0"/>
              <a:t>in </a:t>
            </a:r>
            <a:r>
              <a:rPr lang="en-US" dirty="0" smtClean="0"/>
              <a:t>Computing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5100" dirty="0" smtClean="0"/>
              <a:t>Laxmikant (Sanjay) Kale</a:t>
            </a:r>
          </a:p>
          <a:p>
            <a:r>
              <a:rPr lang="en-US" dirty="0" smtClean="0">
                <a:hlinkClick r:id="rId3"/>
              </a:rPr>
              <a:t>http://charm.cs.illinois.edu</a:t>
            </a:r>
            <a:endParaRPr lang="en-US" dirty="0" smtClean="0"/>
          </a:p>
          <a:p>
            <a:r>
              <a:rPr lang="en-US" dirty="0" smtClean="0"/>
              <a:t>Parallel Programming Laboratory</a:t>
            </a:r>
          </a:p>
          <a:p>
            <a:r>
              <a:rPr lang="en-US" dirty="0" smtClean="0"/>
              <a:t>Department of Computer Science</a:t>
            </a:r>
          </a:p>
          <a:p>
            <a:r>
              <a:rPr lang="en-US" dirty="0" smtClean="0"/>
              <a:t>University of Illinois at Urbana Champaign</a:t>
            </a:r>
          </a:p>
        </p:txBody>
      </p:sp>
      <p:pic>
        <p:nvPicPr>
          <p:cNvPr id="18436" name="Picture 6" descr="ppl-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5813425"/>
            <a:ext cx="2889250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7" descr="full_mark_horz_bw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5867400"/>
            <a:ext cx="4133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94798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mtClean="0">
                <a:latin typeface="Century Schoolbook" charset="0"/>
              </a:rPr>
              <a:t>598Charm background</a:t>
            </a:r>
            <a:endParaRPr lang="en-US">
              <a:latin typeface="Century Schoolbook" charset="0"/>
            </a:endParaRP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58AFBD72-CE82-F04E-8413-A964FB833CBC}" type="slidenum">
              <a:rPr lang="en-US"/>
              <a:pPr/>
              <a:t>7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charset="0"/>
              </a:rPr>
              <a:t>Computers</a:t>
            </a:r>
            <a:endParaRPr lang="en-US" dirty="0">
              <a:latin typeface="Comic Sans MS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Comic Sans MS" charset="0"/>
              </a:rPr>
              <a:t>We have </a:t>
            </a:r>
            <a:r>
              <a:rPr lang="en-US" dirty="0">
                <a:latin typeface="Comic Sans MS" charset="0"/>
              </a:rPr>
              <a:t>been able to make a </a:t>
            </a:r>
            <a:r>
              <a:rPr lang="ja-JP" altLang="en-US" dirty="0">
                <a:latin typeface="Comic Sans MS" charset="0"/>
              </a:rPr>
              <a:t>“</a:t>
            </a:r>
            <a:r>
              <a:rPr lang="en-US" dirty="0">
                <a:latin typeface="Comic Sans MS" charset="0"/>
              </a:rPr>
              <a:t>Machine</a:t>
            </a:r>
            <a:r>
              <a:rPr lang="ja-JP" altLang="en-US" dirty="0">
                <a:latin typeface="Comic Sans MS" charset="0"/>
              </a:rPr>
              <a:t>”</a:t>
            </a:r>
            <a:r>
              <a:rPr lang="en-US" dirty="0">
                <a:latin typeface="Comic Sans MS" charset="0"/>
              </a:rPr>
              <a:t> that can do complex things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Comic Sans MS" charset="0"/>
              </a:rPr>
              <a:t>Add and multiply </a:t>
            </a:r>
            <a:r>
              <a:rPr lang="en-US" i="1" u="sng" dirty="0">
                <a:latin typeface="Comic Sans MS" charset="0"/>
              </a:rPr>
              <a:t>really</a:t>
            </a:r>
            <a:r>
              <a:rPr lang="en-US" dirty="0">
                <a:latin typeface="Comic Sans MS" charset="0"/>
              </a:rPr>
              <a:t> fast 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Comic Sans MS" charset="0"/>
              </a:rPr>
              <a:t>Weather forecast, design of medicinal drugs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Comic Sans MS" charset="0"/>
              </a:rPr>
              <a:t>Speech recognition, Robotics, Artificial Intelligence..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Comic Sans MS" charset="0"/>
              </a:rPr>
              <a:t>Web browsers, internet communication protocols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Comic Sans MS" charset="0"/>
              </a:rPr>
              <a:t>What is this machine based on?</a:t>
            </a:r>
          </a:p>
          <a:p>
            <a:pPr>
              <a:lnSpc>
                <a:spcPct val="90000"/>
              </a:lnSpc>
            </a:pPr>
            <a:endParaRPr lang="en-US" dirty="0">
              <a:latin typeface="Comic Sans MS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6E3D5E-EC10-F14B-91ED-7A5DC5F4D475}" type="datetime1">
              <a:rPr lang="en-US" smtClean="0"/>
              <a:t>8/28/12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6269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14EDCF5-7367-484C-958E-9EEF72E5A2E1}" type="slidenum">
              <a:rPr lang="en-US"/>
              <a:pPr/>
              <a:t>8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 charset="0"/>
              </a:rPr>
              <a:t>The Modest Switch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7696200" cy="31242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omic Sans MS" charset="0"/>
              </a:rPr>
              <a:t>All these capabilities are built from an extremely simple component:</a:t>
            </a:r>
          </a:p>
          <a:p>
            <a:pPr lvl="1"/>
            <a:r>
              <a:rPr lang="en-US" dirty="0">
                <a:latin typeface="Comic Sans MS" charset="0"/>
              </a:rPr>
              <a:t>A controllable </a:t>
            </a:r>
            <a:r>
              <a:rPr lang="en-US" i="1" u="sng" dirty="0">
                <a:latin typeface="Comic Sans MS" charset="0"/>
              </a:rPr>
              <a:t>switch</a:t>
            </a:r>
          </a:p>
          <a:p>
            <a:r>
              <a:rPr lang="en-US" dirty="0">
                <a:latin typeface="Comic Sans MS" charset="0"/>
              </a:rPr>
              <a:t>The usual Electrical switch we use every day</a:t>
            </a:r>
          </a:p>
          <a:p>
            <a:pPr lvl="1"/>
            <a:r>
              <a:rPr lang="en-US" dirty="0">
                <a:latin typeface="Comic Sans MS" charset="0"/>
              </a:rPr>
              <a:t>The electric switch we use turns current on and off</a:t>
            </a:r>
          </a:p>
          <a:p>
            <a:pPr lvl="1"/>
            <a:r>
              <a:rPr lang="en-US" dirty="0">
                <a:latin typeface="Comic Sans MS" charset="0"/>
              </a:rPr>
              <a:t>But we need to turn it on and off by hand</a:t>
            </a:r>
          </a:p>
          <a:p>
            <a:pPr lvl="1"/>
            <a:r>
              <a:rPr lang="en-US" dirty="0">
                <a:latin typeface="Comic Sans MS" charset="0"/>
              </a:rPr>
              <a:t>The result of turning the switch on?</a:t>
            </a:r>
          </a:p>
          <a:p>
            <a:pPr lvl="2"/>
            <a:r>
              <a:rPr lang="en-US" dirty="0">
                <a:latin typeface="Comic Sans MS" charset="0"/>
              </a:rPr>
              <a:t>The </a:t>
            </a:r>
            <a:r>
              <a:rPr lang="ja-JP" altLang="en-US" dirty="0">
                <a:latin typeface="Comic Sans MS" charset="0"/>
              </a:rPr>
              <a:t>“</a:t>
            </a:r>
            <a:r>
              <a:rPr lang="en-US" dirty="0">
                <a:latin typeface="Comic Sans MS" charset="0"/>
              </a:rPr>
              <a:t>top end</a:t>
            </a:r>
            <a:r>
              <a:rPr lang="ja-JP" altLang="en-US" dirty="0">
                <a:latin typeface="Comic Sans MS" charset="0"/>
              </a:rPr>
              <a:t>”</a:t>
            </a:r>
            <a:r>
              <a:rPr lang="en-US" dirty="0">
                <a:latin typeface="Comic Sans MS" charset="0"/>
              </a:rPr>
              <a:t> in the figure becomes</a:t>
            </a:r>
          </a:p>
          <a:p>
            <a:pPr lvl="2"/>
            <a:r>
              <a:rPr lang="en-US" dirty="0">
                <a:latin typeface="Comic Sans MS" charset="0"/>
              </a:rPr>
              <a:t> raised to a high voltage</a:t>
            </a:r>
          </a:p>
          <a:p>
            <a:pPr lvl="2"/>
            <a:r>
              <a:rPr lang="en-US" dirty="0">
                <a:latin typeface="Comic Sans MS" charset="0"/>
              </a:rPr>
              <a:t>Which makes the current flow through the bulb</a:t>
            </a:r>
          </a:p>
        </p:txBody>
      </p:sp>
      <p:sp>
        <p:nvSpPr>
          <p:cNvPr id="16390" name="Line 4"/>
          <p:cNvSpPr>
            <a:spLocks noChangeShapeType="1"/>
          </p:cNvSpPr>
          <p:nvPr/>
        </p:nvSpPr>
        <p:spPr bwMode="auto">
          <a:xfrm>
            <a:off x="7620000" y="2286000"/>
            <a:ext cx="0" cy="533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Line 5"/>
          <p:cNvSpPr>
            <a:spLocks noChangeShapeType="1"/>
          </p:cNvSpPr>
          <p:nvPr/>
        </p:nvSpPr>
        <p:spPr bwMode="auto">
          <a:xfrm>
            <a:off x="8077200" y="3048000"/>
            <a:ext cx="0" cy="914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Line 6"/>
          <p:cNvSpPr>
            <a:spLocks noChangeShapeType="1"/>
          </p:cNvSpPr>
          <p:nvPr/>
        </p:nvSpPr>
        <p:spPr bwMode="auto">
          <a:xfrm>
            <a:off x="8077200" y="2286000"/>
            <a:ext cx="0" cy="609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10"/>
          <p:cNvSpPr>
            <a:spLocks noChangeShapeType="1"/>
          </p:cNvSpPr>
          <p:nvPr/>
        </p:nvSpPr>
        <p:spPr bwMode="auto">
          <a:xfrm>
            <a:off x="7620000" y="2286000"/>
            <a:ext cx="4572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Oval 11"/>
          <p:cNvSpPr>
            <a:spLocks noChangeArrowheads="1"/>
          </p:cNvSpPr>
          <p:nvPr/>
        </p:nvSpPr>
        <p:spPr bwMode="auto">
          <a:xfrm>
            <a:off x="7543800" y="2743200"/>
            <a:ext cx="152400" cy="1524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Oval 12"/>
          <p:cNvSpPr>
            <a:spLocks noChangeArrowheads="1"/>
          </p:cNvSpPr>
          <p:nvPr/>
        </p:nvSpPr>
        <p:spPr bwMode="auto">
          <a:xfrm>
            <a:off x="7543800" y="3048000"/>
            <a:ext cx="152400" cy="1524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 flipH="1" flipV="1">
            <a:off x="7315200" y="2819400"/>
            <a:ext cx="228600" cy="304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Litebulb"/>
          <p:cNvSpPr>
            <a:spLocks noEditPoints="1" noChangeArrowheads="1"/>
          </p:cNvSpPr>
          <p:nvPr/>
        </p:nvSpPr>
        <p:spPr bwMode="auto">
          <a:xfrm rot="5400000">
            <a:off x="8115300" y="2628900"/>
            <a:ext cx="457200" cy="685800"/>
          </a:xfrm>
          <a:custGeom>
            <a:avLst/>
            <a:gdLst>
              <a:gd name="T0" fmla="*/ 228600 w 21600"/>
              <a:gd name="T1" fmla="*/ 0 h 21600"/>
              <a:gd name="T2" fmla="*/ 457200 w 21600"/>
              <a:gd name="T3" fmla="*/ 247078 h 21600"/>
              <a:gd name="T4" fmla="*/ 0 w 21600"/>
              <a:gd name="T5" fmla="*/ 247078 h 21600"/>
              <a:gd name="T6" fmla="*/ 228600 w 21600"/>
              <a:gd name="T7" fmla="*/ 6858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6398" name="Group 17"/>
          <p:cNvGrpSpPr>
            <a:grpSpLocks/>
          </p:cNvGrpSpPr>
          <p:nvPr/>
        </p:nvGrpSpPr>
        <p:grpSpPr bwMode="auto">
          <a:xfrm>
            <a:off x="7315200" y="3581400"/>
            <a:ext cx="609600" cy="152400"/>
            <a:chOff x="4224" y="2688"/>
            <a:chExt cx="384" cy="96"/>
          </a:xfrm>
        </p:grpSpPr>
        <p:sp>
          <p:nvSpPr>
            <p:cNvPr id="16423" name="Line 15"/>
            <p:cNvSpPr>
              <a:spLocks noChangeShapeType="1"/>
            </p:cNvSpPr>
            <p:nvPr/>
          </p:nvSpPr>
          <p:spPr bwMode="auto">
            <a:xfrm>
              <a:off x="4224" y="2688"/>
              <a:ext cx="384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4" name="Line 16"/>
            <p:cNvSpPr>
              <a:spLocks noChangeShapeType="1"/>
            </p:cNvSpPr>
            <p:nvPr/>
          </p:nvSpPr>
          <p:spPr bwMode="auto">
            <a:xfrm>
              <a:off x="4320" y="2784"/>
              <a:ext cx="19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99" name="Line 18"/>
          <p:cNvSpPr>
            <a:spLocks noChangeShapeType="1"/>
          </p:cNvSpPr>
          <p:nvPr/>
        </p:nvSpPr>
        <p:spPr bwMode="auto">
          <a:xfrm>
            <a:off x="7620000" y="3962400"/>
            <a:ext cx="4572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Line 20"/>
          <p:cNvSpPr>
            <a:spLocks noChangeShapeType="1"/>
          </p:cNvSpPr>
          <p:nvPr/>
        </p:nvSpPr>
        <p:spPr bwMode="auto">
          <a:xfrm>
            <a:off x="7620000" y="3200400"/>
            <a:ext cx="0" cy="3810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Line 21"/>
          <p:cNvSpPr>
            <a:spLocks noChangeShapeType="1"/>
          </p:cNvSpPr>
          <p:nvPr/>
        </p:nvSpPr>
        <p:spPr bwMode="auto">
          <a:xfrm>
            <a:off x="7620000" y="3733800"/>
            <a:ext cx="0" cy="228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8" name="AutoShape 22"/>
          <p:cNvSpPr>
            <a:spLocks noChangeArrowheads="1"/>
          </p:cNvSpPr>
          <p:nvPr/>
        </p:nvSpPr>
        <p:spPr bwMode="auto">
          <a:xfrm>
            <a:off x="8077200" y="2514600"/>
            <a:ext cx="838200" cy="914400"/>
          </a:xfrm>
          <a:prstGeom prst="star16">
            <a:avLst>
              <a:gd name="adj" fmla="val 37500"/>
            </a:avLst>
          </a:prstGeom>
          <a:noFill/>
          <a:ln w="254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9" name="Line 23"/>
          <p:cNvSpPr>
            <a:spLocks noChangeShapeType="1"/>
          </p:cNvSpPr>
          <p:nvPr/>
        </p:nvSpPr>
        <p:spPr bwMode="auto">
          <a:xfrm flipV="1">
            <a:off x="7543800" y="2819400"/>
            <a:ext cx="0" cy="304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609600" y="4445675"/>
            <a:ext cx="518160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/>
              <a:t>The Controllable Switch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800" dirty="0"/>
              <a:t> No hands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800" dirty="0"/>
              <a:t>Voltage controls if the switch is on or off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800" dirty="0"/>
              <a:t>High voltage at input: switch on 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sz="1800" dirty="0"/>
              <a:t>Otherwise it is off</a:t>
            </a: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7016750" y="4572000"/>
            <a:ext cx="1136650" cy="1676400"/>
            <a:chOff x="4224" y="1440"/>
            <a:chExt cx="716" cy="1056"/>
          </a:xfrm>
        </p:grpSpPr>
        <p:sp>
          <p:nvSpPr>
            <p:cNvPr id="16407" name="Line 45"/>
            <p:cNvSpPr>
              <a:spLocks noChangeShapeType="1"/>
            </p:cNvSpPr>
            <p:nvPr/>
          </p:nvSpPr>
          <p:spPr bwMode="auto">
            <a:xfrm>
              <a:off x="4608" y="1440"/>
              <a:ext cx="0" cy="33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8" name="Line 46"/>
            <p:cNvSpPr>
              <a:spLocks noChangeShapeType="1"/>
            </p:cNvSpPr>
            <p:nvPr/>
          </p:nvSpPr>
          <p:spPr bwMode="auto">
            <a:xfrm>
              <a:off x="4896" y="2208"/>
              <a:ext cx="0" cy="28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9" name="Line 47"/>
            <p:cNvSpPr>
              <a:spLocks noChangeShapeType="1"/>
            </p:cNvSpPr>
            <p:nvPr/>
          </p:nvSpPr>
          <p:spPr bwMode="auto">
            <a:xfrm>
              <a:off x="4896" y="1440"/>
              <a:ext cx="0" cy="57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0" name="Line 48"/>
            <p:cNvSpPr>
              <a:spLocks noChangeShapeType="1"/>
            </p:cNvSpPr>
            <p:nvPr/>
          </p:nvSpPr>
          <p:spPr bwMode="auto">
            <a:xfrm>
              <a:off x="4608" y="1440"/>
              <a:ext cx="28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1" name="Oval 49"/>
            <p:cNvSpPr>
              <a:spLocks noChangeArrowheads="1"/>
            </p:cNvSpPr>
            <p:nvPr/>
          </p:nvSpPr>
          <p:spPr bwMode="auto">
            <a:xfrm>
              <a:off x="4560" y="1728"/>
              <a:ext cx="96" cy="9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Oval 50"/>
            <p:cNvSpPr>
              <a:spLocks noChangeArrowheads="1"/>
            </p:cNvSpPr>
            <p:nvPr/>
          </p:nvSpPr>
          <p:spPr bwMode="auto">
            <a:xfrm>
              <a:off x="4560" y="1920"/>
              <a:ext cx="96" cy="9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13" name="Group 51"/>
            <p:cNvGrpSpPr>
              <a:grpSpLocks/>
            </p:cNvGrpSpPr>
            <p:nvPr/>
          </p:nvGrpSpPr>
          <p:grpSpPr bwMode="auto">
            <a:xfrm>
              <a:off x="4416" y="2256"/>
              <a:ext cx="384" cy="96"/>
              <a:chOff x="4224" y="2688"/>
              <a:chExt cx="384" cy="96"/>
            </a:xfrm>
          </p:grpSpPr>
          <p:sp>
            <p:nvSpPr>
              <p:cNvPr id="16421" name="Line 52"/>
              <p:cNvSpPr>
                <a:spLocks noChangeShapeType="1"/>
              </p:cNvSpPr>
              <p:nvPr/>
            </p:nvSpPr>
            <p:spPr bwMode="auto">
              <a:xfrm>
                <a:off x="4224" y="2688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2" name="Line 53"/>
              <p:cNvSpPr>
                <a:spLocks noChangeShapeType="1"/>
              </p:cNvSpPr>
              <p:nvPr/>
            </p:nvSpPr>
            <p:spPr bwMode="auto">
              <a:xfrm>
                <a:off x="4320" y="278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14" name="Line 54"/>
            <p:cNvSpPr>
              <a:spLocks noChangeShapeType="1"/>
            </p:cNvSpPr>
            <p:nvPr/>
          </p:nvSpPr>
          <p:spPr bwMode="auto">
            <a:xfrm>
              <a:off x="4608" y="2496"/>
              <a:ext cx="28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5" name="Line 55"/>
            <p:cNvSpPr>
              <a:spLocks noChangeShapeType="1"/>
            </p:cNvSpPr>
            <p:nvPr/>
          </p:nvSpPr>
          <p:spPr bwMode="auto">
            <a:xfrm>
              <a:off x="4608" y="2016"/>
              <a:ext cx="0" cy="24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6" name="Line 56"/>
            <p:cNvSpPr>
              <a:spLocks noChangeShapeType="1"/>
            </p:cNvSpPr>
            <p:nvPr/>
          </p:nvSpPr>
          <p:spPr bwMode="auto">
            <a:xfrm>
              <a:off x="4608" y="2352"/>
              <a:ext cx="0" cy="1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7" name="Line 57"/>
            <p:cNvSpPr>
              <a:spLocks noChangeShapeType="1"/>
            </p:cNvSpPr>
            <p:nvPr/>
          </p:nvSpPr>
          <p:spPr bwMode="auto">
            <a:xfrm flipV="1">
              <a:off x="4512" y="1776"/>
              <a:ext cx="0" cy="19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8" name="Oval 58"/>
            <p:cNvSpPr>
              <a:spLocks noChangeArrowheads="1"/>
            </p:cNvSpPr>
            <p:nvPr/>
          </p:nvSpPr>
          <p:spPr bwMode="auto">
            <a:xfrm>
              <a:off x="4464" y="1824"/>
              <a:ext cx="48" cy="48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9" name="Freeform 59"/>
            <p:cNvSpPr>
              <a:spLocks noChangeAspect="1"/>
            </p:cNvSpPr>
            <p:nvPr/>
          </p:nvSpPr>
          <p:spPr bwMode="auto">
            <a:xfrm rot="420000">
              <a:off x="4848" y="2016"/>
              <a:ext cx="92" cy="209"/>
            </a:xfrm>
            <a:custGeom>
              <a:avLst/>
              <a:gdLst>
                <a:gd name="T0" fmla="*/ 135 w 198"/>
                <a:gd name="T1" fmla="*/ 0 h 450"/>
                <a:gd name="T2" fmla="*/ 0 w 198"/>
                <a:gd name="T3" fmla="*/ 63 h 450"/>
                <a:gd name="T4" fmla="*/ 162 w 198"/>
                <a:gd name="T5" fmla="*/ 117 h 450"/>
                <a:gd name="T6" fmla="*/ 54 w 198"/>
                <a:gd name="T7" fmla="*/ 162 h 450"/>
                <a:gd name="T8" fmla="*/ 0 w 198"/>
                <a:gd name="T9" fmla="*/ 189 h 450"/>
                <a:gd name="T10" fmla="*/ 90 w 198"/>
                <a:gd name="T11" fmla="*/ 216 h 450"/>
                <a:gd name="T12" fmla="*/ 198 w 198"/>
                <a:gd name="T13" fmla="*/ 234 h 450"/>
                <a:gd name="T14" fmla="*/ 9 w 198"/>
                <a:gd name="T15" fmla="*/ 306 h 450"/>
                <a:gd name="T16" fmla="*/ 135 w 198"/>
                <a:gd name="T17" fmla="*/ 333 h 450"/>
                <a:gd name="T18" fmla="*/ 153 w 198"/>
                <a:gd name="T19" fmla="*/ 450 h 4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8"/>
                <a:gd name="T31" fmla="*/ 0 h 450"/>
                <a:gd name="T32" fmla="*/ 198 w 198"/>
                <a:gd name="T33" fmla="*/ 450 h 45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8" h="450">
                  <a:moveTo>
                    <a:pt x="135" y="0"/>
                  </a:moveTo>
                  <a:cubicBezTo>
                    <a:pt x="75" y="38"/>
                    <a:pt x="62" y="47"/>
                    <a:pt x="0" y="63"/>
                  </a:cubicBezTo>
                  <a:cubicBezTo>
                    <a:pt x="52" y="89"/>
                    <a:pt x="105" y="106"/>
                    <a:pt x="162" y="117"/>
                  </a:cubicBezTo>
                  <a:cubicBezTo>
                    <a:pt x="129" y="139"/>
                    <a:pt x="86" y="141"/>
                    <a:pt x="54" y="162"/>
                  </a:cubicBezTo>
                  <a:cubicBezTo>
                    <a:pt x="19" y="185"/>
                    <a:pt x="37" y="177"/>
                    <a:pt x="0" y="189"/>
                  </a:cubicBezTo>
                  <a:cubicBezTo>
                    <a:pt x="29" y="199"/>
                    <a:pt x="60" y="210"/>
                    <a:pt x="90" y="216"/>
                  </a:cubicBezTo>
                  <a:cubicBezTo>
                    <a:pt x="126" y="223"/>
                    <a:pt x="198" y="234"/>
                    <a:pt x="198" y="234"/>
                  </a:cubicBezTo>
                  <a:cubicBezTo>
                    <a:pt x="134" y="255"/>
                    <a:pt x="74" y="290"/>
                    <a:pt x="9" y="306"/>
                  </a:cubicBezTo>
                  <a:cubicBezTo>
                    <a:pt x="50" y="320"/>
                    <a:pt x="93" y="325"/>
                    <a:pt x="135" y="333"/>
                  </a:cubicBezTo>
                  <a:cubicBezTo>
                    <a:pt x="148" y="372"/>
                    <a:pt x="153" y="409"/>
                    <a:pt x="153" y="450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0" name="Line 60"/>
            <p:cNvSpPr>
              <a:spLocks noChangeShapeType="1"/>
            </p:cNvSpPr>
            <p:nvPr/>
          </p:nvSpPr>
          <p:spPr bwMode="auto">
            <a:xfrm flipH="1">
              <a:off x="4224" y="1872"/>
              <a:ext cx="24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883DA0-9EFF-CA45-ADAF-48135B2B018F}" type="datetime1">
              <a:rPr lang="en-US" smtClean="0"/>
              <a:t>8/28/12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365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45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45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9" grpId="0" animBg="1"/>
      <p:bldP spid="45078" grpId="0" animBg="1"/>
      <p:bldP spid="45079" grpId="0" animBg="1"/>
      <p:bldP spid="45082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mtClean="0">
                <a:latin typeface="Century Schoolbook" charset="0"/>
              </a:rPr>
              <a:t>598Charm background</a:t>
            </a:r>
            <a:endParaRPr lang="en-US">
              <a:latin typeface="Century Schoolbook" charset="0"/>
            </a:endParaRPr>
          </a:p>
        </p:txBody>
      </p:sp>
      <p:sp>
        <p:nvSpPr>
          <p:cNvPr id="102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B4D6E4BB-D3EA-3447-A637-365175A1F259}" type="slidenum">
              <a:rPr lang="en-US"/>
              <a:pPr/>
              <a:t>9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 charset="0"/>
              </a:rPr>
              <a:t>Lets use them creatively</a:t>
            </a:r>
          </a:p>
        </p:txBody>
      </p:sp>
      <p:grpSp>
        <p:nvGrpSpPr>
          <p:cNvPr id="1032" name="Group 65"/>
          <p:cNvGrpSpPr>
            <a:grpSpLocks/>
          </p:cNvGrpSpPr>
          <p:nvPr/>
        </p:nvGrpSpPr>
        <p:grpSpPr bwMode="auto">
          <a:xfrm>
            <a:off x="2057400" y="1828800"/>
            <a:ext cx="1136650" cy="2590800"/>
            <a:chOff x="1296" y="1152"/>
            <a:chExt cx="716" cy="1632"/>
          </a:xfrm>
        </p:grpSpPr>
        <p:sp>
          <p:nvSpPr>
            <p:cNvPr id="1042" name="Line 38"/>
            <p:cNvSpPr>
              <a:spLocks noChangeShapeType="1"/>
            </p:cNvSpPr>
            <p:nvPr/>
          </p:nvSpPr>
          <p:spPr bwMode="auto">
            <a:xfrm>
              <a:off x="1680" y="1728"/>
              <a:ext cx="0" cy="33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Line 39"/>
            <p:cNvSpPr>
              <a:spLocks noChangeShapeType="1"/>
            </p:cNvSpPr>
            <p:nvPr/>
          </p:nvSpPr>
          <p:spPr bwMode="auto">
            <a:xfrm>
              <a:off x="1968" y="2496"/>
              <a:ext cx="0" cy="28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Line 40"/>
            <p:cNvSpPr>
              <a:spLocks noChangeShapeType="1"/>
            </p:cNvSpPr>
            <p:nvPr/>
          </p:nvSpPr>
          <p:spPr bwMode="auto">
            <a:xfrm>
              <a:off x="1968" y="1152"/>
              <a:ext cx="0" cy="115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Line 41"/>
            <p:cNvSpPr>
              <a:spLocks noChangeShapeType="1"/>
            </p:cNvSpPr>
            <p:nvPr/>
          </p:nvSpPr>
          <p:spPr bwMode="auto">
            <a:xfrm>
              <a:off x="1680" y="1152"/>
              <a:ext cx="28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46" name="Group 44"/>
            <p:cNvGrpSpPr>
              <a:grpSpLocks/>
            </p:cNvGrpSpPr>
            <p:nvPr/>
          </p:nvGrpSpPr>
          <p:grpSpPr bwMode="auto">
            <a:xfrm>
              <a:off x="1488" y="2544"/>
              <a:ext cx="384" cy="96"/>
              <a:chOff x="4224" y="2688"/>
              <a:chExt cx="384" cy="96"/>
            </a:xfrm>
          </p:grpSpPr>
          <p:sp>
            <p:nvSpPr>
              <p:cNvPr id="1064" name="Line 45"/>
              <p:cNvSpPr>
                <a:spLocks noChangeShapeType="1"/>
              </p:cNvSpPr>
              <p:nvPr/>
            </p:nvSpPr>
            <p:spPr bwMode="auto">
              <a:xfrm>
                <a:off x="4224" y="2688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" name="Line 46"/>
              <p:cNvSpPr>
                <a:spLocks noChangeShapeType="1"/>
              </p:cNvSpPr>
              <p:nvPr/>
            </p:nvSpPr>
            <p:spPr bwMode="auto">
              <a:xfrm>
                <a:off x="4320" y="278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7" name="Line 47"/>
            <p:cNvSpPr>
              <a:spLocks noChangeShapeType="1"/>
            </p:cNvSpPr>
            <p:nvPr/>
          </p:nvSpPr>
          <p:spPr bwMode="auto">
            <a:xfrm>
              <a:off x="1680" y="2784"/>
              <a:ext cx="28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Line 48"/>
            <p:cNvSpPr>
              <a:spLocks noChangeShapeType="1"/>
            </p:cNvSpPr>
            <p:nvPr/>
          </p:nvSpPr>
          <p:spPr bwMode="auto">
            <a:xfrm>
              <a:off x="1680" y="2304"/>
              <a:ext cx="0" cy="24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49"/>
            <p:cNvSpPr>
              <a:spLocks noChangeShapeType="1"/>
            </p:cNvSpPr>
            <p:nvPr/>
          </p:nvSpPr>
          <p:spPr bwMode="auto">
            <a:xfrm>
              <a:off x="1680" y="2640"/>
              <a:ext cx="0" cy="1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52"/>
            <p:cNvSpPr>
              <a:spLocks noChangeAspect="1"/>
            </p:cNvSpPr>
            <p:nvPr/>
          </p:nvSpPr>
          <p:spPr bwMode="auto">
            <a:xfrm rot="420000">
              <a:off x="1920" y="2304"/>
              <a:ext cx="92" cy="209"/>
            </a:xfrm>
            <a:custGeom>
              <a:avLst/>
              <a:gdLst>
                <a:gd name="T0" fmla="*/ 135 w 198"/>
                <a:gd name="T1" fmla="*/ 0 h 450"/>
                <a:gd name="T2" fmla="*/ 0 w 198"/>
                <a:gd name="T3" fmla="*/ 63 h 450"/>
                <a:gd name="T4" fmla="*/ 162 w 198"/>
                <a:gd name="T5" fmla="*/ 117 h 450"/>
                <a:gd name="T6" fmla="*/ 54 w 198"/>
                <a:gd name="T7" fmla="*/ 162 h 450"/>
                <a:gd name="T8" fmla="*/ 0 w 198"/>
                <a:gd name="T9" fmla="*/ 189 h 450"/>
                <a:gd name="T10" fmla="*/ 90 w 198"/>
                <a:gd name="T11" fmla="*/ 216 h 450"/>
                <a:gd name="T12" fmla="*/ 198 w 198"/>
                <a:gd name="T13" fmla="*/ 234 h 450"/>
                <a:gd name="T14" fmla="*/ 9 w 198"/>
                <a:gd name="T15" fmla="*/ 306 h 450"/>
                <a:gd name="T16" fmla="*/ 135 w 198"/>
                <a:gd name="T17" fmla="*/ 333 h 450"/>
                <a:gd name="T18" fmla="*/ 153 w 198"/>
                <a:gd name="T19" fmla="*/ 450 h 4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8"/>
                <a:gd name="T31" fmla="*/ 0 h 450"/>
                <a:gd name="T32" fmla="*/ 198 w 198"/>
                <a:gd name="T33" fmla="*/ 450 h 45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8" h="450">
                  <a:moveTo>
                    <a:pt x="135" y="0"/>
                  </a:moveTo>
                  <a:cubicBezTo>
                    <a:pt x="75" y="38"/>
                    <a:pt x="62" y="47"/>
                    <a:pt x="0" y="63"/>
                  </a:cubicBezTo>
                  <a:cubicBezTo>
                    <a:pt x="52" y="89"/>
                    <a:pt x="105" y="106"/>
                    <a:pt x="162" y="117"/>
                  </a:cubicBezTo>
                  <a:cubicBezTo>
                    <a:pt x="129" y="139"/>
                    <a:pt x="86" y="141"/>
                    <a:pt x="54" y="162"/>
                  </a:cubicBezTo>
                  <a:cubicBezTo>
                    <a:pt x="19" y="185"/>
                    <a:pt x="37" y="177"/>
                    <a:pt x="0" y="189"/>
                  </a:cubicBezTo>
                  <a:cubicBezTo>
                    <a:pt x="29" y="199"/>
                    <a:pt x="60" y="210"/>
                    <a:pt x="90" y="216"/>
                  </a:cubicBezTo>
                  <a:cubicBezTo>
                    <a:pt x="126" y="223"/>
                    <a:pt x="198" y="234"/>
                    <a:pt x="198" y="234"/>
                  </a:cubicBezTo>
                  <a:cubicBezTo>
                    <a:pt x="134" y="255"/>
                    <a:pt x="74" y="290"/>
                    <a:pt x="9" y="306"/>
                  </a:cubicBezTo>
                  <a:cubicBezTo>
                    <a:pt x="50" y="320"/>
                    <a:pt x="93" y="325"/>
                    <a:pt x="135" y="333"/>
                  </a:cubicBezTo>
                  <a:cubicBezTo>
                    <a:pt x="148" y="372"/>
                    <a:pt x="153" y="409"/>
                    <a:pt x="153" y="450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1" name="Group 54"/>
            <p:cNvGrpSpPr>
              <a:grpSpLocks/>
            </p:cNvGrpSpPr>
            <p:nvPr/>
          </p:nvGrpSpPr>
          <p:grpSpPr bwMode="auto">
            <a:xfrm>
              <a:off x="1296" y="2016"/>
              <a:ext cx="432" cy="288"/>
              <a:chOff x="1296" y="2016"/>
              <a:chExt cx="432" cy="288"/>
            </a:xfrm>
          </p:grpSpPr>
          <p:sp>
            <p:nvSpPr>
              <p:cNvPr id="1059" name="Oval 42"/>
              <p:cNvSpPr>
                <a:spLocks noChangeArrowheads="1"/>
              </p:cNvSpPr>
              <p:nvPr/>
            </p:nvSpPr>
            <p:spPr bwMode="auto">
              <a:xfrm>
                <a:off x="1632" y="2016"/>
                <a:ext cx="96" cy="96"/>
              </a:xfrm>
              <a:prstGeom prst="ellips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0" name="Oval 43"/>
              <p:cNvSpPr>
                <a:spLocks noChangeArrowheads="1"/>
              </p:cNvSpPr>
              <p:nvPr/>
            </p:nvSpPr>
            <p:spPr bwMode="auto">
              <a:xfrm>
                <a:off x="1632" y="2208"/>
                <a:ext cx="96" cy="96"/>
              </a:xfrm>
              <a:prstGeom prst="ellips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1" name="Line 50"/>
              <p:cNvSpPr>
                <a:spLocks noChangeShapeType="1"/>
              </p:cNvSpPr>
              <p:nvPr/>
            </p:nvSpPr>
            <p:spPr bwMode="auto">
              <a:xfrm flipV="1">
                <a:off x="1584" y="2064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2" name="Oval 51"/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48" cy="48"/>
              </a:xfrm>
              <a:prstGeom prst="ellips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3" name="Line 53"/>
              <p:cNvSpPr>
                <a:spLocks noChangeShapeType="1"/>
              </p:cNvSpPr>
              <p:nvPr/>
            </p:nvSpPr>
            <p:spPr bwMode="auto">
              <a:xfrm flipH="1">
                <a:off x="1296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52" name="Group 55"/>
            <p:cNvGrpSpPr>
              <a:grpSpLocks/>
            </p:cNvGrpSpPr>
            <p:nvPr/>
          </p:nvGrpSpPr>
          <p:grpSpPr bwMode="auto">
            <a:xfrm>
              <a:off x="1296" y="1440"/>
              <a:ext cx="432" cy="288"/>
              <a:chOff x="1296" y="2016"/>
              <a:chExt cx="432" cy="288"/>
            </a:xfrm>
          </p:grpSpPr>
          <p:sp>
            <p:nvSpPr>
              <p:cNvPr id="1054" name="Oval 56"/>
              <p:cNvSpPr>
                <a:spLocks noChangeArrowheads="1"/>
              </p:cNvSpPr>
              <p:nvPr/>
            </p:nvSpPr>
            <p:spPr bwMode="auto">
              <a:xfrm>
                <a:off x="1632" y="2016"/>
                <a:ext cx="96" cy="96"/>
              </a:xfrm>
              <a:prstGeom prst="ellips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" name="Oval 57"/>
              <p:cNvSpPr>
                <a:spLocks noChangeArrowheads="1"/>
              </p:cNvSpPr>
              <p:nvPr/>
            </p:nvSpPr>
            <p:spPr bwMode="auto">
              <a:xfrm>
                <a:off x="1632" y="2208"/>
                <a:ext cx="96" cy="96"/>
              </a:xfrm>
              <a:prstGeom prst="ellips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6" name="Line 58"/>
              <p:cNvSpPr>
                <a:spLocks noChangeShapeType="1"/>
              </p:cNvSpPr>
              <p:nvPr/>
            </p:nvSpPr>
            <p:spPr bwMode="auto">
              <a:xfrm flipV="1">
                <a:off x="1584" y="2064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7" name="Oval 59"/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48" cy="48"/>
              </a:xfrm>
              <a:prstGeom prst="ellips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8" name="Line 60"/>
              <p:cNvSpPr>
                <a:spLocks noChangeShapeType="1"/>
              </p:cNvSpPr>
              <p:nvPr/>
            </p:nvSpPr>
            <p:spPr bwMode="auto">
              <a:xfrm flipH="1">
                <a:off x="1296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53" name="Line 61"/>
            <p:cNvSpPr>
              <a:spLocks noChangeShapeType="1"/>
            </p:cNvSpPr>
            <p:nvPr/>
          </p:nvSpPr>
          <p:spPr bwMode="auto">
            <a:xfrm>
              <a:off x="1680" y="1152"/>
              <a:ext cx="0" cy="28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3" name="Line 62"/>
          <p:cNvSpPr>
            <a:spLocks noChangeShapeType="1"/>
          </p:cNvSpPr>
          <p:nvPr/>
        </p:nvSpPr>
        <p:spPr bwMode="auto">
          <a:xfrm>
            <a:off x="1524000" y="2057400"/>
            <a:ext cx="533400" cy="457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Line 63"/>
          <p:cNvSpPr>
            <a:spLocks noChangeShapeType="1"/>
          </p:cNvSpPr>
          <p:nvPr/>
        </p:nvSpPr>
        <p:spPr bwMode="auto">
          <a:xfrm flipV="1">
            <a:off x="1524000" y="3429000"/>
            <a:ext cx="533400" cy="1295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" name="Line 64"/>
          <p:cNvSpPr>
            <a:spLocks noChangeShapeType="1"/>
          </p:cNvSpPr>
          <p:nvPr/>
        </p:nvSpPr>
        <p:spPr bwMode="auto">
          <a:xfrm>
            <a:off x="3124200" y="2971800"/>
            <a:ext cx="7620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Text Box 66"/>
          <p:cNvSpPr txBox="1">
            <a:spLocks noChangeArrowheads="1"/>
          </p:cNvSpPr>
          <p:nvPr/>
        </p:nvSpPr>
        <p:spPr bwMode="auto">
          <a:xfrm>
            <a:off x="5029200" y="1600200"/>
            <a:ext cx="3962400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Output is high if both the inputs input1 </a:t>
            </a:r>
            <a:r>
              <a:rPr lang="en-US" i="1" u="sng">
                <a:solidFill>
                  <a:srgbClr val="FF0033"/>
                </a:solidFill>
              </a:rPr>
              <a:t>AND</a:t>
            </a:r>
            <a:r>
              <a:rPr lang="en-US"/>
              <a:t> input2 are high</a:t>
            </a:r>
          </a:p>
          <a:p>
            <a:pPr>
              <a:spcBef>
                <a:spcPct val="50000"/>
              </a:spcBef>
            </a:pPr>
            <a:r>
              <a:rPr lang="en-US"/>
              <a:t>If either of the inputs is low, the output is low.</a:t>
            </a:r>
          </a:p>
        </p:txBody>
      </p:sp>
      <p:sp>
        <p:nvSpPr>
          <p:cNvPr id="1037" name="Text Box 67"/>
          <p:cNvSpPr txBox="1">
            <a:spLocks noChangeArrowheads="1"/>
          </p:cNvSpPr>
          <p:nvPr/>
        </p:nvSpPr>
        <p:spPr bwMode="auto">
          <a:xfrm>
            <a:off x="0" y="16764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Input1</a:t>
            </a:r>
          </a:p>
        </p:txBody>
      </p:sp>
      <p:sp>
        <p:nvSpPr>
          <p:cNvPr id="1038" name="Text Box 68"/>
          <p:cNvSpPr txBox="1">
            <a:spLocks noChangeArrowheads="1"/>
          </p:cNvSpPr>
          <p:nvPr/>
        </p:nvSpPr>
        <p:spPr bwMode="auto">
          <a:xfrm>
            <a:off x="0" y="43434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Input2</a:t>
            </a:r>
          </a:p>
        </p:txBody>
      </p:sp>
      <p:sp>
        <p:nvSpPr>
          <p:cNvPr id="1039" name="Text Box 69"/>
          <p:cNvSpPr txBox="1">
            <a:spLocks noChangeArrowheads="1"/>
          </p:cNvSpPr>
          <p:nvPr/>
        </p:nvSpPr>
        <p:spPr bwMode="auto">
          <a:xfrm>
            <a:off x="3124200" y="2667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Output</a:t>
            </a:r>
          </a:p>
        </p:txBody>
      </p:sp>
      <p:sp>
        <p:nvSpPr>
          <p:cNvPr id="47174" name="Text Box 70"/>
          <p:cNvSpPr txBox="1">
            <a:spLocks noChangeArrowheads="1"/>
          </p:cNvSpPr>
          <p:nvPr/>
        </p:nvSpPr>
        <p:spPr bwMode="auto">
          <a:xfrm>
            <a:off x="4572000" y="3733800"/>
            <a:ext cx="419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This is called an </a:t>
            </a:r>
            <a:r>
              <a:rPr lang="en-US">
                <a:solidFill>
                  <a:srgbClr val="FF0033"/>
                </a:solidFill>
              </a:rPr>
              <a:t>AND</a:t>
            </a:r>
            <a:r>
              <a:rPr lang="en-US"/>
              <a:t> gate</a:t>
            </a:r>
          </a:p>
        </p:txBody>
      </p:sp>
      <p:graphicFrame>
        <p:nvGraphicFramePr>
          <p:cNvPr id="47175" name="Object 71"/>
          <p:cNvGraphicFramePr>
            <a:graphicFrameLocks/>
          </p:cNvGraphicFramePr>
          <p:nvPr/>
        </p:nvGraphicFramePr>
        <p:xfrm>
          <a:off x="5105400" y="4114800"/>
          <a:ext cx="2057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Bitmap Image" r:id="rId3" imgW="1523810" imgH="656969" progId="Paint.Picture">
                  <p:embed/>
                </p:oleObj>
              </mc:Choice>
              <mc:Fallback>
                <p:oleObj name="Bitmap Image" r:id="rId3" imgW="1523810" imgH="656969" progId="Paint.Pictur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114800"/>
                        <a:ext cx="2057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76" name="Text Box 72"/>
          <p:cNvSpPr txBox="1">
            <a:spLocks noChangeArrowheads="1"/>
          </p:cNvSpPr>
          <p:nvPr/>
        </p:nvSpPr>
        <p:spPr bwMode="auto">
          <a:xfrm>
            <a:off x="2819400" y="5410200"/>
            <a:ext cx="411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Now, can you make an OR gate with switches?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03BDD5-D30A-1848-81AD-569A5E20E49D}" type="datetime1">
              <a:rPr lang="en-US" smtClean="0"/>
              <a:t>8/28/12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27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74" grpId="0" autoUpdateAnimBg="0"/>
      <p:bldP spid="47176" grpId="0" autoUpdateAnimBg="0"/>
    </p:bldLst>
  </p:timing>
</p:sld>
</file>

<file path=ppt/theme/theme1.xml><?xml version="1.0" encoding="utf-8"?>
<a:theme xmlns:a="http://schemas.openxmlformats.org/drawingml/2006/main" name="pplpreso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pplpreso</Template>
  <TotalTime>49144</TotalTime>
  <Words>2963</Words>
  <Application>Microsoft Macintosh PowerPoint</Application>
  <PresentationFormat>On-screen Show (4:3)</PresentationFormat>
  <Paragraphs>559</Paragraphs>
  <Slides>55</Slides>
  <Notes>2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pplpreso</vt:lpstr>
      <vt:lpstr>Bitmap Image</vt:lpstr>
      <vt:lpstr>CS598 LVK Parallel Programming  with Migratable Objects</vt:lpstr>
      <vt:lpstr>Special topics class</vt:lpstr>
      <vt:lpstr>Class Format</vt:lpstr>
      <vt:lpstr>Computers</vt:lpstr>
      <vt:lpstr>Course organization</vt:lpstr>
      <vt:lpstr>The Changing Landscape in Computing </vt:lpstr>
      <vt:lpstr>Computers</vt:lpstr>
      <vt:lpstr>The Modest Switch</vt:lpstr>
      <vt:lpstr>Lets use them creatively</vt:lpstr>
      <vt:lpstr>OR Gate</vt:lpstr>
      <vt:lpstr>Basic Gates </vt:lpstr>
      <vt:lpstr>How to make switches?</vt:lpstr>
      <vt:lpstr>Clock Speeds</vt:lpstr>
      <vt:lpstr>The Virtuous Cycle</vt:lpstr>
      <vt:lpstr>Moore’s law</vt:lpstr>
      <vt:lpstr>PowerPoint Presentation</vt:lpstr>
      <vt:lpstr>Clock Speeds Increased</vt:lpstr>
      <vt:lpstr>Until they stopped increasing!</vt:lpstr>
      <vt:lpstr>PowerPoint Presentation</vt:lpstr>
      <vt:lpstr>Prediction in 1999</vt:lpstr>
      <vt:lpstr>Prediction in 1999</vt:lpstr>
      <vt:lpstr>Bill Wulf in 1978</vt:lpstr>
      <vt:lpstr>Frequency and Power</vt:lpstr>
      <vt:lpstr>Power vs Frequency  on a given processor</vt:lpstr>
      <vt:lpstr>Energy vs Frequency on a given processor</vt:lpstr>
      <vt:lpstr>Number of Transistors/chip?</vt:lpstr>
      <vt:lpstr>Consequence</vt:lpstr>
      <vt:lpstr>Change is changing</vt:lpstr>
      <vt:lpstr>Why didn’t we witness disruption?</vt:lpstr>
      <vt:lpstr>Specialized processors</vt:lpstr>
      <vt:lpstr>Threat to business models</vt:lpstr>
      <vt:lpstr>Two problems</vt:lpstr>
      <vt:lpstr>What if we stop here?</vt:lpstr>
      <vt:lpstr>Alternative: Parallelism</vt:lpstr>
      <vt:lpstr>A few candidate areas</vt:lpstr>
      <vt:lpstr>More interesting areas</vt:lpstr>
      <vt:lpstr>All Programming Becomes  Parallel Programming</vt:lpstr>
      <vt:lpstr>Parallel programming Skills</vt:lpstr>
      <vt:lpstr>One way: Sequential-Parallel Separation</vt:lpstr>
      <vt:lpstr>Another Idea</vt:lpstr>
      <vt:lpstr>Programming Models innovations</vt:lpstr>
      <vt:lpstr>Digging Deeper</vt:lpstr>
      <vt:lpstr>Latency to Memory</vt:lpstr>
      <vt:lpstr>Latency vs bandwidth</vt:lpstr>
      <vt:lpstr>Bandwidth can be increased</vt:lpstr>
      <vt:lpstr>Exploiting bandwidth</vt:lpstr>
      <vt:lpstr>Architectural methods</vt:lpstr>
      <vt:lpstr>Impact on segments</vt:lpstr>
      <vt:lpstr>Mobile computing</vt:lpstr>
      <vt:lpstr>Laptops/Desktops</vt:lpstr>
      <vt:lpstr>Small Clusters</vt:lpstr>
      <vt:lpstr>Supercomputers</vt:lpstr>
      <vt:lpstr>Next Era: End of Moore’s Law</vt:lpstr>
      <vt:lpstr>Caution: predicting future</vt:lpstr>
      <vt:lpstr>Summary</vt:lpstr>
    </vt:vector>
  </TitlesOfParts>
  <Company>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Runtime Optimizations</dc:title>
  <dc:creator>sanjay</dc:creator>
  <cp:lastModifiedBy>Sanjay Kale</cp:lastModifiedBy>
  <cp:revision>396</cp:revision>
  <dcterms:created xsi:type="dcterms:W3CDTF">2002-10-12T14:08:56Z</dcterms:created>
  <dcterms:modified xsi:type="dcterms:W3CDTF">2012-08-29T01:47:08Z</dcterms:modified>
</cp:coreProperties>
</file>