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81" r:id="rId15"/>
    <p:sldId id="276" r:id="rId16"/>
    <p:sldId id="277" r:id="rId17"/>
    <p:sldId id="286" r:id="rId18"/>
    <p:sldId id="26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743" autoAdjust="0"/>
  </p:normalViewPr>
  <p:slideViewPr>
    <p:cSldViewPr>
      <p:cViewPr varScale="1">
        <p:scale>
          <a:sx n="118" d="100"/>
          <a:sy n="118" d="100"/>
        </p:scale>
        <p:origin x="-1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BE213-1EDB-0345-B725-E52CA055AB9E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65E1-1ABB-1D48-9288-F142F0969D8F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2DABE-44CD-CE43-BA88-A1E1BE53468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923F77-B0BB-F442-BFE0-6941AFF667D7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CC869-FCA0-EF44-8B37-6ADA37BC16D3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0A942-6C07-E04A-9A25-2A96ACE8072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0A200-9D0A-4C4D-8BF5-1B3B0CB1EFD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A1716-3F56-574D-9A2C-BAA8C16F3EFC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D12A0-7341-2144-9575-86E44419DA9C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FBF001B2-D86A-284F-AF55-7B4A782CFB68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598LVK</a:t>
            </a:r>
            <a:br>
              <a:rPr lang="en-US" dirty="0" smtClean="0"/>
            </a:br>
            <a:r>
              <a:rPr lang="en-US" dirty="0" smtClean="0"/>
              <a:t>Messages,</a:t>
            </a:r>
            <a:br>
              <a:rPr lang="en-US" dirty="0" smtClean="0"/>
            </a:br>
            <a:r>
              <a:rPr lang="en-US" dirty="0" smtClean="0"/>
              <a:t>Entry methods that return values, </a:t>
            </a:r>
            <a:br>
              <a:rPr lang="en-US" dirty="0" smtClean="0"/>
            </a:br>
            <a:r>
              <a:rPr lang="en-US" dirty="0" smtClean="0"/>
              <a:t>and Threaded entry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method that calls a sync method must be able to suspend :</a:t>
            </a:r>
          </a:p>
          <a:p>
            <a:pPr lvl="1"/>
            <a:r>
              <a:rPr lang="en-US" dirty="0" smtClean="0"/>
              <a:t>Need to be declared as a “threaded” method.</a:t>
            </a:r>
          </a:p>
          <a:p>
            <a:pPr lvl="1"/>
            <a:r>
              <a:rPr lang="en-US" dirty="0" smtClean="0"/>
              <a:t>A threaded method of a </a:t>
            </a:r>
            <a:r>
              <a:rPr lang="en-US" dirty="0" err="1" smtClean="0"/>
              <a:t>chare</a:t>
            </a:r>
            <a:r>
              <a:rPr lang="en-US" dirty="0" smtClean="0"/>
              <a:t> C</a:t>
            </a:r>
          </a:p>
          <a:p>
            <a:pPr lvl="2"/>
            <a:r>
              <a:rPr lang="en-US" dirty="0" smtClean="0"/>
              <a:t>Can 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 smtClean="0"/>
              <a:t>chares</a:t>
            </a:r>
            <a:r>
              <a:rPr lang="en-US" dirty="0" smtClean="0"/>
              <a:t> can then be executed</a:t>
            </a:r>
          </a:p>
          <a:p>
            <a:pPr lvl="2"/>
            <a:r>
              <a:rPr lang="en-US" dirty="0" smtClean="0"/>
              <a:t>Even other methods of </a:t>
            </a:r>
            <a:r>
              <a:rPr lang="en-US" dirty="0" err="1" smtClean="0"/>
              <a:t>chare</a:t>
            </a:r>
            <a:r>
              <a:rPr lang="en-US" dirty="0" smtClean="0"/>
              <a:t> C can be executed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267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chare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/>
              <a:t>A of N elements, and each element holds a single </a:t>
            </a:r>
            <a:r>
              <a:rPr lang="en-US" dirty="0" smtClean="0"/>
              <a:t>number</a:t>
            </a:r>
          </a:p>
          <a:p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if the numbers are already in a sorted </a:t>
            </a:r>
            <a:r>
              <a:rPr lang="en-US" dirty="0" smtClean="0"/>
              <a:t>order? 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chare</a:t>
            </a:r>
            <a:r>
              <a:rPr lang="en-US" dirty="0" smtClean="0"/>
              <a:t> checks </a:t>
            </a:r>
            <a:r>
              <a:rPr lang="en-US" dirty="0"/>
              <a:t>with its right </a:t>
            </a:r>
            <a:r>
              <a:rPr lang="en-US" dirty="0" smtClean="0"/>
              <a:t>neighbor</a:t>
            </a:r>
            <a:r>
              <a:rPr lang="en-US" dirty="0"/>
              <a:t>, in parallel, and </a:t>
            </a:r>
            <a:r>
              <a:rPr lang="en-US" dirty="0" smtClean="0"/>
              <a:t>combine </a:t>
            </a:r>
            <a:r>
              <a:rPr lang="en-US" dirty="0"/>
              <a:t>there results via a reduction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43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073290"/>
            <a:ext cx="7848600" cy="563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mainmodule</a:t>
            </a:r>
            <a:r>
              <a:rPr lang="en-US" dirty="0" smtClean="0"/>
              <a:t> </a:t>
            </a:r>
            <a:r>
              <a:rPr lang="en-US" dirty="0" err="1"/>
              <a:t>arrayRing</a:t>
            </a:r>
            <a:r>
              <a:rPr lang="en-US" dirty="0"/>
              <a:t> {</a:t>
            </a:r>
          </a:p>
          <a:p>
            <a:r>
              <a:rPr lang="en-US" dirty="0" smtClean="0"/>
              <a:t>    message </a:t>
            </a:r>
            <a:r>
              <a:rPr lang="en-US" dirty="0" err="1"/>
              <a:t>MsgData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r>
              <a:rPr lang="en-US" dirty="0"/>
              <a:t> </a:t>
            </a:r>
            <a:r>
              <a:rPr lang="en-US" dirty="0" smtClean="0"/>
              <a:t>       entry </a:t>
            </a:r>
            <a:r>
              <a:rPr lang="en-US" dirty="0"/>
              <a:t>Main();</a:t>
            </a:r>
          </a:p>
          <a:p>
            <a:r>
              <a:rPr lang="en-US" dirty="0"/>
              <a:t> </a:t>
            </a:r>
            <a:r>
              <a:rPr lang="en-US" dirty="0" smtClean="0"/>
              <a:t>       entry </a:t>
            </a:r>
            <a:r>
              <a:rPr lang="en-US" dirty="0"/>
              <a:t>void </a:t>
            </a:r>
            <a:r>
              <a:rPr lang="en-US" dirty="0" err="1"/>
              <a:t>allFinished</a:t>
            </a:r>
            <a:r>
              <a:rPr lang="en-US" dirty="0"/>
              <a:t>(</a:t>
            </a:r>
            <a:r>
              <a:rPr lang="en-US" dirty="0" err="1"/>
              <a:t>CkReductionMsg</a:t>
            </a:r>
            <a:r>
              <a:rPr lang="en-US" dirty="0"/>
              <a:t> *m);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array </a:t>
            </a:r>
            <a:r>
              <a:rPr lang="en-US" dirty="0"/>
              <a:t>[1D] </a:t>
            </a:r>
            <a:r>
              <a:rPr lang="en-US" dirty="0" err="1"/>
              <a:t>SimpleArray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      entry </a:t>
            </a:r>
            <a:r>
              <a:rPr lang="en-US" dirty="0" err="1"/>
              <a:t>SimpleArray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entry </a:t>
            </a:r>
            <a:r>
              <a:rPr lang="en-US" dirty="0"/>
              <a:t>[threaded] void run();</a:t>
            </a:r>
          </a:p>
          <a:p>
            <a:r>
              <a:rPr lang="en-US" dirty="0"/>
              <a:t> </a:t>
            </a:r>
            <a:r>
              <a:rPr lang="en-US" dirty="0" smtClean="0"/>
              <a:t>       entry </a:t>
            </a:r>
            <a:r>
              <a:rPr lang="en-US" dirty="0"/>
              <a:t>[sync] </a:t>
            </a:r>
            <a:r>
              <a:rPr lang="en-US" dirty="0" err="1"/>
              <a:t>MsgData</a:t>
            </a:r>
            <a:r>
              <a:rPr lang="en-US" dirty="0"/>
              <a:t> * </a:t>
            </a:r>
            <a:r>
              <a:rPr lang="en-US" dirty="0" err="1"/>
              <a:t>blockingInvocation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Interface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3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04756"/>
            <a:ext cx="7848600" cy="57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Main : public </a:t>
            </a:r>
            <a:r>
              <a:rPr lang="en-US" dirty="0" err="1"/>
              <a:t>CBase_Main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public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*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r>
              <a:rPr lang="en-US" dirty="0"/>
              <a:t> </a:t>
            </a:r>
            <a:r>
              <a:rPr lang="en-US" dirty="0" smtClean="0"/>
              <a:t>   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*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numElements</a:t>
            </a:r>
            <a:r>
              <a:rPr lang="en-US" dirty="0" smtClean="0"/>
              <a:t> </a:t>
            </a:r>
            <a:r>
              <a:rPr lang="en-US" dirty="0"/>
              <a:t>= 10;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-&gt;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-&gt;</a:t>
            </a:r>
            <a:r>
              <a:rPr lang="en-US" dirty="0" err="1"/>
              <a:t>argv</a:t>
            </a:r>
            <a:r>
              <a:rPr lang="en-US" dirty="0"/>
              <a:t>[1])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delete </a:t>
            </a:r>
            <a:r>
              <a:rPr lang="en-US" dirty="0" err="1"/>
              <a:t>msg</a:t>
            </a:r>
            <a:r>
              <a:rPr lang="en-US" dirty="0" smtClean="0"/>
              <a:t>;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CProxy_SimpleArray</a:t>
            </a:r>
            <a:r>
              <a:rPr lang="en-US" dirty="0" smtClean="0"/>
              <a:t> </a:t>
            </a:r>
            <a:r>
              <a:rPr lang="en-US" dirty="0" err="1"/>
              <a:t>elems</a:t>
            </a:r>
            <a:r>
              <a:rPr lang="en-US" dirty="0"/>
              <a:t> </a:t>
            </a:r>
            <a:r>
              <a:rPr lang="en-US" dirty="0" smtClean="0"/>
              <a:t>=      </a:t>
            </a:r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CProxy_SimpleArray</a:t>
            </a:r>
            <a:r>
              <a:rPr lang="en-US" dirty="0" smtClean="0"/>
              <a:t>::</a:t>
            </a:r>
            <a:r>
              <a:rPr lang="en-US" dirty="0" err="1" smtClean="0"/>
              <a:t>ckNew</a:t>
            </a:r>
            <a:r>
              <a:rPr lang="en-US" dirty="0" smtClean="0"/>
              <a:t>(</a:t>
            </a:r>
            <a:r>
              <a:rPr lang="en-US" dirty="0" err="1" smtClean="0"/>
              <a:t>numElements</a:t>
            </a:r>
            <a:r>
              <a:rPr lang="en-US" dirty="0" smtClean="0"/>
              <a:t>);</a:t>
            </a:r>
          </a:p>
          <a:p>
            <a:endParaRPr lang="en-US" sz="1000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CkCallback</a:t>
            </a:r>
            <a:r>
              <a:rPr lang="en-US" dirty="0" smtClean="0"/>
              <a:t>(       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CkIndex_Main</a:t>
            </a:r>
            <a:r>
              <a:rPr lang="en-US" dirty="0"/>
              <a:t>:</a:t>
            </a:r>
            <a:r>
              <a:rPr lang="en-US" dirty="0" smtClean="0"/>
              <a:t>:</a:t>
            </a:r>
            <a:r>
              <a:rPr lang="en-US" dirty="0" err="1" smtClean="0"/>
              <a:t>all</a:t>
            </a:r>
            <a:r>
              <a:rPr lang="en-US" dirty="0" err="1" smtClean="0"/>
              <a:t>Finished</a:t>
            </a:r>
            <a:r>
              <a:rPr lang="en-US" dirty="0" smtClean="0"/>
              <a:t>(NULL), </a:t>
            </a:r>
            <a:r>
              <a:rPr lang="en-US" dirty="0" err="1" smtClean="0"/>
              <a:t>thisProxy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sz="1000" dirty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elems.ckSetReductionClient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elems.run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005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78486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Main : public </a:t>
            </a:r>
            <a:r>
              <a:rPr lang="en-US" dirty="0" err="1" smtClean="0"/>
              <a:t>CBase_Main</a:t>
            </a:r>
            <a:r>
              <a:rPr lang="en-US" dirty="0" smtClean="0"/>
              <a:t>….</a:t>
            </a:r>
            <a:r>
              <a:rPr lang="en-US" dirty="0" err="1" smtClean="0"/>
              <a:t>contd</a:t>
            </a:r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public</a:t>
            </a:r>
            <a:r>
              <a:rPr lang="en-US" dirty="0"/>
              <a:t>:</a:t>
            </a:r>
          </a:p>
          <a:p>
            <a:r>
              <a:rPr lang="en-US" dirty="0" smtClean="0"/>
              <a:t>        void </a:t>
            </a:r>
            <a:r>
              <a:rPr lang="en-US" dirty="0" err="1" smtClean="0"/>
              <a:t>all</a:t>
            </a:r>
            <a:r>
              <a:rPr lang="en-US" dirty="0" err="1" smtClean="0"/>
              <a:t>Finished</a:t>
            </a:r>
            <a:r>
              <a:rPr lang="en-US" dirty="0" smtClean="0"/>
              <a:t>(</a:t>
            </a:r>
            <a:r>
              <a:rPr lang="en-US" dirty="0" err="1" smtClean="0"/>
              <a:t>CkReductionMsg</a:t>
            </a:r>
            <a:r>
              <a:rPr lang="en-US" dirty="0" smtClean="0"/>
              <a:t> *m)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int</a:t>
            </a:r>
            <a:r>
              <a:rPr lang="en-US" dirty="0" smtClean="0"/>
              <a:t> *sorted = (</a:t>
            </a:r>
            <a:r>
              <a:rPr lang="en-US" dirty="0" err="1" smtClean="0"/>
              <a:t>int</a:t>
            </a:r>
            <a:r>
              <a:rPr lang="en-US" dirty="0" smtClean="0"/>
              <a:t> *) m-&gt;</a:t>
            </a:r>
            <a:r>
              <a:rPr lang="en-US" dirty="0" err="1" smtClean="0"/>
              <a:t>getData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if( *sorted == </a:t>
            </a:r>
            <a:r>
              <a:rPr lang="en-US" dirty="0" err="1" smtClean="0"/>
              <a:t>numElements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printf</a:t>
            </a:r>
            <a:r>
              <a:rPr lang="en-US" dirty="0" smtClean="0"/>
              <a:t>(“ Elements were sorted \n”);</a:t>
            </a:r>
          </a:p>
          <a:p>
            <a:r>
              <a:rPr lang="en-US" dirty="0"/>
              <a:t> </a:t>
            </a:r>
            <a:r>
              <a:rPr lang="en-US" dirty="0" smtClean="0"/>
              <a:t>       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printf</a:t>
            </a:r>
            <a:r>
              <a:rPr lang="en-US" dirty="0"/>
              <a:t>(“ Elements were </a:t>
            </a:r>
            <a:r>
              <a:rPr lang="en-US" dirty="0" smtClean="0"/>
              <a:t>not sorted </a:t>
            </a:r>
            <a:r>
              <a:rPr lang="en-US" dirty="0"/>
              <a:t>\n”)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 </a:t>
            </a:r>
            <a:endParaRPr lang="en-US" dirty="0"/>
          </a:p>
          <a:p>
            <a:r>
              <a:rPr lang="en-US" dirty="0" smtClean="0"/>
              <a:t>            </a:t>
            </a:r>
            <a:r>
              <a:rPr lang="en-US" dirty="0" err="1" smtClean="0"/>
              <a:t>CkExit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989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209800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SimpleArray</a:t>
            </a:r>
            <a:r>
              <a:rPr lang="en-US" dirty="0"/>
              <a:t> : public </a:t>
            </a:r>
            <a:r>
              <a:rPr lang="en-US" dirty="0" err="1"/>
              <a:t>CBase_SimpleArray</a:t>
            </a:r>
            <a:r>
              <a:rPr lang="en-US" dirty="0"/>
              <a:t> {</a:t>
            </a:r>
          </a:p>
          <a:p>
            <a:r>
              <a:rPr lang="en-US" dirty="0" smtClean="0"/>
              <a:t>    private</a:t>
            </a:r>
            <a:r>
              <a:rPr lang="en-US" dirty="0"/>
              <a:t>:</a:t>
            </a:r>
          </a:p>
          <a:p>
            <a:r>
              <a:rPr lang="en-US" dirty="0" smtClean="0"/>
              <a:t>        double </a:t>
            </a:r>
            <a:r>
              <a:rPr lang="en-US" dirty="0" err="1"/>
              <a:t>myValue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public</a:t>
            </a:r>
            <a:r>
              <a:rPr lang="en-US" dirty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SimpleArray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*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SimpleArray</a:t>
            </a:r>
            <a:r>
              <a:rPr lang="en-US" dirty="0"/>
              <a:t>()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myValue</a:t>
            </a:r>
            <a:r>
              <a:rPr lang="en-US" dirty="0" smtClean="0"/>
              <a:t> </a:t>
            </a:r>
            <a:r>
              <a:rPr lang="en-US" dirty="0"/>
              <a:t>= drand48();</a:t>
            </a:r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inline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</a:t>
            </a:r>
            <a:r>
              <a:rPr lang="en-US" dirty="0"/>
              <a:t>() { </a:t>
            </a:r>
            <a:endParaRPr lang="en-US" dirty="0" smtClean="0"/>
          </a:p>
          <a:p>
            <a:r>
              <a:rPr lang="en-US" dirty="0" smtClean="0"/>
              <a:t>            return </a:t>
            </a:r>
            <a:r>
              <a:rPr lang="en-US" dirty="0"/>
              <a:t>((</a:t>
            </a:r>
            <a:r>
              <a:rPr lang="en-US" dirty="0" err="1"/>
              <a:t>thisIndex</a:t>
            </a:r>
            <a:r>
              <a:rPr lang="en-US" dirty="0"/>
              <a:t> + 1) % 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81000"/>
            <a:ext cx="78486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MsgData</a:t>
            </a:r>
            <a:r>
              <a:rPr lang="en-US" dirty="0"/>
              <a:t>: public </a:t>
            </a:r>
            <a:r>
              <a:rPr lang="en-US" dirty="0" err="1" smtClean="0"/>
              <a:t>CMessage_MsgData</a:t>
            </a:r>
            <a:r>
              <a:rPr lang="en-US" dirty="0" smtClean="0"/>
              <a:t> { </a:t>
            </a:r>
          </a:p>
          <a:p>
            <a:r>
              <a:rPr lang="en-US" dirty="0"/>
              <a:t> </a:t>
            </a:r>
            <a:r>
              <a:rPr lang="en-US" dirty="0" smtClean="0"/>
              <a:t>   public</a:t>
            </a:r>
            <a:r>
              <a:rPr lang="en-US" dirty="0"/>
              <a:t>:</a:t>
            </a:r>
          </a:p>
          <a:p>
            <a:r>
              <a:rPr lang="en-US" dirty="0" smtClean="0"/>
              <a:t>        double </a:t>
            </a:r>
            <a:r>
              <a:rPr lang="en-US" dirty="0"/>
              <a:t>value;</a:t>
            </a:r>
          </a:p>
          <a:p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83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58426"/>
            <a:ext cx="8305800" cy="4539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 </a:t>
            </a:r>
            <a:r>
              <a:rPr lang="en-US" sz="2000" dirty="0" smtClean="0"/>
              <a:t>      void </a:t>
            </a:r>
            <a:r>
              <a:rPr lang="en-US" sz="2000" dirty="0"/>
              <a:t>run()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contrib</a:t>
            </a:r>
            <a:r>
              <a:rPr lang="en-US" sz="2000" dirty="0" smtClean="0"/>
              <a:t> = 1;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if(</a:t>
            </a:r>
            <a:r>
              <a:rPr lang="en-US" sz="2000" dirty="0" err="1" smtClean="0"/>
              <a:t>thisIndex</a:t>
            </a:r>
            <a:r>
              <a:rPr lang="en-US" sz="2000" dirty="0" smtClean="0"/>
              <a:t> &gt; </a:t>
            </a:r>
            <a:r>
              <a:rPr lang="en-US" sz="2000" dirty="0" err="1" smtClean="0"/>
              <a:t>nextI</a:t>
            </a:r>
            <a:r>
              <a:rPr lang="en-US" sz="2000" dirty="0" smtClean="0"/>
              <a:t>())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MsgData</a:t>
            </a:r>
            <a:r>
              <a:rPr lang="en-US" sz="2000" dirty="0" smtClean="0"/>
              <a:t> </a:t>
            </a:r>
            <a:r>
              <a:rPr lang="en-US" sz="2000" dirty="0"/>
              <a:t>*m </a:t>
            </a:r>
            <a:r>
              <a:rPr lang="en-US" sz="2000" dirty="0" smtClean="0"/>
              <a:t>=   </a:t>
            </a:r>
            <a:r>
              <a:rPr lang="en-US" sz="2000" dirty="0" err="1" smtClean="0"/>
              <a:t>thisProxy</a:t>
            </a:r>
            <a:r>
              <a:rPr lang="en-US" sz="2000" dirty="0"/>
              <a:t>(</a:t>
            </a:r>
            <a:r>
              <a:rPr lang="en-US" sz="2000" dirty="0" err="1" smtClean="0"/>
              <a:t>nextI</a:t>
            </a:r>
            <a:r>
              <a:rPr lang="en-US" sz="2000" dirty="0"/>
              <a:t>()).</a:t>
            </a:r>
            <a:r>
              <a:rPr lang="en-US" sz="2000" dirty="0" err="1" smtClean="0"/>
              <a:t>blockingInvocation</a:t>
            </a:r>
            <a:r>
              <a:rPr lang="en-US" sz="2000" dirty="0" smtClean="0"/>
              <a:t>(</a:t>
            </a:r>
            <a:r>
              <a:rPr lang="en-US" sz="2000" dirty="0" err="1"/>
              <a:t>thisIndex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if(</a:t>
            </a:r>
            <a:r>
              <a:rPr lang="en-US" sz="2000" dirty="0" err="1" smtClean="0"/>
              <a:t>myValue</a:t>
            </a:r>
            <a:r>
              <a:rPr lang="en-US" sz="2000" dirty="0" smtClean="0"/>
              <a:t> &gt; m-&gt;value) </a:t>
            </a:r>
            <a:r>
              <a:rPr lang="en-US" sz="2000" dirty="0" err="1" smtClean="0"/>
              <a:t>contrib</a:t>
            </a:r>
            <a:r>
              <a:rPr lang="en-US" sz="2000" dirty="0" smtClean="0"/>
              <a:t> = 0;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} </a:t>
            </a:r>
            <a:endParaRPr lang="en-US" sz="2000" dirty="0"/>
          </a:p>
          <a:p>
            <a:r>
              <a:rPr lang="en-US" sz="2000" dirty="0" smtClean="0"/>
              <a:t>            contribute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  <a:r>
              <a:rPr lang="en-US" sz="2000" dirty="0"/>
              <a:t>, </a:t>
            </a:r>
            <a:r>
              <a:rPr lang="en-US" sz="2000" dirty="0" smtClean="0"/>
              <a:t>&amp;</a:t>
            </a:r>
            <a:r>
              <a:rPr lang="en-US" sz="2000" dirty="0" err="1" smtClean="0"/>
              <a:t>contrib</a:t>
            </a:r>
            <a:r>
              <a:rPr lang="en-US" sz="2000" dirty="0" smtClean="0"/>
              <a:t>, </a:t>
            </a:r>
            <a:r>
              <a:rPr lang="en-US" sz="2000" dirty="0" err="1" smtClean="0"/>
              <a:t>CkReduction</a:t>
            </a:r>
            <a:r>
              <a:rPr lang="en-US" sz="2000" dirty="0" smtClean="0"/>
              <a:t>::</a:t>
            </a:r>
            <a:r>
              <a:rPr lang="en-US" sz="2000" dirty="0" err="1" smtClean="0"/>
              <a:t>sum_int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900" dirty="0"/>
          </a:p>
          <a:p>
            <a:r>
              <a:rPr lang="en-US" sz="2000" dirty="0"/>
              <a:t>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MsgData</a:t>
            </a:r>
            <a:r>
              <a:rPr lang="en-US" sz="2000" dirty="0"/>
              <a:t>* </a:t>
            </a:r>
            <a:r>
              <a:rPr lang="en-US" sz="2000" dirty="0" err="1"/>
              <a:t>blockingInvocation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MsgData</a:t>
            </a:r>
            <a:r>
              <a:rPr lang="en-US" sz="2000" dirty="0" smtClean="0"/>
              <a:t> </a:t>
            </a:r>
            <a:r>
              <a:rPr lang="en-US" sz="2000" dirty="0"/>
              <a:t>* m = new </a:t>
            </a:r>
            <a:r>
              <a:rPr lang="en-US" sz="2000" dirty="0" err="1"/>
              <a:t>MsgData</a:t>
            </a:r>
            <a:r>
              <a:rPr lang="en-US" sz="2000" dirty="0"/>
              <a:t>();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m</a:t>
            </a:r>
            <a:r>
              <a:rPr lang="en-US" sz="2000" dirty="0"/>
              <a:t>-</a:t>
            </a:r>
            <a:r>
              <a:rPr lang="en-US" sz="2000" dirty="0" smtClean="0"/>
              <a:t>&gt;value </a:t>
            </a:r>
            <a:r>
              <a:rPr lang="en-US" sz="2000" dirty="0"/>
              <a:t>= </a:t>
            </a:r>
            <a:r>
              <a:rPr lang="en-US" sz="2000" dirty="0" err="1" smtClean="0"/>
              <a:t>myValue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/>
              <a:t>             return </a:t>
            </a:r>
            <a:r>
              <a:rPr lang="en-US" sz="2000" dirty="0"/>
              <a:t>m;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}</a:t>
            </a:r>
            <a:endParaRPr lang="en-US" sz="2000" dirty="0"/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75546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write the same code without threaded methods:</a:t>
            </a:r>
          </a:p>
          <a:p>
            <a:pPr lvl="1"/>
            <a:r>
              <a:rPr lang="en-US" dirty="0"/>
              <a:t>Without structured </a:t>
            </a:r>
            <a:r>
              <a:rPr lang="en-US" dirty="0" smtClean="0"/>
              <a:t>dagger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sdag</a:t>
            </a:r>
            <a:r>
              <a:rPr lang="en-US" dirty="0" smtClean="0"/>
              <a:t> (structured dagger)</a:t>
            </a:r>
          </a:p>
          <a:p>
            <a:r>
              <a:rPr lang="en-US" dirty="0" smtClean="0"/>
              <a:t>Which way is better?</a:t>
            </a:r>
          </a:p>
          <a:p>
            <a:r>
              <a:rPr lang="en-US" dirty="0" smtClean="0"/>
              <a:t>Which way is more efficient?</a:t>
            </a:r>
          </a:p>
          <a:p>
            <a:r>
              <a:rPr lang="en-US" dirty="0" smtClean="0"/>
              <a:t>What can you say about other situations beyond this simple example?</a:t>
            </a:r>
          </a:p>
          <a:p>
            <a:r>
              <a:rPr lang="en-US" dirty="0" smtClean="0"/>
              <a:t>Can you write doubly recursive Fibonacci code with sync methods?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2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you have threaded methods…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them suspend in multiple ways ways:</a:t>
            </a:r>
          </a:p>
          <a:p>
            <a:pPr lvl="1"/>
            <a:r>
              <a:rPr lang="en-US" dirty="0" smtClean="0"/>
              <a:t>Futures (</a:t>
            </a:r>
            <a:r>
              <a:rPr lang="en-US" dirty="0" err="1" smtClean="0"/>
              <a:t>CkFuture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Suspend and Awaken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61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Jobs run </a:t>
            </a:r>
            <a:r>
              <a:rPr lang="en-US" dirty="0" smtClean="0"/>
              <a:t>on </a:t>
            </a:r>
            <a:r>
              <a:rPr lang="en-US" dirty="0" err="1" smtClean="0"/>
              <a:t>Taub</a:t>
            </a:r>
            <a:r>
              <a:rPr lang="en-US" dirty="0" smtClean="0"/>
              <a:t> now</a:t>
            </a:r>
            <a:endParaRPr lang="en-US" dirty="0" smtClean="0"/>
          </a:p>
          <a:p>
            <a:r>
              <a:rPr lang="en-US" dirty="0" smtClean="0"/>
              <a:t>MP2 </a:t>
            </a:r>
            <a:r>
              <a:rPr lang="en-US" dirty="0" smtClean="0"/>
              <a:t>– </a:t>
            </a:r>
            <a:r>
              <a:rPr lang="en-US" dirty="0" smtClean="0"/>
              <a:t>Short Description : </a:t>
            </a:r>
          </a:p>
          <a:p>
            <a:pPr lvl="1"/>
            <a:r>
              <a:rPr lang="en-US" dirty="0" smtClean="0"/>
              <a:t>A: </a:t>
            </a:r>
            <a:r>
              <a:rPr lang="en-US" dirty="0" smtClean="0"/>
              <a:t>add colors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smtClean="0"/>
              <a:t>range to particles, add </a:t>
            </a:r>
            <a:r>
              <a:rPr lang="en-US" dirty="0" err="1" smtClean="0"/>
              <a:t>liveviz</a:t>
            </a:r>
            <a:r>
              <a:rPr lang="en-US" dirty="0" smtClean="0"/>
              <a:t>, add load imbalanced initial conditions (middle quarter: </a:t>
            </a:r>
            <a:r>
              <a:rPr lang="en-US" dirty="0"/>
              <a:t>2</a:t>
            </a:r>
            <a:r>
              <a:rPr lang="en-US" dirty="0" smtClean="0"/>
              <a:t>x red particles)</a:t>
            </a:r>
          </a:p>
          <a:p>
            <a:pPr lvl="1"/>
            <a:r>
              <a:rPr lang="en-US" dirty="0" smtClean="0"/>
              <a:t>B: </a:t>
            </a:r>
            <a:r>
              <a:rPr lang="en-US" dirty="0" smtClean="0"/>
              <a:t>add periodic load balancing using 3 strategies: greedy and refine, and refine-swap</a:t>
            </a:r>
          </a:p>
          <a:p>
            <a:pPr lvl="1"/>
            <a:r>
              <a:rPr lang="en-US" dirty="0" smtClean="0"/>
              <a:t>Deadline A: </a:t>
            </a:r>
            <a:r>
              <a:rPr lang="en-US" dirty="0" err="1" smtClean="0"/>
              <a:t>liveviz</a:t>
            </a:r>
            <a:r>
              <a:rPr lang="en-US" dirty="0" smtClean="0"/>
              <a:t> and imbalance</a:t>
            </a:r>
            <a:r>
              <a:rPr lang="en-US" dirty="0" smtClean="0">
                <a:solidFill>
                  <a:srgbClr val="FF0000"/>
                </a:solidFill>
              </a:rPr>
              <a:t>, on EWS</a:t>
            </a:r>
            <a:r>
              <a:rPr lang="en-US" dirty="0" smtClean="0"/>
              <a:t>, Friday 5pm</a:t>
            </a:r>
          </a:p>
          <a:p>
            <a:pPr lvl="2"/>
            <a:r>
              <a:rPr lang="en-US" dirty="0" smtClean="0"/>
              <a:t>64 </a:t>
            </a:r>
            <a:r>
              <a:rPr lang="en-US" dirty="0" err="1" smtClean="0"/>
              <a:t>chares</a:t>
            </a:r>
            <a:r>
              <a:rPr lang="en-US" dirty="0" smtClean="0"/>
              <a:t> on 1-10 processors, with </a:t>
            </a:r>
            <a:r>
              <a:rPr lang="en-US" dirty="0"/>
              <a:t>2</a:t>
            </a:r>
            <a:r>
              <a:rPr lang="en-US" dirty="0" smtClean="0"/>
              <a:t>00 particles </a:t>
            </a:r>
            <a:r>
              <a:rPr lang="en-US" dirty="0" smtClean="0"/>
              <a:t>in normal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smtClean="0"/>
              <a:t>Deadline B: 10/16: Add PUP, Load balancing studies,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Taub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1024 </a:t>
            </a:r>
            <a:r>
              <a:rPr lang="en-US" dirty="0" err="1" smtClean="0"/>
              <a:t>chares</a:t>
            </a:r>
            <a:r>
              <a:rPr lang="en-US" dirty="0" smtClean="0"/>
              <a:t> on up to 64 cores, no </a:t>
            </a:r>
            <a:r>
              <a:rPr lang="en-US" dirty="0" err="1" smtClean="0"/>
              <a:t>liveviz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Deciding projects, populating Wiki pages</a:t>
            </a:r>
          </a:p>
          <a:p>
            <a:pPr lvl="1"/>
            <a:r>
              <a:rPr lang="en-US" dirty="0" err="1" smtClean="0"/>
              <a:t>PPLers</a:t>
            </a:r>
            <a:r>
              <a:rPr lang="en-US" dirty="0" smtClean="0"/>
              <a:t> in course as mentors</a:t>
            </a:r>
          </a:p>
          <a:p>
            <a:r>
              <a:rPr lang="en-US" dirty="0" smtClean="0"/>
              <a:t>Midterm </a:t>
            </a:r>
            <a:r>
              <a:rPr lang="en-US" dirty="0" smtClean="0"/>
              <a:t>postponement:</a:t>
            </a:r>
          </a:p>
          <a:p>
            <a:pPr lvl="1"/>
            <a:r>
              <a:rPr lang="en-US" dirty="0" smtClean="0"/>
              <a:t>Oct 23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338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a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Earlier we said that:</a:t>
            </a:r>
          </a:p>
          <a:p>
            <a:pPr lvl="1"/>
            <a:r>
              <a:rPr lang="en-US" dirty="0" smtClean="0"/>
              <a:t>Entry methods, once started, do not pause and return control to the charm++ scheduler only after they finished execution</a:t>
            </a:r>
          </a:p>
          <a:p>
            <a:r>
              <a:rPr lang="en-US" dirty="0" smtClean="0"/>
              <a:t>Today, we will describe constructs that relax this restriction</a:t>
            </a:r>
          </a:p>
          <a:p>
            <a:pPr lvl="1"/>
            <a:r>
              <a:rPr lang="en-US" dirty="0" smtClean="0"/>
              <a:t>Also, we will define a special class of entry methods that have return values</a:t>
            </a:r>
          </a:p>
          <a:p>
            <a:pPr lvl="2"/>
            <a:r>
              <a:rPr lang="en-US" dirty="0" smtClean="0"/>
              <a:t>i.e. regular entry methods, rather than “asynchronous” ones</a:t>
            </a:r>
          </a:p>
          <a:p>
            <a:r>
              <a:rPr lang="en-US" dirty="0" smtClean="0"/>
              <a:t>The baseline model, with the restriction:</a:t>
            </a:r>
          </a:p>
          <a:p>
            <a:pPr lvl="1"/>
            <a:r>
              <a:rPr lang="en-US" dirty="0" smtClean="0"/>
              <a:t>Is a conceptually simpler model, and</a:t>
            </a:r>
          </a:p>
          <a:p>
            <a:pPr lvl="1"/>
            <a:r>
              <a:rPr lang="en-US" dirty="0" smtClean="0"/>
              <a:t>Is adequate: powerful enough for most situations</a:t>
            </a:r>
          </a:p>
          <a:p>
            <a:pPr lvl="2"/>
            <a:r>
              <a:rPr lang="en-US" dirty="0" smtClean="0"/>
              <a:t>Especially when extended with structured dagger</a:t>
            </a:r>
          </a:p>
          <a:p>
            <a:pPr lvl="1"/>
            <a:r>
              <a:rPr lang="en-US" dirty="0" smtClean="0"/>
              <a:t>You should continue to use that whenever possible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3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first define a new data type</a:t>
            </a:r>
          </a:p>
          <a:p>
            <a:r>
              <a:rPr lang="en-US" dirty="0" smtClean="0"/>
              <a:t>Recall that when you invoke an entry method:</a:t>
            </a:r>
          </a:p>
          <a:p>
            <a:pPr lvl="1"/>
            <a:r>
              <a:rPr lang="en-US" dirty="0" smtClean="0"/>
              <a:t>The parameters are “</a:t>
            </a:r>
            <a:r>
              <a:rPr lang="en-US" dirty="0" err="1" smtClean="0"/>
              <a:t>marshalled</a:t>
            </a:r>
            <a:r>
              <a:rPr lang="en-US" dirty="0" smtClean="0"/>
              <a:t>” (packed) into a contiguous structure, and sent to the remote object by the “proxy” object</a:t>
            </a:r>
          </a:p>
          <a:p>
            <a:pPr lvl="1"/>
            <a:r>
              <a:rPr lang="en-US" dirty="0" smtClean="0"/>
              <a:t>This structure is called a “message”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You can explicitly define a message</a:t>
            </a:r>
          </a:p>
          <a:p>
            <a:pPr lvl="2"/>
            <a:r>
              <a:rPr lang="en-US" dirty="0" smtClean="0"/>
              <a:t>The system will send it as it is, when it is the only parameter to an entry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40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message </a:t>
            </a:r>
            <a:r>
              <a:rPr lang="en-US" dirty="0" smtClean="0"/>
              <a:t>class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458200" cy="2514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message is just </a:t>
            </a:r>
            <a:r>
              <a:rPr lang="en-US" dirty="0" err="1" smtClean="0"/>
              <a:t>struct</a:t>
            </a:r>
            <a:r>
              <a:rPr lang="en-US" dirty="0" smtClean="0"/>
              <a:t> or class that inherits from a system-defined class</a:t>
            </a:r>
          </a:p>
          <a:p>
            <a:r>
              <a:rPr lang="en-US" dirty="0" smtClean="0"/>
              <a:t>In the “.ci” file: </a:t>
            </a:r>
          </a:p>
          <a:p>
            <a:pPr lvl="1"/>
            <a:r>
              <a:rPr lang="en-US" dirty="0" smtClean="0"/>
              <a:t>“message </a:t>
            </a:r>
            <a:r>
              <a:rPr lang="en-US" dirty="0" err="1" smtClean="0"/>
              <a:t>MyMsgType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interface translator produces code for a class named </a:t>
            </a:r>
            <a:r>
              <a:rPr lang="en-US" sz="2000" dirty="0" err="1" smtClean="0"/>
              <a:t>CMessage_MyMsgType</a:t>
            </a:r>
            <a:endParaRPr lang="en-US" sz="2000" dirty="0" smtClean="0"/>
          </a:p>
          <a:p>
            <a:r>
              <a:rPr lang="en-US" dirty="0" smtClean="0"/>
              <a:t>In the “.h” or “.C” file, define </a:t>
            </a:r>
            <a:r>
              <a:rPr lang="en-US" dirty="0" err="1"/>
              <a:t>MsgTypeName</a:t>
            </a:r>
            <a:r>
              <a:rPr lang="en-US" dirty="0"/>
              <a:t> </a:t>
            </a:r>
            <a:r>
              <a:rPr lang="en-US" dirty="0" smtClean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657600"/>
            <a:ext cx="60198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class </a:t>
            </a:r>
            <a:r>
              <a:rPr lang="en-US" sz="2000" dirty="0" err="1" smtClean="0"/>
              <a:t>MyMsgType</a:t>
            </a:r>
            <a:r>
              <a:rPr lang="en-US" sz="2000" dirty="0" smtClean="0"/>
              <a:t> </a:t>
            </a:r>
            <a:r>
              <a:rPr lang="en-US" sz="2000" dirty="0"/>
              <a:t>: public </a:t>
            </a:r>
            <a:r>
              <a:rPr lang="en-US" sz="2000" dirty="0" err="1"/>
              <a:t>Cmessage_MyMsgType</a:t>
            </a:r>
            <a:r>
              <a:rPr lang="en-US" sz="2000" dirty="0"/>
              <a:t> { </a:t>
            </a:r>
          </a:p>
          <a:p>
            <a:pPr marL="0" lvl="1"/>
            <a:r>
              <a:rPr lang="en-US" sz="2000" dirty="0" smtClean="0"/>
              <a:t>  // declare data fields</a:t>
            </a:r>
          </a:p>
          <a:p>
            <a:pPr marL="0" lvl="1"/>
            <a:r>
              <a:rPr lang="en-US" sz="2000" dirty="0" smtClean="0"/>
              <a:t>    float x; </a:t>
            </a:r>
            <a:r>
              <a:rPr lang="en-US" sz="2000" dirty="0" err="1" smtClean="0"/>
              <a:t>int</a:t>
            </a:r>
            <a:r>
              <a:rPr lang="en-US" sz="2000" dirty="0" smtClean="0"/>
              <a:t> m; </a:t>
            </a:r>
          </a:p>
          <a:p>
            <a:pPr marL="0" lvl="1"/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FixSizeClass</a:t>
            </a:r>
            <a:r>
              <a:rPr lang="en-US" sz="2000" dirty="0"/>
              <a:t> </a:t>
            </a:r>
            <a:r>
              <a:rPr lang="en-US" sz="2000" dirty="0" smtClean="0"/>
              <a:t>s;</a:t>
            </a:r>
          </a:p>
          <a:p>
            <a:pPr marL="0" lvl="1"/>
            <a:r>
              <a:rPr lang="en-US" sz="2000" dirty="0"/>
              <a:t> </a:t>
            </a:r>
            <a:r>
              <a:rPr lang="en-US" sz="2000" dirty="0" smtClean="0"/>
              <a:t>   double A[</a:t>
            </a:r>
            <a:r>
              <a:rPr lang="en-US" sz="2000" dirty="0" smtClean="0">
                <a:solidFill>
                  <a:srgbClr val="FF0000"/>
                </a:solidFill>
              </a:rPr>
              <a:t>200</a:t>
            </a:r>
            <a:r>
              <a:rPr lang="en-US" sz="2000" dirty="0" smtClean="0"/>
              <a:t>];</a:t>
            </a:r>
          </a:p>
          <a:p>
            <a:pPr marL="0" lvl="1"/>
            <a:r>
              <a:rPr lang="en-US" sz="20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5626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Arrays must be fixed size. No pointers. May contain variables of user defined types (e.g. above), with the same restrictions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555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990600"/>
            <a:ext cx="70104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the interface file, declare an entry method to take a message as its sole parameter: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essage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MsgTypeName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ntry void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doWork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MsgTypeName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*m);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657600"/>
            <a:ext cx="70104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the C++ file: define the </a:t>
            </a:r>
            <a:r>
              <a:rPr lang="en-US" dirty="0" err="1" smtClean="0"/>
              <a:t>MsgTypeName</a:t>
            </a:r>
            <a:r>
              <a:rPr lang="en-US" dirty="0" smtClean="0"/>
              <a:t> class (as on the previous slide), and then:</a:t>
            </a:r>
          </a:p>
          <a:p>
            <a:endParaRPr lang="en-US" dirty="0"/>
          </a:p>
          <a:p>
            <a:r>
              <a:rPr lang="en-US" dirty="0" smtClean="0"/>
              <a:t>void  </a:t>
            </a:r>
            <a:r>
              <a:rPr lang="en-US" dirty="0" err="1" smtClean="0"/>
              <a:t>doWork</a:t>
            </a:r>
            <a:r>
              <a:rPr lang="en-US" dirty="0" smtClean="0"/>
              <a:t>(</a:t>
            </a:r>
            <a:r>
              <a:rPr lang="en-US" dirty="0" err="1" smtClean="0"/>
              <a:t>MsgTypeName</a:t>
            </a:r>
            <a:r>
              <a:rPr lang="en-US" dirty="0" smtClean="0"/>
              <a:t> *p) {</a:t>
            </a:r>
          </a:p>
          <a:p>
            <a:r>
              <a:rPr lang="en-US" dirty="0"/>
              <a:t> </a:t>
            </a:r>
            <a:r>
              <a:rPr lang="en-US" dirty="0" smtClean="0"/>
              <a:t>  …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k = p-&gt;m; 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246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messages…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variable size arrays in them</a:t>
            </a:r>
          </a:p>
          <a:p>
            <a:r>
              <a:rPr lang="en-US" dirty="0" smtClean="0"/>
              <a:t>You can have pointers in them</a:t>
            </a:r>
          </a:p>
          <a:p>
            <a:r>
              <a:rPr lang="en-US" dirty="0" smtClean="0"/>
              <a:t>But the basic messages are enough for our purpose today:</a:t>
            </a:r>
          </a:p>
          <a:p>
            <a:pPr lvl="1"/>
            <a:r>
              <a:rPr lang="en-US" dirty="0" smtClean="0"/>
              <a:t>To define sync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8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610600" cy="2057399"/>
          </a:xfrm>
        </p:spPr>
        <p:txBody>
          <a:bodyPr/>
          <a:lstStyle/>
          <a:p>
            <a:r>
              <a:rPr lang="en-US" dirty="0" smtClean="0"/>
              <a:t>Synchronous as opposed to asynchronous</a:t>
            </a:r>
          </a:p>
          <a:p>
            <a:r>
              <a:rPr lang="en-US" dirty="0" smtClean="0"/>
              <a:t>They return a value - always a “message” type</a:t>
            </a:r>
          </a:p>
          <a:p>
            <a:r>
              <a:rPr lang="en-US" dirty="0" smtClean="0"/>
              <a:t>Other than that, just like any other entry method: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75438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interface file:</a:t>
            </a:r>
          </a:p>
          <a:p>
            <a:r>
              <a:rPr lang="en-US" dirty="0"/>
              <a:t> entry [sync] </a:t>
            </a:r>
            <a:r>
              <a:rPr lang="en-US" dirty="0" err="1"/>
              <a:t>MsgData</a:t>
            </a:r>
            <a:r>
              <a:rPr lang="en-US" dirty="0"/>
              <a:t> * f</a:t>
            </a:r>
            <a:r>
              <a:rPr lang="en-US" dirty="0" smtClean="0"/>
              <a:t>(double A[2*m], </a:t>
            </a:r>
            <a:r>
              <a:rPr lang="en-US" dirty="0" err="1" smtClean="0"/>
              <a:t>int</a:t>
            </a:r>
            <a:r>
              <a:rPr lang="en-US" dirty="0" smtClean="0"/>
              <a:t> m )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343400"/>
            <a:ext cx="75438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C++ file:</a:t>
            </a:r>
          </a:p>
          <a:p>
            <a:r>
              <a:rPr lang="en-US" sz="2000" dirty="0" err="1" smtClean="0"/>
              <a:t>MsgData</a:t>
            </a:r>
            <a:r>
              <a:rPr lang="en-US" sz="2000" dirty="0" smtClean="0"/>
              <a:t> *f(double X[],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size) {</a:t>
            </a:r>
          </a:p>
          <a:p>
            <a:r>
              <a:rPr lang="en-US" sz="2000" dirty="0" smtClean="0"/>
              <a:t>    ….. </a:t>
            </a:r>
          </a:p>
          <a:p>
            <a:r>
              <a:rPr lang="en-US" sz="2000" dirty="0" smtClean="0"/>
              <a:t>    m = new </a:t>
            </a:r>
            <a:r>
              <a:rPr lang="en-US" sz="2000" dirty="0" err="1" smtClean="0"/>
              <a:t>MsgData</a:t>
            </a:r>
            <a:r>
              <a:rPr lang="en-US" sz="2000" dirty="0" smtClean="0"/>
              <a:t>(..);</a:t>
            </a:r>
          </a:p>
          <a:p>
            <a:r>
              <a:rPr lang="en-US" sz="2000" dirty="0" smtClean="0"/>
              <a:t>    …..</a:t>
            </a:r>
          </a:p>
          <a:p>
            <a:r>
              <a:rPr lang="en-US" sz="2000" dirty="0" smtClean="0"/>
              <a:t>    return m;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6278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invoke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just like to invoke a sync method normally:</a:t>
            </a:r>
          </a:p>
          <a:p>
            <a:pPr lvl="1"/>
            <a:r>
              <a:rPr lang="en-US" dirty="0" err="1" smtClean="0"/>
              <a:t>MsgData</a:t>
            </a:r>
            <a:r>
              <a:rPr lang="en-US" dirty="0" smtClean="0"/>
              <a:t> * m = A[</a:t>
            </a:r>
            <a:r>
              <a:rPr lang="en-US" dirty="0" err="1" smtClean="0"/>
              <a:t>i</a:t>
            </a:r>
            <a:r>
              <a:rPr lang="en-US" dirty="0" smtClean="0"/>
              <a:t>].foo(.. parameters..);</a:t>
            </a:r>
          </a:p>
          <a:p>
            <a:r>
              <a:rPr lang="en-US" dirty="0" smtClean="0"/>
              <a:t>Do you see any problem with this?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45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60451</TotalTime>
  <Words>1383</Words>
  <Application>Microsoft Macintosh PowerPoint</Application>
  <PresentationFormat>On-screen Show (4:3)</PresentationFormat>
  <Paragraphs>241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pplpreso</vt:lpstr>
      <vt:lpstr>598LVK Messages, Entry methods that return values,  and Threaded entry methods</vt:lpstr>
      <vt:lpstr>Announcements</vt:lpstr>
      <vt:lpstr>Relaxing a restriction</vt:lpstr>
      <vt:lpstr>Messages</vt:lpstr>
      <vt:lpstr>Using message class</vt:lpstr>
      <vt:lpstr>Using messages</vt:lpstr>
      <vt:lpstr>More on messages… later</vt:lpstr>
      <vt:lpstr>sync methods</vt:lpstr>
      <vt:lpstr>How to invoke it?</vt:lpstr>
      <vt:lpstr>Threaded methods</vt:lpstr>
      <vt:lpstr>A complete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Once you have threaded methods…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464</cp:revision>
  <dcterms:created xsi:type="dcterms:W3CDTF">2002-10-12T14:08:56Z</dcterms:created>
  <dcterms:modified xsi:type="dcterms:W3CDTF">2012-10-09T16:23:52Z</dcterms:modified>
</cp:coreProperties>
</file>