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8" r:id="rId4"/>
    <p:sldId id="259" r:id="rId5"/>
    <p:sldId id="257" r:id="rId6"/>
    <p:sldId id="260" r:id="rId7"/>
    <p:sldId id="277" r:id="rId8"/>
    <p:sldId id="268" r:id="rId9"/>
    <p:sldId id="261" r:id="rId10"/>
    <p:sldId id="262" r:id="rId11"/>
    <p:sldId id="263" r:id="rId12"/>
    <p:sldId id="266" r:id="rId13"/>
    <p:sldId id="278" r:id="rId14"/>
    <p:sldId id="264" r:id="rId15"/>
    <p:sldId id="265" r:id="rId16"/>
    <p:sldId id="274" r:id="rId17"/>
    <p:sldId id="275" r:id="rId18"/>
    <p:sldId id="276" r:id="rId19"/>
    <p:sldId id="269" r:id="rId20"/>
    <p:sldId id="271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19FF"/>
    <a:srgbClr val="FF6953"/>
    <a:srgbClr val="FF5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10/1/12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Load </a:t>
            </a:r>
            <a:r>
              <a:rPr lang="en-US" dirty="0" smtClean="0"/>
              <a:t>Balancing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GreedyLB</a:t>
            </a:r>
            <a:r>
              <a:rPr lang="en-US" dirty="0" smtClean="0"/>
              <a:t> and </a:t>
            </a:r>
            <a:r>
              <a:rPr lang="en-US" dirty="0" err="1" smtClean="0"/>
              <a:t>RefineLB</a:t>
            </a:r>
            <a:r>
              <a:rPr lang="en-US" dirty="0" smtClean="0"/>
              <a:t>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6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RefineLB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Utilization after LB</a:t>
            </a:r>
            <a:endParaRPr lang="en-US" dirty="0"/>
          </a:p>
        </p:txBody>
      </p:sp>
      <p:pic>
        <p:nvPicPr>
          <p:cNvPr id="5" name="Content Placeholder 4" descr="refine_utilization_afterl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" b="16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827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RefineLB</a:t>
            </a:r>
            <a:r>
              <a:rPr lang="en-US" dirty="0" smtClean="0"/>
              <a:t> at Load Balancing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71527" y="5948202"/>
            <a:ext cx="36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taken for LB 0.01 sec</a:t>
            </a:r>
            <a:endParaRPr lang="en-US" b="1" dirty="0"/>
          </a:p>
        </p:txBody>
      </p:sp>
      <p:pic>
        <p:nvPicPr>
          <p:cNvPr id="4" name="Content Placeholder 3" descr="Screen Shot 2012-09-30 at 9.56.1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r="6807"/>
          <a:stretch>
            <a:fillRect/>
          </a:stretch>
        </p:blipFill>
        <p:spPr>
          <a:xfrm>
            <a:off x="685800" y="1624124"/>
            <a:ext cx="7770813" cy="4257022"/>
          </a:xfrm>
        </p:spPr>
      </p:pic>
      <p:sp>
        <p:nvSpPr>
          <p:cNvPr id="7" name="TextBox 6"/>
          <p:cNvSpPr txBox="1"/>
          <p:nvPr/>
        </p:nvSpPr>
        <p:spPr>
          <a:xfrm>
            <a:off x="2917385" y="6132868"/>
            <a:ext cx="253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Timeline of 140ms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7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GreedyLB</a:t>
            </a:r>
            <a:r>
              <a:rPr lang="en-US" dirty="0" smtClean="0"/>
              <a:t> followed by </a:t>
            </a:r>
            <a:r>
              <a:rPr lang="en-US" dirty="0" err="1" smtClean="0"/>
              <a:t>RefineLB</a:t>
            </a:r>
            <a:endParaRPr lang="en-US" dirty="0"/>
          </a:p>
        </p:txBody>
      </p:sp>
      <p:pic>
        <p:nvPicPr>
          <p:cNvPr id="4" name="Content Placeholder 3" descr="Screen Shot 2012-09-29 at 1.53.4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5" r="6905"/>
          <a:stretch>
            <a:fillRect/>
          </a:stretch>
        </p:blipFill>
        <p:spPr>
          <a:xfrm>
            <a:off x="559952" y="1457232"/>
            <a:ext cx="7770813" cy="4257022"/>
          </a:xfrm>
        </p:spPr>
      </p:pic>
      <p:sp>
        <p:nvSpPr>
          <p:cNvPr id="6" name="TextBox 5"/>
          <p:cNvSpPr txBox="1"/>
          <p:nvPr/>
        </p:nvSpPr>
        <p:spPr>
          <a:xfrm>
            <a:off x="1738990" y="6018449"/>
            <a:ext cx="383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Before LB – 85ms/step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After LB – 60ms/step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67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RefineSwap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 Refine “gets stuck”</a:t>
            </a:r>
          </a:p>
          <a:p>
            <a:pPr lvl="1"/>
            <a:r>
              <a:rPr lang="en-US" dirty="0" smtClean="0"/>
              <a:t>Esp. when the number of </a:t>
            </a:r>
            <a:r>
              <a:rPr lang="en-US" dirty="0" err="1" smtClean="0"/>
              <a:t>chares</a:t>
            </a:r>
            <a:r>
              <a:rPr lang="en-US" dirty="0" smtClean="0"/>
              <a:t> per PE is small</a:t>
            </a:r>
          </a:p>
          <a:p>
            <a:pPr lvl="1"/>
            <a:r>
              <a:rPr lang="en-US" dirty="0" smtClean="0"/>
              <a:t>Any object from the heaviest loaded processor is too heavy to add to the lightest loaded processor</a:t>
            </a:r>
          </a:p>
          <a:p>
            <a:pPr lvl="2"/>
            <a:r>
              <a:rPr lang="en-US" dirty="0" smtClean="0"/>
              <a:t>It becomes overloaded</a:t>
            </a:r>
          </a:p>
          <a:p>
            <a:pPr lvl="1"/>
            <a:r>
              <a:rPr lang="en-US" dirty="0" smtClean="0"/>
              <a:t>Solution: swap objects rather than donate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5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RefineSwap</a:t>
            </a:r>
            <a:endParaRPr lang="en-US" dirty="0"/>
          </a:p>
        </p:txBody>
      </p:sp>
      <p:pic>
        <p:nvPicPr>
          <p:cNvPr id="4" name="Content Placeholder 3" descr="leanmd_refine_vs_refine_swa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5" b="56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0536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load on PEs</a:t>
            </a:r>
            <a:endParaRPr lang="en-US" dirty="0"/>
          </a:p>
        </p:txBody>
      </p:sp>
      <p:pic>
        <p:nvPicPr>
          <p:cNvPr id="5" name="Picture 4" descr="leanmd_3_refine_swap_p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644" y="2097981"/>
            <a:ext cx="4311228" cy="3233422"/>
          </a:xfrm>
          <a:prstGeom prst="rect">
            <a:avLst/>
          </a:prstGeom>
        </p:spPr>
      </p:pic>
      <p:pic>
        <p:nvPicPr>
          <p:cNvPr id="7" name="Content Placeholder 6" descr="leanmd_3_refine_p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496" r="-27496"/>
          <a:stretch>
            <a:fillRect/>
          </a:stretch>
        </p:blipFill>
        <p:spPr>
          <a:xfrm>
            <a:off x="-1064631" y="2097981"/>
            <a:ext cx="6682028" cy="3233422"/>
          </a:xfrm>
        </p:spPr>
      </p:pic>
      <p:sp>
        <p:nvSpPr>
          <p:cNvPr id="8" name="TextBox 7"/>
          <p:cNvSpPr txBox="1"/>
          <p:nvPr/>
        </p:nvSpPr>
        <p:spPr>
          <a:xfrm>
            <a:off x="1498735" y="5660559"/>
            <a:ext cx="207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RefineLB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17397" y="5660559"/>
            <a:ext cx="207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RefineSwapLB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5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RefineSwapLB</a:t>
            </a:r>
            <a:endParaRPr lang="en-US" dirty="0"/>
          </a:p>
        </p:txBody>
      </p:sp>
      <p:pic>
        <p:nvPicPr>
          <p:cNvPr id="4" name="Content Placeholder 3" descr="Screen Shot 2012-10-01 at 2.24.1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0" r="7350"/>
          <a:stretch>
            <a:fillRect/>
          </a:stretch>
        </p:blipFill>
        <p:spPr>
          <a:xfrm>
            <a:off x="0" y="1274160"/>
            <a:ext cx="8660629" cy="4744483"/>
          </a:xfrm>
        </p:spPr>
      </p:pic>
      <p:sp>
        <p:nvSpPr>
          <p:cNvPr id="5" name="TextBox 4"/>
          <p:cNvSpPr txBox="1"/>
          <p:nvPr/>
        </p:nvSpPr>
        <p:spPr>
          <a:xfrm>
            <a:off x="2150856" y="6087100"/>
            <a:ext cx="2825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Before LB – 85ms/step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After LB – 62ms/step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4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RefineSwapLB</a:t>
            </a:r>
            <a:endParaRPr lang="en-US" dirty="0"/>
          </a:p>
        </p:txBody>
      </p:sp>
      <p:pic>
        <p:nvPicPr>
          <p:cNvPr id="4" name="Content Placeholder 3" descr="Screen Shot 2012-10-01 at 2.27.2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" r="1933"/>
          <a:stretch>
            <a:fillRect/>
          </a:stretch>
        </p:blipFill>
        <p:spPr>
          <a:xfrm>
            <a:off x="262494" y="1331370"/>
            <a:ext cx="8581187" cy="4700963"/>
          </a:xfrm>
        </p:spPr>
      </p:pic>
    </p:spTree>
    <p:extLst>
      <p:ext uri="{BB962C8B-B14F-4D97-AF65-F5344CB8AC3E}">
        <p14:creationId xmlns:p14="http://schemas.microsoft.com/office/powerpoint/2010/main" val="577995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RefineSwapLB</a:t>
            </a:r>
            <a:endParaRPr lang="en-US" dirty="0"/>
          </a:p>
        </p:txBody>
      </p:sp>
      <p:pic>
        <p:nvPicPr>
          <p:cNvPr id="4" name="Content Placeholder 3" descr="Screen Shot 2012-10-01 at 2.30.1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6" r="6266"/>
          <a:stretch>
            <a:fillRect/>
          </a:stretch>
        </p:blipFill>
        <p:spPr>
          <a:xfrm>
            <a:off x="514189" y="1365697"/>
            <a:ext cx="7770813" cy="4257022"/>
          </a:xfrm>
        </p:spPr>
      </p:pic>
      <p:sp>
        <p:nvSpPr>
          <p:cNvPr id="5" name="TextBox 4"/>
          <p:cNvSpPr txBox="1"/>
          <p:nvPr/>
        </p:nvSpPr>
        <p:spPr>
          <a:xfrm>
            <a:off x="5471527" y="5948202"/>
            <a:ext cx="36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taken for LB 0.03 sec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243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7023"/>
            <a:ext cx="7770813" cy="9559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NPB : BT-MZ with </a:t>
            </a:r>
            <a:r>
              <a:rPr lang="en-US" dirty="0" err="1" smtClean="0"/>
              <a:t>GreedyLB</a:t>
            </a:r>
            <a:endParaRPr lang="en-US" dirty="0"/>
          </a:p>
        </p:txBody>
      </p:sp>
      <p:pic>
        <p:nvPicPr>
          <p:cNvPr id="4" name="Content Placeholder 3" descr="bt_mz_greed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" r="6523"/>
          <a:stretch>
            <a:fillRect/>
          </a:stretch>
        </p:blipFill>
        <p:spPr>
          <a:xfrm>
            <a:off x="285375" y="1530623"/>
            <a:ext cx="8171238" cy="4476383"/>
          </a:xfrm>
        </p:spPr>
      </p:pic>
      <p:sp>
        <p:nvSpPr>
          <p:cNvPr id="5" name="TextBox 4"/>
          <p:cNvSpPr txBox="1"/>
          <p:nvPr/>
        </p:nvSpPr>
        <p:spPr>
          <a:xfrm>
            <a:off x="1201276" y="6007006"/>
            <a:ext cx="4782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Strategy time – 0.021sec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Migration time – 2.3sec (1015 migrations)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4249" y="1085387"/>
            <a:ext cx="319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Timeline of 5.5 sec</a:t>
            </a:r>
            <a:endParaRPr lang="en-US" dirty="0"/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H="1" flipV="1">
            <a:off x="4370994" y="6007006"/>
            <a:ext cx="246074" cy="407067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35862" y="2152373"/>
            <a:ext cx="1822908" cy="4007035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307588" y="2152373"/>
            <a:ext cx="2107702" cy="426170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92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4"/>
            <a:ext cx="7770813" cy="851540"/>
          </a:xfrm>
        </p:spPr>
        <p:txBody>
          <a:bodyPr/>
          <a:lstStyle/>
          <a:p>
            <a:r>
              <a:rPr lang="en-US" dirty="0" err="1" smtClean="0"/>
              <a:t>GreedyLB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2377"/>
            <a:ext cx="8468056" cy="6045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effectLst/>
              </a:rPr>
              <a:t>Algorithm 1: The </a:t>
            </a:r>
            <a:r>
              <a:rPr lang="en-US" sz="1200" dirty="0" err="1">
                <a:effectLst/>
              </a:rPr>
              <a:t>GreedyLB</a:t>
            </a:r>
            <a:r>
              <a:rPr lang="en-US" sz="1200" dirty="0">
                <a:effectLst/>
              </a:rPr>
              <a:t> Algorithm </a:t>
            </a:r>
            <a:endParaRPr lang="en-US" sz="1200" dirty="0"/>
          </a:p>
          <a:p>
            <a:pPr marL="0" indent="0">
              <a:buNone/>
            </a:pPr>
            <a:r>
              <a:rPr lang="en-US" sz="1400" dirty="0">
                <a:effectLst/>
              </a:rPr>
              <a:t>begin </a:t>
            </a:r>
            <a:endParaRPr lang="en-US" sz="1400" dirty="0"/>
          </a:p>
          <a:p>
            <a:pPr marL="342900" lvl="1" indent="0">
              <a:buNone/>
            </a:pPr>
            <a:r>
              <a:rPr lang="en-US" sz="1400" dirty="0">
                <a:effectLst/>
              </a:rPr>
              <a:t>Data</a:t>
            </a:r>
            <a:r>
              <a:rPr lang="en-US" sz="1400" dirty="0" smtClean="0">
                <a:effectLst/>
              </a:rPr>
              <a:t>:</a:t>
            </a:r>
          </a:p>
          <a:p>
            <a:pPr marL="692150" lvl="2" indent="0">
              <a:buNone/>
            </a:pPr>
            <a:r>
              <a:rPr lang="en-US" sz="1400" dirty="0" err="1" smtClean="0">
                <a:effectLst/>
              </a:rPr>
              <a:t>Vt</a:t>
            </a:r>
            <a:r>
              <a:rPr lang="en-US" sz="1400" dirty="0" smtClean="0">
                <a:effectLst/>
              </a:rPr>
              <a:t> </a:t>
            </a:r>
            <a:r>
              <a:rPr lang="en-US" sz="1400" dirty="0">
                <a:effectLst/>
              </a:rPr>
              <a:t>(the set </a:t>
            </a:r>
            <a:r>
              <a:rPr lang="en-US" sz="1400" dirty="0" smtClean="0">
                <a:effectLst/>
              </a:rPr>
              <a:t>of </a:t>
            </a:r>
            <a:r>
              <a:rPr lang="en-US" sz="1400" dirty="0" err="1" smtClean="0">
                <a:effectLst/>
              </a:rPr>
              <a:t>chare</a:t>
            </a:r>
            <a:r>
              <a:rPr lang="en-US" sz="1400" dirty="0" smtClean="0">
                <a:effectLst/>
              </a:rPr>
              <a:t> </a:t>
            </a:r>
            <a:r>
              <a:rPr lang="en-US" sz="1400" dirty="0">
                <a:effectLst/>
              </a:rPr>
              <a:t>objects),</a:t>
            </a:r>
            <a:br>
              <a:rPr lang="en-US" sz="1400" dirty="0">
                <a:effectLst/>
              </a:rPr>
            </a:br>
            <a:r>
              <a:rPr lang="en-US" sz="1400" dirty="0" err="1">
                <a:effectLst/>
              </a:rPr>
              <a:t>Vp</a:t>
            </a:r>
            <a:r>
              <a:rPr lang="en-US" sz="1400" dirty="0">
                <a:effectLst/>
              </a:rPr>
              <a:t> (the set of processors), </a:t>
            </a:r>
            <a:endParaRPr lang="en-US" sz="1400" dirty="0" smtClean="0"/>
          </a:p>
          <a:p>
            <a:pPr marL="692150" lvl="2" indent="0">
              <a:buNone/>
            </a:pPr>
            <a:r>
              <a:rPr lang="en-US" sz="1400" dirty="0" err="1" smtClean="0">
                <a:effectLst/>
              </a:rPr>
              <a:t>Gp</a:t>
            </a:r>
            <a:r>
              <a:rPr lang="en-US" sz="1400" dirty="0" smtClean="0">
                <a:effectLst/>
              </a:rPr>
              <a:t> </a:t>
            </a:r>
            <a:r>
              <a:rPr lang="en-US" sz="1400" dirty="0">
                <a:effectLst/>
              </a:rPr>
              <a:t>(the background load of processors</a:t>
            </a:r>
            <a:r>
              <a:rPr lang="en-US" sz="1400" dirty="0" smtClean="0">
                <a:effectLst/>
              </a:rPr>
              <a:t>) // due to non-</a:t>
            </a:r>
            <a:r>
              <a:rPr lang="en-US" sz="1400" dirty="0" err="1" smtClean="0">
                <a:effectLst/>
              </a:rPr>
              <a:t>migratable</a:t>
            </a:r>
            <a:r>
              <a:rPr lang="en-US" sz="1400" dirty="0" smtClean="0">
                <a:effectLst/>
              </a:rPr>
              <a:t> objects, etc.</a:t>
            </a:r>
            <a:endParaRPr lang="en-US" sz="1400" dirty="0" smtClean="0">
              <a:effectLst/>
            </a:endParaRPr>
          </a:p>
          <a:p>
            <a:pPr marL="342900" lvl="1" indent="0">
              <a:buNone/>
            </a:pPr>
            <a:r>
              <a:rPr lang="en-US" sz="1400" dirty="0" smtClean="0">
                <a:effectLst/>
              </a:rPr>
              <a:t> </a:t>
            </a:r>
            <a:r>
              <a:rPr lang="en-US" sz="1400" dirty="0">
                <a:effectLst/>
              </a:rPr>
              <a:t>Result: </a:t>
            </a:r>
            <a:r>
              <a:rPr lang="en-US" sz="1400" dirty="0" smtClean="0">
                <a:effectLst/>
              </a:rPr>
              <a:t> Map </a:t>
            </a:r>
            <a:r>
              <a:rPr lang="en-US" sz="1400" dirty="0">
                <a:effectLst/>
              </a:rPr>
              <a:t>: </a:t>
            </a:r>
            <a:r>
              <a:rPr lang="en-US" sz="1400" dirty="0" err="1">
                <a:effectLst/>
              </a:rPr>
              <a:t>Vt</a:t>
            </a:r>
            <a:r>
              <a:rPr lang="en-US" sz="1400" dirty="0">
                <a:effectLst/>
              </a:rPr>
              <a:t> −→ </a:t>
            </a:r>
            <a:r>
              <a:rPr lang="en-US" sz="1400" dirty="0" err="1">
                <a:effectLst/>
              </a:rPr>
              <a:t>Vp</a:t>
            </a:r>
            <a:r>
              <a:rPr lang="en-US" sz="1400" dirty="0">
                <a:effectLst/>
              </a:rPr>
              <a:t> (An object mapping) </a:t>
            </a:r>
            <a:endParaRPr lang="en-US" sz="1400" dirty="0"/>
          </a:p>
          <a:p>
            <a:pPr marL="342900" lvl="1" indent="0">
              <a:buNone/>
            </a:pPr>
            <a:endParaRPr lang="en-US" sz="1400" dirty="0" smtClean="0">
              <a:effectLst/>
            </a:endParaRPr>
          </a:p>
          <a:p>
            <a:pPr marL="342900" lvl="1" indent="0">
              <a:buNone/>
            </a:pPr>
            <a:r>
              <a:rPr lang="en-US" sz="1400" dirty="0" smtClean="0">
                <a:effectLst/>
              </a:rPr>
              <a:t>/</a:t>
            </a:r>
            <a:r>
              <a:rPr lang="en-US" sz="1400" dirty="0">
                <a:effectLst/>
              </a:rPr>
              <a:t>/ build </a:t>
            </a:r>
            <a:r>
              <a:rPr lang="en-US" sz="1400" dirty="0" smtClean="0">
                <a:effectLst/>
              </a:rPr>
              <a:t>heap of size equal to the number of objects ;</a:t>
            </a:r>
            <a:r>
              <a:rPr lang="en-US" sz="1400" dirty="0">
                <a:effectLst/>
              </a:rPr>
              <a:t/>
            </a:r>
            <a:br>
              <a:rPr lang="en-US" sz="1400" dirty="0">
                <a:effectLst/>
              </a:rPr>
            </a:br>
            <a:r>
              <a:rPr lang="en-US" sz="1400" dirty="0" err="1" smtClean="0">
                <a:effectLst/>
              </a:rPr>
              <a:t>ObjectHeap</a:t>
            </a:r>
            <a:r>
              <a:rPr lang="en-US" sz="1400" dirty="0" smtClean="0">
                <a:effectLst/>
              </a:rPr>
              <a:t> </a:t>
            </a:r>
            <a:r>
              <a:rPr lang="en-US" sz="1400" dirty="0" err="1" smtClean="0">
                <a:effectLst/>
              </a:rPr>
              <a:t>objHeap</a:t>
            </a:r>
            <a:r>
              <a:rPr lang="en-US" sz="1400" dirty="0">
                <a:effectLst/>
              </a:rPr>
              <a:t>(|</a:t>
            </a:r>
            <a:r>
              <a:rPr lang="en-US" sz="1400" dirty="0" err="1" smtClean="0">
                <a:effectLst/>
              </a:rPr>
              <a:t>Vt</a:t>
            </a:r>
            <a:r>
              <a:rPr lang="en-US" sz="1400" dirty="0" smtClean="0">
                <a:effectLst/>
              </a:rPr>
              <a:t>|)</a:t>
            </a:r>
            <a:r>
              <a:rPr lang="en-US" sz="1400" dirty="0">
                <a:effectLst/>
              </a:rPr>
              <a:t>;</a:t>
            </a:r>
            <a:br>
              <a:rPr lang="en-US" sz="1400" dirty="0">
                <a:effectLst/>
              </a:rPr>
            </a:br>
            <a:r>
              <a:rPr lang="en-US" sz="1400" dirty="0" err="1" smtClean="0">
                <a:effectLst/>
              </a:rPr>
              <a:t>Vt</a:t>
            </a:r>
            <a:r>
              <a:rPr lang="en-US" sz="1400" dirty="0" smtClean="0">
                <a:effectLst/>
              </a:rPr>
              <a:t> </a:t>
            </a:r>
            <a:r>
              <a:rPr lang="en-US" sz="1400" dirty="0">
                <a:effectLst/>
              </a:rPr>
              <a:t>−→ </a:t>
            </a:r>
            <a:r>
              <a:rPr lang="en-US" sz="1400" dirty="0" err="1" smtClean="0">
                <a:effectLst/>
              </a:rPr>
              <a:t>objHeap</a:t>
            </a:r>
            <a:r>
              <a:rPr lang="en-US" sz="1400" dirty="0" smtClean="0">
                <a:effectLst/>
              </a:rPr>
              <a:t> ; // insert each element of </a:t>
            </a:r>
            <a:r>
              <a:rPr lang="en-US" sz="1400" dirty="0" err="1" smtClean="0">
                <a:effectLst/>
              </a:rPr>
              <a:t>Vt</a:t>
            </a:r>
            <a:r>
              <a:rPr lang="en-US" sz="1400" dirty="0" smtClean="0">
                <a:effectLst/>
              </a:rPr>
              <a:t> in </a:t>
            </a:r>
            <a:r>
              <a:rPr lang="en-US" sz="1400" dirty="0" err="1" smtClean="0">
                <a:effectLst/>
              </a:rPr>
              <a:t>objHeap</a:t>
            </a:r>
            <a:r>
              <a:rPr lang="en-US" sz="1400" dirty="0">
                <a:effectLst/>
              </a:rPr>
              <a:t/>
            </a:r>
            <a:br>
              <a:rPr lang="en-US" sz="1400" dirty="0">
                <a:effectLst/>
              </a:rPr>
            </a:br>
            <a:r>
              <a:rPr lang="en-US" sz="1400" dirty="0" err="1">
                <a:effectLst/>
              </a:rPr>
              <a:t>MinHeap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cpuHeap</a:t>
            </a:r>
            <a:r>
              <a:rPr lang="en-US" sz="1400" dirty="0">
                <a:effectLst/>
              </a:rPr>
              <a:t>(P);</a:t>
            </a:r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//Initially processors are empty with only background load; </a:t>
            </a:r>
            <a:endParaRPr lang="en-US" sz="1400" dirty="0" smtClean="0">
              <a:effectLst/>
            </a:endParaRPr>
          </a:p>
          <a:p>
            <a:pPr marL="342900" lvl="1" indent="0">
              <a:buNone/>
            </a:pPr>
            <a:r>
              <a:rPr lang="en-US" sz="1400" dirty="0" err="1" smtClean="0">
                <a:effectLst/>
              </a:rPr>
              <a:t>Gp</a:t>
            </a:r>
            <a:r>
              <a:rPr lang="en-US" sz="1400" dirty="0" smtClean="0">
                <a:effectLst/>
              </a:rPr>
              <a:t> </a:t>
            </a:r>
            <a:r>
              <a:rPr lang="en-US" sz="1400" dirty="0">
                <a:effectLst/>
              </a:rPr>
              <a:t>−→ </a:t>
            </a:r>
            <a:r>
              <a:rPr lang="en-US" sz="1400" dirty="0" err="1">
                <a:effectLst/>
              </a:rPr>
              <a:t>cpuHeap</a:t>
            </a:r>
            <a:r>
              <a:rPr lang="en-US" sz="1400" dirty="0">
                <a:effectLst/>
              </a:rPr>
              <a:t>; </a:t>
            </a:r>
            <a:r>
              <a:rPr lang="en-US" sz="1400" dirty="0" smtClean="0">
                <a:effectLst/>
              </a:rPr>
              <a:t> </a:t>
            </a:r>
            <a:endParaRPr lang="en-US" sz="1400" dirty="0"/>
          </a:p>
          <a:p>
            <a:pPr marL="342900" lvl="1" indent="0">
              <a:buNone/>
            </a:pPr>
            <a:r>
              <a:rPr lang="en-US" sz="1400" dirty="0">
                <a:effectLst/>
              </a:rPr>
              <a:t>for </a:t>
            </a:r>
            <a:r>
              <a:rPr lang="en-US" sz="1400" dirty="0" err="1">
                <a:effectLst/>
              </a:rPr>
              <a:t>i</a:t>
            </a:r>
            <a:r>
              <a:rPr lang="en-US" sz="1400" dirty="0">
                <a:effectLst/>
              </a:rPr>
              <a:t> ← 1 </a:t>
            </a:r>
            <a:r>
              <a:rPr lang="en-US" sz="1400" i="1" dirty="0">
                <a:effectLst/>
              </a:rPr>
              <a:t>to </a:t>
            </a:r>
            <a:r>
              <a:rPr lang="en-US" sz="1400" dirty="0" err="1">
                <a:effectLst/>
              </a:rPr>
              <a:t>nmigobj</a:t>
            </a:r>
            <a:r>
              <a:rPr lang="en-US" sz="1400" dirty="0">
                <a:effectLst/>
              </a:rPr>
              <a:t> </a:t>
            </a:r>
            <a:r>
              <a:rPr lang="en-US" sz="1400" dirty="0" smtClean="0">
                <a:effectLst/>
              </a:rPr>
              <a:t>do</a:t>
            </a:r>
          </a:p>
          <a:p>
            <a:pPr marL="692150" lvl="2" indent="0">
              <a:buNone/>
            </a:pPr>
            <a:r>
              <a:rPr lang="en-US" sz="1400" dirty="0">
                <a:effectLst/>
              </a:rPr>
              <a:t>o</a:t>
            </a:r>
            <a:r>
              <a:rPr lang="en-US" sz="1400" dirty="0" smtClean="0">
                <a:effectLst/>
              </a:rPr>
              <a:t>= </a:t>
            </a:r>
            <a:r>
              <a:rPr lang="en-US" sz="1400" dirty="0" err="1" smtClean="0">
                <a:effectLst/>
              </a:rPr>
              <a:t>objHeap.deleteMax</a:t>
            </a:r>
            <a:r>
              <a:rPr lang="en-US" sz="1400" dirty="0">
                <a:effectLst/>
              </a:rPr>
              <a:t>();</a:t>
            </a:r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donor ←− </a:t>
            </a:r>
            <a:r>
              <a:rPr lang="en-US" sz="1400" dirty="0" err="1" smtClean="0">
                <a:effectLst/>
              </a:rPr>
              <a:t>cpuHeap</a:t>
            </a:r>
            <a:r>
              <a:rPr lang="en-US" sz="1400" dirty="0" err="1">
                <a:effectLst/>
              </a:rPr>
              <a:t>.</a:t>
            </a:r>
            <a:r>
              <a:rPr lang="en-US" sz="1400" dirty="0" err="1" smtClean="0">
                <a:effectLst/>
              </a:rPr>
              <a:t>deleteMin</a:t>
            </a:r>
            <a:r>
              <a:rPr lang="en-US" sz="1400" dirty="0">
                <a:effectLst/>
              </a:rPr>
              <a:t>();</a:t>
            </a:r>
            <a:br>
              <a:rPr lang="en-US" sz="1400" dirty="0">
                <a:effectLst/>
              </a:rPr>
            </a:br>
            <a:r>
              <a:rPr lang="en-US" sz="1400" dirty="0" smtClean="0">
                <a:effectLst/>
              </a:rPr>
              <a:t>Assign c to donor and record it in Map;</a:t>
            </a:r>
          </a:p>
          <a:p>
            <a:pPr marL="692150" lvl="2" indent="0">
              <a:buNone/>
            </a:pPr>
            <a:r>
              <a:rPr lang="en-US" sz="1400" dirty="0" err="1" smtClean="0">
                <a:effectLst/>
              </a:rPr>
              <a:t>donor</a:t>
            </a:r>
            <a:r>
              <a:rPr lang="en-US" sz="1400" dirty="0" err="1" smtClean="0">
                <a:effectLst/>
              </a:rPr>
              <a:t>.</a:t>
            </a:r>
            <a:r>
              <a:rPr lang="en-US" sz="1400" dirty="0" err="1" smtClean="0">
                <a:effectLst/>
              </a:rPr>
              <a:t>load</a:t>
            </a:r>
            <a:r>
              <a:rPr lang="en-US" sz="1400" dirty="0" smtClean="0">
                <a:effectLst/>
              </a:rPr>
              <a:t> += </a:t>
            </a:r>
            <a:r>
              <a:rPr lang="en-US" sz="1400" dirty="0" err="1" smtClean="0">
                <a:effectLst/>
              </a:rPr>
              <a:t>c.load</a:t>
            </a:r>
            <a:r>
              <a:rPr lang="en-US" sz="1400" dirty="0" smtClean="0">
                <a:effectLst/>
              </a:rPr>
              <a:t> </a:t>
            </a:r>
            <a:r>
              <a:rPr lang="en-US" sz="1400" dirty="0">
                <a:effectLst/>
              </a:rPr>
              <a:t>// </a:t>
            </a:r>
            <a:r>
              <a:rPr lang="en-US" sz="1400" dirty="0" smtClean="0">
                <a:effectLst/>
              </a:rPr>
              <a:t>add object load of c to the donor;</a:t>
            </a:r>
            <a:endParaRPr lang="en-US" sz="1400" dirty="0" smtClean="0">
              <a:effectLst/>
            </a:endParaRPr>
          </a:p>
          <a:p>
            <a:pPr marL="692150" lvl="2" indent="0">
              <a:buNone/>
            </a:pPr>
            <a:r>
              <a:rPr lang="en-US" sz="1400" dirty="0" err="1" smtClean="0">
                <a:effectLst/>
              </a:rPr>
              <a:t>cpuHeap</a:t>
            </a:r>
            <a:r>
              <a:rPr lang="en-US" sz="1400" dirty="0" err="1" smtClean="0">
                <a:effectLst/>
              </a:rPr>
              <a:t>.insert</a:t>
            </a:r>
            <a:r>
              <a:rPr lang="en-US" sz="1400" dirty="0" smtClean="0">
                <a:effectLst/>
              </a:rPr>
              <a:t>(donor)</a:t>
            </a:r>
            <a:r>
              <a:rPr lang="en-US" sz="1400" dirty="0" smtClean="0">
                <a:effectLst/>
              </a:rPr>
              <a:t> ; 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ffectLst/>
              </a:rPr>
              <a:t>end 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68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7023"/>
            <a:ext cx="7770813" cy="9559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NPB : BT-MZ with </a:t>
            </a:r>
            <a:r>
              <a:rPr lang="en-US" dirty="0" err="1" smtClean="0"/>
              <a:t>RefineLB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9921" y="6087437"/>
            <a:ext cx="4782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Strategy time – 0.0005sec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Migration time – 0.013sec (13 migrations)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4249" y="1085387"/>
            <a:ext cx="319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Timeline of 5 sec</a:t>
            </a:r>
            <a:endParaRPr lang="en-US" dirty="0"/>
          </a:p>
        </p:txBody>
      </p:sp>
      <p:pic>
        <p:nvPicPr>
          <p:cNvPr id="7" name="Content Placeholder 6" descr="bt_mz_refin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" r="6453"/>
          <a:stretch>
            <a:fillRect/>
          </a:stretch>
        </p:blipFill>
        <p:spPr>
          <a:xfrm>
            <a:off x="308900" y="1454719"/>
            <a:ext cx="8456613" cy="4632718"/>
          </a:xfrm>
        </p:spPr>
      </p:pic>
    </p:spTree>
    <p:extLst>
      <p:ext uri="{BB962C8B-B14F-4D97-AF65-F5344CB8AC3E}">
        <p14:creationId xmlns:p14="http://schemas.microsoft.com/office/powerpoint/2010/main" val="219736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7023"/>
            <a:ext cx="7770813" cy="955914"/>
          </a:xfrm>
        </p:spPr>
        <p:txBody>
          <a:bodyPr>
            <a:normAutofit/>
          </a:bodyPr>
          <a:lstStyle/>
          <a:p>
            <a:r>
              <a:rPr lang="en-US" dirty="0" smtClean="0"/>
              <a:t>BT-MZ </a:t>
            </a:r>
            <a:r>
              <a:rPr lang="en-US" dirty="0" err="1" smtClean="0"/>
              <a:t>RefineLB</a:t>
            </a:r>
            <a:r>
              <a:rPr lang="en-US" dirty="0" smtClean="0"/>
              <a:t> </a:t>
            </a:r>
            <a:r>
              <a:rPr lang="en-US" dirty="0" err="1" smtClean="0"/>
              <a:t>Closeup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1276" y="6175253"/>
            <a:ext cx="4782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Strategy time – 0.0005sec</a:t>
            </a:r>
          </a:p>
          <a:p>
            <a:r>
              <a:rPr lang="en-US" dirty="0">
                <a:solidFill>
                  <a:schemeClr val="accent5"/>
                </a:solidFill>
              </a:rPr>
              <a:t>Migration time – 0.013sec (13 migrations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4249" y="1085387"/>
            <a:ext cx="319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Timeline of 200 </a:t>
            </a:r>
            <a:r>
              <a:rPr lang="en-US" dirty="0" err="1" smtClean="0"/>
              <a:t>ms</a:t>
            </a:r>
            <a:endParaRPr lang="en-US" dirty="0"/>
          </a:p>
        </p:txBody>
      </p:sp>
      <p:pic>
        <p:nvPicPr>
          <p:cNvPr id="4" name="Content Placeholder 3" descr="bt_mz_refine_zoo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" r="6746"/>
          <a:stretch>
            <a:fillRect/>
          </a:stretch>
        </p:blipFill>
        <p:spPr>
          <a:xfrm>
            <a:off x="0" y="1493445"/>
            <a:ext cx="8546222" cy="4681808"/>
          </a:xfrm>
        </p:spPr>
      </p:pic>
    </p:spTree>
    <p:extLst>
      <p:ext uri="{BB962C8B-B14F-4D97-AF65-F5344CB8AC3E}">
        <p14:creationId xmlns:p14="http://schemas.microsoft.com/office/powerpoint/2010/main" val="363328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GreedyLB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Utilization before LB</a:t>
            </a:r>
            <a:endParaRPr lang="en-US" dirty="0"/>
          </a:p>
        </p:txBody>
      </p:sp>
      <p:pic>
        <p:nvPicPr>
          <p:cNvPr id="4" name="Content Placeholder 3" descr="greedy_utilization_beforel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" b="1386"/>
          <a:stretch>
            <a:fillRect/>
          </a:stretch>
        </p:blipFill>
        <p:spPr>
          <a:xfrm>
            <a:off x="685800" y="1777607"/>
            <a:ext cx="7770813" cy="4257022"/>
          </a:xfrm>
        </p:spPr>
      </p:pic>
    </p:spTree>
    <p:extLst>
      <p:ext uri="{BB962C8B-B14F-4D97-AF65-F5344CB8AC3E}">
        <p14:creationId xmlns:p14="http://schemas.microsoft.com/office/powerpoint/2010/main" val="2202464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GreedyLB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Utililzation</a:t>
            </a:r>
            <a:r>
              <a:rPr lang="en-US" dirty="0" smtClean="0"/>
              <a:t> after LB</a:t>
            </a:r>
            <a:endParaRPr lang="en-US" dirty="0"/>
          </a:p>
        </p:txBody>
      </p:sp>
      <p:pic>
        <p:nvPicPr>
          <p:cNvPr id="4" name="Content Placeholder 3" descr="greedy_utilization_afterl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" b="17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1704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GreedyLB</a:t>
            </a:r>
            <a:endParaRPr lang="en-US" dirty="0"/>
          </a:p>
        </p:txBody>
      </p:sp>
      <p:pic>
        <p:nvPicPr>
          <p:cNvPr id="4" name="Content Placeholder 3" descr="greedy_selected_timelin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2" r="6492"/>
          <a:stretch>
            <a:fillRect/>
          </a:stretch>
        </p:blipFill>
        <p:spPr>
          <a:xfrm>
            <a:off x="514189" y="1342813"/>
            <a:ext cx="7770813" cy="4257022"/>
          </a:xfrm>
        </p:spPr>
      </p:pic>
      <p:sp>
        <p:nvSpPr>
          <p:cNvPr id="5" name="TextBox 4"/>
          <p:cNvSpPr txBox="1"/>
          <p:nvPr/>
        </p:nvSpPr>
        <p:spPr>
          <a:xfrm>
            <a:off x="1292802" y="5961240"/>
            <a:ext cx="510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Before LB – 85ms/step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After LB – 60 </a:t>
            </a:r>
            <a:r>
              <a:rPr lang="en-US" dirty="0" err="1" smtClean="0"/>
              <a:t>ms</a:t>
            </a:r>
            <a:r>
              <a:rPr lang="en-US" dirty="0" smtClean="0"/>
              <a:t>/step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5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GreedyLB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43132" y="6176570"/>
            <a:ext cx="221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LB took </a:t>
            </a:r>
            <a:r>
              <a:rPr lang="en-US" b="1" dirty="0" smtClean="0"/>
              <a:t>100 </a:t>
            </a:r>
            <a:r>
              <a:rPr lang="en-US" b="1" dirty="0" smtClean="0"/>
              <a:t> </a:t>
            </a:r>
            <a:r>
              <a:rPr lang="en-US" b="1" dirty="0" err="1" smtClean="0"/>
              <a:t>msec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45349" y="6325786"/>
            <a:ext cx="318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Timeline of 140ms</a:t>
            </a:r>
            <a:endParaRPr lang="en-US" dirty="0"/>
          </a:p>
        </p:txBody>
      </p:sp>
      <p:pic>
        <p:nvPicPr>
          <p:cNvPr id="5" name="Content Placeholder 4" descr="greedy_strateg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1" r="6551"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>
            <a:off x="1000903" y="1140758"/>
            <a:ext cx="1151576" cy="646331"/>
          </a:xfrm>
          <a:prstGeom prst="rect">
            <a:avLst/>
          </a:prstGeom>
          <a:solidFill>
            <a:srgbClr val="FF6953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Statistics collection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3219" y="1293158"/>
            <a:ext cx="3183989" cy="369332"/>
          </a:xfrm>
          <a:prstGeom prst="rect">
            <a:avLst/>
          </a:prstGeom>
          <a:solidFill>
            <a:srgbClr val="2C19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Strategy decision time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66411" y="1869141"/>
            <a:ext cx="344397" cy="4103695"/>
          </a:xfrm>
          <a:prstGeom prst="ellipse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98670" y="679093"/>
            <a:ext cx="1374918" cy="923330"/>
          </a:xfrm>
          <a:prstGeom prst="rect">
            <a:avLst/>
          </a:prstGeom>
          <a:solidFill>
            <a:srgbClr val="FF6953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Object Migration time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1576691" y="1787089"/>
            <a:ext cx="134530" cy="451384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44797" y="1640966"/>
            <a:ext cx="134530" cy="737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82866" y="1640966"/>
            <a:ext cx="134530" cy="7374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88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of Balancing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Statistics collection</a:t>
            </a:r>
          </a:p>
          <a:p>
            <a:pPr lvl="1"/>
            <a:r>
              <a:rPr lang="en-US" dirty="0" smtClean="0"/>
              <a:t>Decision making</a:t>
            </a:r>
          </a:p>
          <a:p>
            <a:pPr lvl="1"/>
            <a:r>
              <a:rPr lang="en-US" dirty="0" smtClean="0"/>
              <a:t>Object Migration</a:t>
            </a:r>
          </a:p>
          <a:p>
            <a:r>
              <a:rPr lang="en-US" dirty="0" smtClean="0"/>
              <a:t>In our example, the migration cost was small because the objects were relatively tiny</a:t>
            </a:r>
          </a:p>
          <a:p>
            <a:pPr lvl="1"/>
            <a:r>
              <a:rPr lang="en-US" dirty="0" smtClean="0"/>
              <a:t>In real apps, each object may occupy (say) 5-10% of processor memory</a:t>
            </a:r>
          </a:p>
          <a:p>
            <a:r>
              <a:rPr lang="en-US" dirty="0" smtClean="0"/>
              <a:t>Can we trade off some quality of load balancing for a reduction in load balancing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5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RefineLB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104" y="1144192"/>
            <a:ext cx="8683510" cy="5583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effectLst/>
              </a:rPr>
              <a:t>begin </a:t>
            </a:r>
            <a:endParaRPr lang="en-US" sz="1400" dirty="0"/>
          </a:p>
          <a:p>
            <a:pPr marL="342900" lvl="1" indent="0">
              <a:buNone/>
            </a:pPr>
            <a:r>
              <a:rPr lang="en-US" sz="1400" dirty="0">
                <a:effectLst/>
              </a:rPr>
              <a:t>Data:</a:t>
            </a:r>
          </a:p>
          <a:p>
            <a:pPr marL="692150" lvl="2" indent="0">
              <a:buNone/>
            </a:pPr>
            <a:r>
              <a:rPr lang="en-US" sz="1400" dirty="0" err="1">
                <a:effectLst/>
              </a:rPr>
              <a:t>Vt</a:t>
            </a:r>
            <a:r>
              <a:rPr lang="en-US" sz="1400" dirty="0">
                <a:effectLst/>
              </a:rPr>
              <a:t> (the set of objects),</a:t>
            </a:r>
            <a:br>
              <a:rPr lang="en-US" sz="1400" dirty="0">
                <a:effectLst/>
              </a:rPr>
            </a:br>
            <a:r>
              <a:rPr lang="en-US" sz="1400" dirty="0" err="1">
                <a:effectLst/>
              </a:rPr>
              <a:t>Vp</a:t>
            </a:r>
            <a:r>
              <a:rPr lang="en-US" sz="1400" dirty="0">
                <a:effectLst/>
              </a:rPr>
              <a:t> (the set of processors), </a:t>
            </a:r>
            <a:endParaRPr lang="en-US" sz="1400" dirty="0" smtClean="0">
              <a:effectLst/>
            </a:endParaRPr>
          </a:p>
          <a:p>
            <a:pPr marL="342900" lvl="1" indent="0">
              <a:buNone/>
            </a:pPr>
            <a:r>
              <a:rPr lang="en-US" sz="1400" dirty="0" smtClean="0">
                <a:effectLst/>
              </a:rPr>
              <a:t> Result: P : </a:t>
            </a:r>
            <a:r>
              <a:rPr lang="en-US" sz="1400" dirty="0" err="1" smtClean="0">
                <a:effectLst/>
              </a:rPr>
              <a:t>Vt</a:t>
            </a:r>
            <a:r>
              <a:rPr lang="en-US" sz="1400" dirty="0" smtClean="0">
                <a:effectLst/>
              </a:rPr>
              <a:t> −→ </a:t>
            </a:r>
            <a:r>
              <a:rPr lang="en-US" sz="1400" dirty="0" err="1" smtClean="0">
                <a:effectLst/>
              </a:rPr>
              <a:t>Vp</a:t>
            </a:r>
            <a:r>
              <a:rPr lang="en-US" sz="1400" dirty="0" smtClean="0">
                <a:effectLst/>
              </a:rPr>
              <a:t> (An object mapping) </a:t>
            </a:r>
            <a:endParaRPr lang="en-US" sz="1400" dirty="0" smtClean="0"/>
          </a:p>
          <a:p>
            <a:pPr marL="342900" lvl="1" indent="0">
              <a:buNone/>
            </a:pPr>
            <a:endParaRPr lang="en-US" sz="1400" dirty="0">
              <a:effectLst/>
            </a:endParaRPr>
          </a:p>
          <a:p>
            <a:pPr marL="342900" lvl="1" indent="0">
              <a:buNone/>
            </a:pPr>
            <a:r>
              <a:rPr lang="en-US" sz="1400" dirty="0">
                <a:effectLst/>
              </a:rPr>
              <a:t>// build heap;</a:t>
            </a:r>
            <a:br>
              <a:rPr lang="en-US" sz="1400" dirty="0">
                <a:effectLst/>
              </a:rPr>
            </a:br>
            <a:r>
              <a:rPr lang="en-US" sz="1400" dirty="0" err="1" smtClean="0">
                <a:effectLst/>
              </a:rPr>
              <a:t>ProcessorHeap</a:t>
            </a:r>
            <a:r>
              <a:rPr lang="en-US" sz="1400" dirty="0" smtClean="0">
                <a:effectLst/>
              </a:rPr>
              <a:t> </a:t>
            </a:r>
            <a:r>
              <a:rPr lang="en-US" sz="1400" dirty="0" err="1" smtClean="0">
                <a:effectLst/>
              </a:rPr>
              <a:t>heavyProcs</a:t>
            </a:r>
            <a:r>
              <a:rPr lang="en-US" sz="1400" dirty="0" smtClean="0">
                <a:effectLst/>
              </a:rPr>
              <a:t>(</a:t>
            </a:r>
            <a:r>
              <a:rPr lang="en-US" sz="1400" dirty="0" err="1" smtClean="0">
                <a:effectLst/>
              </a:rPr>
              <a:t>Vp</a:t>
            </a:r>
            <a:r>
              <a:rPr lang="en-US" sz="1400" dirty="0" smtClean="0">
                <a:effectLst/>
              </a:rPr>
              <a:t>);</a:t>
            </a:r>
            <a:r>
              <a:rPr lang="en-US" sz="1400" dirty="0">
                <a:effectLst/>
              </a:rPr>
              <a:t/>
            </a:r>
            <a:br>
              <a:rPr lang="en-US" sz="1400" dirty="0">
                <a:effectLst/>
              </a:rPr>
            </a:br>
            <a:r>
              <a:rPr lang="en-US" sz="1400" dirty="0" smtClean="0">
                <a:effectLst/>
              </a:rPr>
              <a:t>Set *</a:t>
            </a:r>
            <a:r>
              <a:rPr lang="en-US" sz="1400" dirty="0" err="1" smtClean="0">
                <a:effectLst/>
              </a:rPr>
              <a:t>lightProcs</a:t>
            </a:r>
            <a:r>
              <a:rPr lang="en-US" sz="1400" dirty="0" smtClean="0">
                <a:effectLst/>
              </a:rPr>
              <a:t>;</a:t>
            </a:r>
          </a:p>
          <a:p>
            <a:pPr marL="342900" lvl="1" indent="0">
              <a:buNone/>
            </a:pPr>
            <a:r>
              <a:rPr lang="en-US" sz="1400" dirty="0" smtClean="0">
                <a:effectLst/>
              </a:rPr>
              <a:t>While (!done) </a:t>
            </a:r>
          </a:p>
          <a:p>
            <a:pPr marL="692150" lvl="2" indent="0">
              <a:buNone/>
            </a:pPr>
            <a:r>
              <a:rPr lang="en-US" sz="1400" dirty="0">
                <a:effectLst/>
              </a:rPr>
              <a:t>d</a:t>
            </a:r>
            <a:r>
              <a:rPr lang="en-US" sz="1400" dirty="0" smtClean="0">
                <a:effectLst/>
              </a:rPr>
              <a:t>onor </a:t>
            </a:r>
            <a:r>
              <a:rPr lang="en-US" sz="1400" dirty="0">
                <a:effectLst/>
                <a:sym typeface="Wingdings"/>
              </a:rPr>
              <a:t> </a:t>
            </a:r>
            <a:r>
              <a:rPr lang="en-US" sz="1400" dirty="0" err="1">
                <a:effectLst/>
                <a:sym typeface="Wingdings"/>
              </a:rPr>
              <a:t>heavyProcessors</a:t>
            </a:r>
            <a:r>
              <a:rPr lang="en-US" sz="1400" dirty="0">
                <a:effectLst/>
                <a:sym typeface="Wingdings"/>
              </a:rPr>
              <a:t>-&gt;</a:t>
            </a:r>
            <a:r>
              <a:rPr lang="en-US" sz="1400" dirty="0" err="1">
                <a:effectLst/>
                <a:sym typeface="Wingdings"/>
              </a:rPr>
              <a:t>deleteMax</a:t>
            </a:r>
            <a:r>
              <a:rPr lang="en-US" sz="1400" dirty="0">
                <a:effectLst/>
                <a:sym typeface="Wingdings"/>
              </a:rPr>
              <a:t>(</a:t>
            </a:r>
            <a:r>
              <a:rPr lang="en-US" sz="1400" dirty="0" smtClean="0">
                <a:effectLst/>
                <a:sym typeface="Wingdings"/>
              </a:rPr>
              <a:t>)</a:t>
            </a:r>
          </a:p>
          <a:p>
            <a:pPr marL="692150" lvl="2" indent="0">
              <a:buNone/>
            </a:pPr>
            <a:r>
              <a:rPr lang="en-US" sz="1400" dirty="0" smtClean="0">
                <a:effectLst/>
              </a:rPr>
              <a:t>While (</a:t>
            </a:r>
            <a:r>
              <a:rPr lang="en-US" sz="1400" dirty="0" err="1" smtClean="0">
                <a:effectLst/>
              </a:rPr>
              <a:t>ligthProcs</a:t>
            </a:r>
            <a:r>
              <a:rPr lang="en-US" sz="1400" dirty="0" smtClean="0">
                <a:effectLst/>
              </a:rPr>
              <a:t>) </a:t>
            </a:r>
          </a:p>
          <a:p>
            <a:pPr marL="1028700" lvl="3" indent="0">
              <a:buNone/>
            </a:pPr>
            <a:r>
              <a:rPr lang="en-US" sz="1400" dirty="0" err="1">
                <a:effectLst/>
              </a:rPr>
              <a:t>o</a:t>
            </a:r>
            <a:r>
              <a:rPr lang="en-US" sz="1400" dirty="0" err="1" smtClean="0">
                <a:effectLst/>
              </a:rPr>
              <a:t>bj</a:t>
            </a:r>
            <a:r>
              <a:rPr lang="en-US" sz="1400" dirty="0" smtClean="0">
                <a:effectLst/>
              </a:rPr>
              <a:t>, </a:t>
            </a:r>
            <a:r>
              <a:rPr lang="en-US" sz="1400" dirty="0" err="1" smtClean="0">
                <a:effectLst/>
              </a:rPr>
              <a:t>lightProc</a:t>
            </a:r>
            <a:r>
              <a:rPr lang="en-US" sz="1400" dirty="0" smtClean="0">
                <a:effectLst/>
              </a:rPr>
              <a:t> </a:t>
            </a:r>
            <a:r>
              <a:rPr lang="en-US" sz="1400" dirty="0" smtClean="0">
                <a:effectLst/>
                <a:sym typeface="Wingdings"/>
              </a:rPr>
              <a:t> </a:t>
            </a:r>
            <a:r>
              <a:rPr lang="en-US" sz="1400" dirty="0" err="1" smtClean="0">
                <a:effectLst/>
                <a:sym typeface="Wingdings"/>
              </a:rPr>
              <a:t>BestObjFromDonor</a:t>
            </a:r>
            <a:r>
              <a:rPr lang="en-US" sz="1400" dirty="0" smtClean="0">
                <a:effectLst/>
                <a:sym typeface="Wingdings"/>
              </a:rPr>
              <a:t>(donor)</a:t>
            </a:r>
          </a:p>
          <a:p>
            <a:pPr marL="1028700" lvl="3" indent="0">
              <a:buNone/>
            </a:pPr>
            <a:r>
              <a:rPr lang="en-US" sz="1400" dirty="0">
                <a:effectLst/>
                <a:sym typeface="Wingdings"/>
              </a:rPr>
              <a:t>i</a:t>
            </a:r>
            <a:r>
              <a:rPr lang="en-US" sz="1400" dirty="0" smtClean="0">
                <a:effectLst/>
                <a:sym typeface="Wingdings"/>
              </a:rPr>
              <a:t>f (</a:t>
            </a:r>
            <a:r>
              <a:rPr lang="en-US" sz="1400" dirty="0" err="1" smtClean="0">
                <a:effectLst/>
                <a:sym typeface="Wingdings"/>
              </a:rPr>
              <a:t>obj.load</a:t>
            </a:r>
            <a:r>
              <a:rPr lang="en-US" sz="1400" dirty="0" smtClean="0">
                <a:effectLst/>
                <a:sym typeface="Wingdings"/>
              </a:rPr>
              <a:t> + </a:t>
            </a:r>
            <a:r>
              <a:rPr lang="en-US" sz="1400" dirty="0" err="1" smtClean="0">
                <a:effectLst/>
                <a:sym typeface="Wingdings"/>
              </a:rPr>
              <a:t>lightProc.load</a:t>
            </a:r>
            <a:r>
              <a:rPr lang="en-US" sz="1400" dirty="0" smtClean="0">
                <a:effectLst/>
                <a:sym typeface="Wingdings"/>
              </a:rPr>
              <a:t> &gt; </a:t>
            </a:r>
            <a:r>
              <a:rPr lang="en-US" sz="1400" dirty="0" err="1" smtClean="0">
                <a:effectLst/>
                <a:sym typeface="Wingdings"/>
              </a:rPr>
              <a:t>avg_load</a:t>
            </a:r>
            <a:r>
              <a:rPr lang="en-US" sz="1400" dirty="0" smtClean="0">
                <a:effectLst/>
                <a:sym typeface="Wingdings"/>
              </a:rPr>
              <a:t>)</a:t>
            </a:r>
          </a:p>
          <a:p>
            <a:pPr marL="1377950" lvl="4" indent="0">
              <a:buNone/>
            </a:pPr>
            <a:r>
              <a:rPr lang="en-US" sz="1400" dirty="0">
                <a:effectLst/>
                <a:sym typeface="Wingdings"/>
              </a:rPr>
              <a:t>c</a:t>
            </a:r>
            <a:r>
              <a:rPr lang="en-US" sz="1400" dirty="0" smtClean="0">
                <a:effectLst/>
                <a:sym typeface="Wingdings"/>
              </a:rPr>
              <a:t>ontinue;</a:t>
            </a:r>
          </a:p>
          <a:p>
            <a:pPr marL="1028700" lvl="3" indent="0">
              <a:buNone/>
            </a:pPr>
            <a:r>
              <a:rPr lang="en-US" sz="1400" dirty="0">
                <a:effectLst/>
                <a:sym typeface="Wingdings"/>
              </a:rPr>
              <a:t> </a:t>
            </a:r>
            <a:r>
              <a:rPr lang="en-US" sz="1400" dirty="0" smtClean="0">
                <a:effectLst/>
                <a:sym typeface="Wingdings"/>
              </a:rPr>
              <a:t>if (</a:t>
            </a:r>
            <a:r>
              <a:rPr lang="en-US" sz="1400" dirty="0" err="1" smtClean="0">
                <a:effectLst/>
                <a:sym typeface="Wingdings"/>
              </a:rPr>
              <a:t>obj_obtained</a:t>
            </a:r>
            <a:r>
              <a:rPr lang="en-US" sz="1400" dirty="0" smtClean="0">
                <a:effectLst/>
                <a:sym typeface="Wingdings"/>
              </a:rPr>
              <a:t>) </a:t>
            </a:r>
          </a:p>
          <a:p>
            <a:pPr marL="1377950" lvl="4" indent="0">
              <a:buNone/>
            </a:pPr>
            <a:r>
              <a:rPr lang="en-US" sz="1400" dirty="0">
                <a:effectLst/>
                <a:sym typeface="Wingdings"/>
              </a:rPr>
              <a:t>b</a:t>
            </a:r>
            <a:r>
              <a:rPr lang="en-US" sz="1400" dirty="0" smtClean="0">
                <a:effectLst/>
                <a:sym typeface="Wingdings"/>
              </a:rPr>
              <a:t>reak;</a:t>
            </a:r>
          </a:p>
          <a:p>
            <a:pPr marL="692150" lvl="2" indent="0">
              <a:buNone/>
            </a:pPr>
            <a:r>
              <a:rPr lang="en-US" sz="1400" dirty="0" err="1" smtClean="0">
                <a:effectLst/>
              </a:rPr>
              <a:t>deAssign</a:t>
            </a:r>
            <a:r>
              <a:rPr lang="en-US" sz="1400" dirty="0" smtClean="0">
                <a:effectLst/>
              </a:rPr>
              <a:t>(</a:t>
            </a:r>
            <a:r>
              <a:rPr lang="en-US" sz="1400" dirty="0" err="1" smtClean="0">
                <a:effectLst/>
              </a:rPr>
              <a:t>obj</a:t>
            </a:r>
            <a:r>
              <a:rPr lang="en-US" sz="1400" dirty="0" smtClean="0">
                <a:effectLst/>
              </a:rPr>
              <a:t>, donor)</a:t>
            </a:r>
          </a:p>
          <a:p>
            <a:pPr marL="692150" lvl="2" indent="0">
              <a:buNone/>
            </a:pPr>
            <a:r>
              <a:rPr lang="en-US" sz="1400" dirty="0" smtClean="0">
                <a:effectLst/>
              </a:rPr>
              <a:t>assign(</a:t>
            </a:r>
            <a:r>
              <a:rPr lang="en-US" sz="1400" dirty="0" err="1" smtClean="0">
                <a:effectLst/>
              </a:rPr>
              <a:t>obj</a:t>
            </a:r>
            <a:r>
              <a:rPr lang="en-US" sz="1400" dirty="0" smtClean="0">
                <a:effectLst/>
              </a:rPr>
              <a:t>, </a:t>
            </a:r>
            <a:r>
              <a:rPr lang="en-US" sz="1400" dirty="0" err="1" smtClean="0">
                <a:effectLst/>
              </a:rPr>
              <a:t>lightProc</a:t>
            </a:r>
            <a:r>
              <a:rPr lang="en-US" sz="1400" dirty="0">
                <a:effectLst/>
              </a:rPr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ffectLst/>
              </a:rPr>
              <a:t>end 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6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RefineLB</a:t>
            </a:r>
            <a:endParaRPr lang="en-US" dirty="0"/>
          </a:p>
        </p:txBody>
      </p:sp>
      <p:pic>
        <p:nvPicPr>
          <p:cNvPr id="4" name="Content Placeholder 3" descr="refine_select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4" r="7154"/>
          <a:stretch>
            <a:fillRect/>
          </a:stretch>
        </p:blipFill>
        <p:spPr>
          <a:xfrm>
            <a:off x="685800" y="1445790"/>
            <a:ext cx="7770813" cy="4257022"/>
          </a:xfrm>
        </p:spPr>
      </p:pic>
      <p:sp>
        <p:nvSpPr>
          <p:cNvPr id="5" name="TextBox 4"/>
          <p:cNvSpPr txBox="1"/>
          <p:nvPr/>
        </p:nvSpPr>
        <p:spPr>
          <a:xfrm>
            <a:off x="2025008" y="5763935"/>
            <a:ext cx="2825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Before LB – 85ms/step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After LB – 67ms/step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51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409</TotalTime>
  <Words>316</Words>
  <Application>Microsoft Macintosh PowerPoint</Application>
  <PresentationFormat>On-screen Show (4:3)</PresentationFormat>
  <Paragraphs>92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Story</vt:lpstr>
      <vt:lpstr>Load Balancing</vt:lpstr>
      <vt:lpstr>GreedyLB</vt:lpstr>
      <vt:lpstr>GreedyLB  Utilization before LB</vt:lpstr>
      <vt:lpstr>GreedyLB Utililzation after LB</vt:lpstr>
      <vt:lpstr>GreedyLB</vt:lpstr>
      <vt:lpstr>GreedyLB</vt:lpstr>
      <vt:lpstr>Costs of Balancing Load</vt:lpstr>
      <vt:lpstr>RefineLB</vt:lpstr>
      <vt:lpstr>RefineLB</vt:lpstr>
      <vt:lpstr>RefineLB Utilization after LB</vt:lpstr>
      <vt:lpstr>RefineLB at Load Balancing</vt:lpstr>
      <vt:lpstr>GreedyLB followed by RefineLB</vt:lpstr>
      <vt:lpstr>RefineSwap</vt:lpstr>
      <vt:lpstr>RefineSwap</vt:lpstr>
      <vt:lpstr>Histogram of load on PEs</vt:lpstr>
      <vt:lpstr>RefineSwapLB</vt:lpstr>
      <vt:lpstr>RefineSwapLB</vt:lpstr>
      <vt:lpstr>RefineSwapLB</vt:lpstr>
      <vt:lpstr>NPB : BT-MZ with GreedyLB</vt:lpstr>
      <vt:lpstr>NPB : BT-MZ with RefineLB</vt:lpstr>
      <vt:lpstr>BT-MZ RefineLB Closeup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LeanMD Load Balancing</dc:title>
  <dc:creator>Harshitha Menon</dc:creator>
  <cp:lastModifiedBy>Sanjay Kale</cp:lastModifiedBy>
  <cp:revision>19</cp:revision>
  <dcterms:created xsi:type="dcterms:W3CDTF">2012-09-29T18:28:35Z</dcterms:created>
  <dcterms:modified xsi:type="dcterms:W3CDTF">2012-10-01T12:49:28Z</dcterms:modified>
</cp:coreProperties>
</file>