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notesMasterIdLst>
    <p:notesMasterId r:id="rId12"/>
  </p:notesMasterIdLst>
  <p:sldIdLst>
    <p:sldId id="328" r:id="rId2"/>
    <p:sldId id="256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09"/>
    <p:restoredTop sz="93265" autoAdjust="0"/>
  </p:normalViewPr>
  <p:slideViewPr>
    <p:cSldViewPr snapToGrid="0" snapToObjects="1">
      <p:cViewPr varScale="1">
        <p:scale>
          <a:sx n="119" d="100"/>
          <a:sy n="119" d="100"/>
        </p:scale>
        <p:origin x="12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3285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6912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  <p:sldLayoutId id="2147483873" r:id="rId23"/>
    <p:sldLayoutId id="2147483874" r:id="rId24"/>
    <p:sldLayoutId id="2147483875" r:id="rId25"/>
    <p:sldLayoutId id="2147483876" r:id="rId26"/>
    <p:sldLayoutId id="2147483877" r:id="rId27"/>
    <p:sldLayoutId id="2147483878" r:id="rId28"/>
    <p:sldLayoutId id="2147483879" r:id="rId29"/>
    <p:sldLayoutId id="2147483880" r:id="rId30"/>
    <p:sldLayoutId id="2147483881" r:id="rId31"/>
    <p:sldLayoutId id="2147483882" r:id="rId32"/>
    <p:sldLayoutId id="2147483883" r:id="rId33"/>
    <p:sldLayoutId id="2147483884" r:id="rId34"/>
    <p:sldLayoutId id="2147483885" r:id="rId35"/>
    <p:sldLayoutId id="2147483886" r:id="rId36"/>
    <p:sldLayoutId id="2147483887" r:id="rId37"/>
    <p:sldLayoutId id="2147483888" r:id="rId38"/>
    <p:sldLayoutId id="2147483889" r:id="rId39"/>
    <p:sldLayoutId id="2147483890" r:id="rId40"/>
    <p:sldLayoutId id="2147483891" r:id="rId41"/>
    <p:sldLayoutId id="2147483892" r:id="rId42"/>
    <p:sldLayoutId id="2147483893" r:id="rId43"/>
    <p:sldLayoutId id="2147483894" r:id="rId44"/>
    <p:sldLayoutId id="2147483895" r:id="rId45"/>
    <p:sldLayoutId id="2147483896" r:id="rId46"/>
    <p:sldLayoutId id="2147483897" r:id="rId47"/>
    <p:sldLayoutId id="2147483898" r:id="rId48"/>
    <p:sldLayoutId id="2147483899" r:id="rId49"/>
    <p:sldLayoutId id="2147483900" r:id="rId50"/>
    <p:sldLayoutId id="2147483685" r:id="rId51"/>
    <p:sldLayoutId id="2147483733" r:id="rId52"/>
    <p:sldLayoutId id="2147483747" r:id="rId53"/>
  </p:sldLayoutIdLst>
  <p:transition>
    <p:fad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9266" y="2510369"/>
            <a:ext cx="10363200" cy="1362075"/>
          </a:xfrm>
        </p:spPr>
        <p:txBody>
          <a:bodyPr/>
          <a:lstStyle/>
          <a:p>
            <a:pPr algn="ctr"/>
            <a:r>
              <a:rPr lang="en-US" dirty="0"/>
              <a:t>Modules and libraries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FFC7E9-6813-96B5-5B29-FDD7BB5E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039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ckLocal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chare is on the same processor as you, </a:t>
            </a:r>
          </a:p>
          <a:p>
            <a:pPr lvl="1"/>
            <a:r>
              <a:rPr lang="en-US" dirty="0"/>
              <a:t>you can get a (regular, C++) pointer to it, and </a:t>
            </a:r>
          </a:p>
          <a:p>
            <a:pPr lvl="1"/>
            <a:r>
              <a:rPr lang="en-US" dirty="0"/>
              <a:t>invoke methods on it directly </a:t>
            </a:r>
          </a:p>
          <a:p>
            <a:pPr lvl="1"/>
            <a:r>
              <a:rPr lang="en-US" dirty="0"/>
              <a:t>(or  even access its public data members)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x = A[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ckLocal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 is a proxy to a 1D chare array</a:t>
            </a:r>
          </a:p>
          <a:p>
            <a:pPr lvl="1"/>
            <a:r>
              <a:rPr lang="en-US" dirty="0"/>
              <a:t>x gets pointer to a C++ object</a:t>
            </a:r>
          </a:p>
          <a:p>
            <a:pPr lvl="1"/>
            <a:r>
              <a:rPr lang="en-US" dirty="0"/>
              <a:t>What if the A[</a:t>
            </a:r>
            <a:r>
              <a:rPr lang="en-US" dirty="0" err="1"/>
              <a:t>i</a:t>
            </a:r>
            <a:r>
              <a:rPr lang="en-US" dirty="0"/>
              <a:t>] is not on your processor?</a:t>
            </a:r>
          </a:p>
          <a:p>
            <a:pPr lvl="2"/>
            <a:r>
              <a:rPr lang="en-US" dirty="0"/>
              <a:t>This call returns NULL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581D-BC17-9B93-3F1E-3D5D1830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811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/>
          <p:cNvGrpSpPr/>
          <p:nvPr/>
        </p:nvGrpSpPr>
        <p:grpSpPr>
          <a:xfrm>
            <a:off x="1785865" y="6434807"/>
            <a:ext cx="4114801" cy="461663"/>
            <a:chOff x="0" y="-66239"/>
            <a:chExt cx="4114800" cy="461662"/>
          </a:xfrm>
        </p:grpSpPr>
        <p:sp>
          <p:nvSpPr>
            <p:cNvPr id="178" name="Shape 178"/>
            <p:cNvSpPr/>
            <p:nvPr/>
          </p:nvSpPr>
          <p:spPr>
            <a:xfrm>
              <a:off x="0" y="-1"/>
              <a:ext cx="4114800" cy="329186"/>
            </a:xfrm>
            <a:prstGeom prst="rect">
              <a:avLst/>
            </a:prstGeom>
            <a:solidFill>
              <a:srgbClr val="A539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200"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-66239"/>
              <a:ext cx="411480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Laxmikant Kalé and PPL (UIUC) – Parallel Migratable Objects </a:t>
              </a:r>
            </a:p>
          </p:txBody>
        </p:sp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524000" y="-2"/>
            <a:ext cx="9144000" cy="74186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Modules and libraries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1785865" y="942770"/>
            <a:ext cx="8615361" cy="54354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rPr lang="en-US" dirty="0"/>
              <a:t>So far, our programs had one .ci file, and one module in it</a:t>
            </a:r>
          </a:p>
          <a:p>
            <a:pPr>
              <a:spcBef>
                <a:spcPts val="600"/>
              </a:spcBef>
              <a:defRPr sz="2800"/>
            </a:pPr>
            <a:endParaRPr lang="en-US" dirty="0"/>
          </a:p>
          <a:p>
            <a:pPr>
              <a:spcBef>
                <a:spcPts val="600"/>
              </a:spcBef>
              <a:defRPr sz="2800"/>
            </a:pPr>
            <a:r>
              <a:rPr lang="en-US" dirty="0"/>
              <a:t>Modular programming requires that we should be able to factor the program into multiple modules</a:t>
            </a:r>
          </a:p>
          <a:p>
            <a:pPr>
              <a:spcBef>
                <a:spcPts val="600"/>
              </a:spcBef>
              <a:defRPr sz="2800"/>
            </a:pPr>
            <a:r>
              <a:rPr lang="en-US" dirty="0"/>
              <a:t>The final program is a composition of multiple modules</a:t>
            </a:r>
          </a:p>
          <a:p>
            <a:pPr>
              <a:spcBef>
                <a:spcPts val="600"/>
              </a:spcBef>
              <a:defRPr sz="2800"/>
            </a:pPr>
            <a:r>
              <a:rPr lang="en-US" dirty="0"/>
              <a:t>In case of libraries, these are modules someone else wrote earlier that we want to use in our application</a:t>
            </a:r>
          </a:p>
          <a:p>
            <a:pPr lvl="1">
              <a:spcBef>
                <a:spcPts val="600"/>
              </a:spcBef>
              <a:defRPr sz="2800"/>
            </a:pPr>
            <a:r>
              <a:rPr lang="en-US" dirty="0"/>
              <a:t>It may even be available as a (say, proprietary) binary</a:t>
            </a:r>
          </a:p>
          <a:p>
            <a:pPr lvl="1">
              <a:spcBef>
                <a:spcPts val="600"/>
              </a:spcBef>
              <a:defRPr sz="2800"/>
            </a:pPr>
            <a:r>
              <a:rPr lang="en-US" dirty="0"/>
              <a:t>Of course, with the necessary header files</a:t>
            </a:r>
          </a:p>
          <a:p>
            <a:pPr>
              <a:spcBef>
                <a:spcPts val="600"/>
              </a:spcBef>
              <a:defRPr sz="2800"/>
            </a:pPr>
            <a:r>
              <a:rPr lang="en-US" dirty="0"/>
              <a:t>Today, we learn how to use those</a:t>
            </a:r>
          </a:p>
          <a:p>
            <a:pPr>
              <a:spcBef>
                <a:spcPts val="600"/>
              </a:spcBef>
              <a:defRPr sz="2800"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7BD404-D509-7DD4-AB2A-898C891C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865" y="942770"/>
            <a:ext cx="8581511" cy="2714831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  <a:p>
            <a:pPr lvl="1"/>
            <a:r>
              <a:rPr lang="en-US" dirty="0"/>
              <a:t>Can be in a single .ci file, but typically, each module has its own .ci file</a:t>
            </a:r>
          </a:p>
          <a:p>
            <a:r>
              <a:rPr lang="en-US" dirty="0"/>
              <a:t>You have to include in your .ci file, as </a:t>
            </a:r>
            <a:r>
              <a:rPr lang="en-US" dirty="0">
                <a:latin typeface="+mj-lt"/>
              </a:rPr>
              <a:t>extern</a:t>
            </a:r>
            <a:r>
              <a:rPr lang="en-US" dirty="0"/>
              <a:t>, the module you plan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3573568"/>
            <a:ext cx="8801100" cy="26543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87CD-6156-3300-31DF-DF8E6067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015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module that you want to use must: </a:t>
            </a:r>
          </a:p>
          <a:p>
            <a:pPr lvl="1"/>
            <a:r>
              <a:rPr lang="en-US" dirty="0"/>
              <a:t>Either :  be included via a chain of “</a:t>
            </a:r>
            <a:r>
              <a:rPr lang="en-US" dirty="0">
                <a:latin typeface="+mj-lt"/>
              </a:rPr>
              <a:t>extern module</a:t>
            </a:r>
            <a:r>
              <a:rPr lang="en-US" dirty="0"/>
              <a:t>” commands starting from the </a:t>
            </a:r>
            <a:r>
              <a:rPr lang="en-US" dirty="0" err="1"/>
              <a:t>mainmodule</a:t>
            </a:r>
            <a:endParaRPr lang="en-US" dirty="0"/>
          </a:p>
          <a:p>
            <a:pPr lvl="1"/>
            <a:r>
              <a:rPr lang="en-US" dirty="0"/>
              <a:t>Or: be listed in a </a:t>
            </a:r>
            <a:r>
              <a:rPr lang="en-US" dirty="0">
                <a:latin typeface="+mn-lt"/>
              </a:rPr>
              <a:t>“–module </a:t>
            </a:r>
            <a:r>
              <a:rPr lang="en-US" dirty="0" err="1">
                <a:latin typeface="+mn-lt"/>
              </a:rPr>
              <a:t>modulename</a:t>
            </a:r>
            <a:r>
              <a:rPr lang="en-US" dirty="0"/>
              <a:t>” phrase as a link-time option.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23D91-61FF-2870-B7D2-B345E4A3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240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Separately compiled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decl.h</a:t>
            </a:r>
            <a:r>
              <a:rPr lang="en-US" dirty="0"/>
              <a:t> file of the imported (library) module must be provided by the library writer to the application (i.e. importing module)</a:t>
            </a:r>
          </a:p>
          <a:p>
            <a:pPr lvl="1"/>
            <a:r>
              <a:rPr lang="en-US" dirty="0"/>
              <a:t>Along with a .h file, as usual in sequential programs </a:t>
            </a:r>
          </a:p>
          <a:p>
            <a:r>
              <a:rPr lang="en-US" dirty="0"/>
              <a:t>But the .C file doesn’t need to be provided.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554AF-831B-EBA4-C4F7-AF6F3716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440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size of the library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want to use a library for sorting elements in a chare array</a:t>
            </a:r>
          </a:p>
          <a:p>
            <a:pPr lvl="1"/>
            <a:r>
              <a:rPr lang="en-US" dirty="0"/>
              <a:t>The client (your application) has a 1D chare array App of size N</a:t>
            </a:r>
          </a:p>
          <a:p>
            <a:pPr lvl="1"/>
            <a:r>
              <a:rPr lang="en-US" dirty="0"/>
              <a:t>You want the library to also have a 1D array of the same size</a:t>
            </a:r>
          </a:p>
          <a:p>
            <a:pPr lvl="1"/>
            <a:r>
              <a:rPr lang="en-US" dirty="0"/>
              <a:t>You also want the </a:t>
            </a:r>
            <a:r>
              <a:rPr lang="en-US" dirty="0" err="1"/>
              <a:t>correspondng</a:t>
            </a:r>
            <a:r>
              <a:rPr lang="en-US" dirty="0"/>
              <a:t> elements to be on the same processor</a:t>
            </a:r>
          </a:p>
          <a:p>
            <a:pPr lvl="1"/>
            <a:r>
              <a:rPr lang="en-US" dirty="0"/>
              <a:t>So: you can hand over your elements to the corresponding element of the library array locally, and get back the sorted result from it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2FBBC-A39A-2873-CE15-DC3E32DA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213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bind one chare array to another</a:t>
            </a:r>
          </a:p>
          <a:p>
            <a:pPr lvl="1"/>
            <a:r>
              <a:rPr lang="en-US" dirty="0"/>
              <a:t>That means: the corresponding elements of the 2 arrays live on the same processor.</a:t>
            </a:r>
          </a:p>
          <a:p>
            <a:pPr lvl="1"/>
            <a:r>
              <a:rPr lang="en-US" dirty="0"/>
              <a:t>If the “parent” array elements migrates, any array element bound to it also migrates with it</a:t>
            </a:r>
          </a:p>
          <a:p>
            <a:pPr lvl="1"/>
            <a:r>
              <a:rPr lang="en-US" dirty="0"/>
              <a:t>You can make regular (without proxy) sequential  method calls between the corresponding elements (via  </a:t>
            </a:r>
            <a:r>
              <a:rPr lang="en-US" dirty="0" err="1"/>
              <a:t>ckLocal</a:t>
            </a:r>
            <a:r>
              <a:rPr lang="en-US" dirty="0"/>
              <a:t>() call)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37B69-D9D8-B13B-58DA-AAB8012E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044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creating a bound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864" y="3569918"/>
            <a:ext cx="8615362" cy="2808304"/>
          </a:xfrm>
        </p:spPr>
        <p:txBody>
          <a:bodyPr/>
          <a:lstStyle/>
          <a:p>
            <a:r>
              <a:rPr lang="en-US" dirty="0"/>
              <a:t>We use the “options” we learned before</a:t>
            </a:r>
          </a:p>
          <a:p>
            <a:r>
              <a:rPr lang="en-US" dirty="0"/>
              <a:t>The bound array (sometimes called the shadow array) is created *after* the parent array is created.</a:t>
            </a:r>
          </a:p>
          <a:p>
            <a:r>
              <a:rPr lang="en-US" dirty="0"/>
              <a:t>The chare types of the two arrays can be different</a:t>
            </a:r>
          </a:p>
          <a:p>
            <a:pPr lvl="1"/>
            <a:r>
              <a:rPr lang="en-US" dirty="0"/>
              <a:t>Typically, they are different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96" y="741858"/>
            <a:ext cx="7696493" cy="26401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207-F043-BD65-239B-28D75B68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153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bound arrays in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a parallel “sort” library, </a:t>
            </a:r>
          </a:p>
          <a:p>
            <a:pPr lvl="1"/>
            <a:r>
              <a:rPr lang="en-US" dirty="0"/>
              <a:t>you create your 1D chare array, </a:t>
            </a:r>
          </a:p>
          <a:p>
            <a:pPr lvl="1"/>
            <a:r>
              <a:rPr lang="en-US" dirty="0"/>
              <a:t>Pass its proxy (in your main chare) to the initialization call of the sort library</a:t>
            </a:r>
          </a:p>
          <a:p>
            <a:pPr lvl="1"/>
            <a:r>
              <a:rPr lang="en-US" dirty="0"/>
              <a:t>Which will create its array bound to your array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40192-BAC5-48C6-A4A6-A0128D78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791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4163</TotalTime>
  <Words>617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Lucida Sans Unicode</vt:lpstr>
      <vt:lpstr>Times New Roman</vt:lpstr>
      <vt:lpstr>sc17tutorial_1</vt:lpstr>
      <vt:lpstr>Modules and libraries</vt:lpstr>
      <vt:lpstr>Modules and libraries</vt:lpstr>
      <vt:lpstr>Multiple modules</vt:lpstr>
      <vt:lpstr>Reachability</vt:lpstr>
      <vt:lpstr>Separately compiled libraries</vt:lpstr>
      <vt:lpstr>Matching size of the library array</vt:lpstr>
      <vt:lpstr>Bound arrays</vt:lpstr>
      <vt:lpstr>Syntax for creating a bound array</vt:lpstr>
      <vt:lpstr>Using bound arrays in libraries</vt:lpstr>
      <vt:lpstr>ckLocal()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Kale, Laxmikant V</cp:lastModifiedBy>
  <cp:revision>93</cp:revision>
  <dcterms:created xsi:type="dcterms:W3CDTF">2016-08-22T20:19:20Z</dcterms:created>
  <dcterms:modified xsi:type="dcterms:W3CDTF">2023-10-22T23:27:40Z</dcterms:modified>
</cp:coreProperties>
</file>