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notesMasterIdLst>
    <p:notesMasterId r:id="rId8"/>
  </p:notesMasterIdLst>
  <p:sldIdLst>
    <p:sldId id="328" r:id="rId2"/>
    <p:sldId id="270" r:id="rId3"/>
    <p:sldId id="271" r:id="rId4"/>
    <p:sldId id="272" r:id="rId5"/>
    <p:sldId id="264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9"/>
    <p:restoredTop sz="93265" autoAdjust="0"/>
  </p:normalViewPr>
  <p:slideViewPr>
    <p:cSldViewPr snapToGrid="0" snapToObjects="1">
      <p:cViewPr varScale="1">
        <p:scale>
          <a:sx n="119" d="100"/>
          <a:sy n="119" d="100"/>
        </p:scale>
        <p:origin x="128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3285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6912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1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  <p:sldLayoutId id="2147483873" r:id="rId23"/>
    <p:sldLayoutId id="2147483874" r:id="rId24"/>
    <p:sldLayoutId id="2147483875" r:id="rId25"/>
    <p:sldLayoutId id="2147483876" r:id="rId26"/>
    <p:sldLayoutId id="2147483877" r:id="rId27"/>
    <p:sldLayoutId id="2147483878" r:id="rId28"/>
    <p:sldLayoutId id="2147483879" r:id="rId29"/>
    <p:sldLayoutId id="2147483880" r:id="rId30"/>
    <p:sldLayoutId id="2147483881" r:id="rId31"/>
    <p:sldLayoutId id="2147483882" r:id="rId32"/>
    <p:sldLayoutId id="2147483883" r:id="rId33"/>
    <p:sldLayoutId id="2147483884" r:id="rId34"/>
    <p:sldLayoutId id="2147483885" r:id="rId35"/>
    <p:sldLayoutId id="2147483886" r:id="rId36"/>
    <p:sldLayoutId id="2147483887" r:id="rId37"/>
    <p:sldLayoutId id="2147483888" r:id="rId38"/>
    <p:sldLayoutId id="2147483889" r:id="rId39"/>
    <p:sldLayoutId id="2147483890" r:id="rId40"/>
    <p:sldLayoutId id="2147483891" r:id="rId41"/>
    <p:sldLayoutId id="2147483892" r:id="rId42"/>
    <p:sldLayoutId id="2147483893" r:id="rId43"/>
    <p:sldLayoutId id="2147483894" r:id="rId44"/>
    <p:sldLayoutId id="2147483895" r:id="rId45"/>
    <p:sldLayoutId id="2147483896" r:id="rId46"/>
    <p:sldLayoutId id="2147483897" r:id="rId47"/>
    <p:sldLayoutId id="2147483898" r:id="rId48"/>
    <p:sldLayoutId id="2147483899" r:id="rId49"/>
    <p:sldLayoutId id="2147483900" r:id="rId50"/>
    <p:sldLayoutId id="2147483685" r:id="rId51"/>
    <p:sldLayoutId id="2147483733" r:id="rId52"/>
    <p:sldLayoutId id="2147483747" r:id="rId53"/>
  </p:sldLayoutIdLst>
  <p:transition>
    <p:fade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9266" y="2510369"/>
            <a:ext cx="10363200" cy="1362075"/>
          </a:xfrm>
        </p:spPr>
        <p:txBody>
          <a:bodyPr/>
          <a:lstStyle/>
          <a:p>
            <a:pPr algn="ctr"/>
            <a:r>
              <a:rPr lang="en-US" dirty="0"/>
              <a:t>Modules and libraries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FFC7E9-6813-96B5-5B29-FDD7BB5E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039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library: data-balancing with prefix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in our MP1 (from the course cs598lvk) </a:t>
            </a:r>
          </a:p>
          <a:p>
            <a:pPr lvl="1"/>
            <a:r>
              <a:rPr lang="en-US" dirty="0"/>
              <a:t>(data balancing using parallel prefix sum), </a:t>
            </a:r>
          </a:p>
          <a:p>
            <a:pPr lvl="1"/>
            <a:r>
              <a:rPr lang="en-US" dirty="0"/>
              <a:t>We used parallel prefix to calculate which data goes to which processor.</a:t>
            </a:r>
          </a:p>
          <a:p>
            <a:r>
              <a:rPr lang="en-US" dirty="0"/>
              <a:t>Ideally, the prefix should have been a separate library</a:t>
            </a:r>
          </a:p>
          <a:p>
            <a:pPr lvl="1"/>
            <a:r>
              <a:rPr lang="en-US" dirty="0"/>
              <a:t>After all it has many other uses</a:t>
            </a:r>
          </a:p>
          <a:p>
            <a:r>
              <a:rPr lang="en-US" dirty="0"/>
              <a:t>Instead, we just merged the application code and prefix algorithm in one module</a:t>
            </a:r>
          </a:p>
          <a:p>
            <a:r>
              <a:rPr lang="en-US" dirty="0"/>
              <a:t>Now, let us do that properly</a:t>
            </a:r>
          </a:p>
        </p:txBody>
      </p:sp>
    </p:spTree>
    <p:extLst>
      <p:ext uri="{BB962C8B-B14F-4D97-AF65-F5344CB8AC3E}">
        <p14:creationId xmlns:p14="http://schemas.microsoft.com/office/powerpoint/2010/main" val="1912035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prefix sum as a library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the interface we want:</a:t>
            </a:r>
          </a:p>
          <a:p>
            <a:pPr lvl="1"/>
            <a:r>
              <a:rPr lang="en-US" dirty="0"/>
              <a:t>It gets initialized as a bound array to the application’s array</a:t>
            </a:r>
          </a:p>
          <a:p>
            <a:pPr lvl="2"/>
            <a:r>
              <a:rPr lang="en-US" dirty="0"/>
              <a:t>Meant to be used with 1D chare array as clients (caller, application)</a:t>
            </a:r>
          </a:p>
          <a:p>
            <a:pPr lvl="2"/>
            <a:r>
              <a:rPr lang="en-US" dirty="0"/>
              <a:t>Regular function call..  Say: 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prefixInit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clientArrayProxy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  <a:p>
            <a:pPr lvl="1"/>
            <a:r>
              <a:rPr lang="en-US" dirty="0"/>
              <a:t>Each time we need to calculate prefix sum, the library should be called via a local call with the local value </a:t>
            </a:r>
          </a:p>
          <a:p>
            <a:pPr lvl="2"/>
            <a:r>
              <a:rPr lang="en-US" dirty="0"/>
              <a:t>We assume it can be called multiple times</a:t>
            </a:r>
          </a:p>
          <a:p>
            <a:pPr lvl="2"/>
            <a:r>
              <a:rPr lang="en-US" dirty="0"/>
              <a:t>Assuming a single-value prefix sum. We can generalize to </a:t>
            </a:r>
            <a:r>
              <a:rPr lang="en-US" dirty="0" err="1"/>
              <a:t>vecs</a:t>
            </a:r>
            <a:endParaRPr lang="en-US" dirty="0"/>
          </a:p>
          <a:p>
            <a:pPr lvl="1"/>
            <a:r>
              <a:rPr lang="en-US" dirty="0"/>
              <a:t>The call won’t return, but later on, another entry method of the application will called</a:t>
            </a:r>
          </a:p>
          <a:p>
            <a:pPr lvl="2"/>
            <a:r>
              <a:rPr lang="en-US" dirty="0"/>
              <a:t>(Why not a function call?)</a:t>
            </a:r>
          </a:p>
          <a:p>
            <a:pPr lvl="2"/>
            <a:r>
              <a:rPr lang="en-US" dirty="0"/>
              <a:t>How to make prefix call application’s entry method?</a:t>
            </a:r>
          </a:p>
          <a:p>
            <a:pPr lvl="3"/>
            <a:r>
              <a:rPr lang="en-US" dirty="0"/>
              <a:t>Remember when prefix library is written, it doesn’t know about any application that</a:t>
            </a:r>
            <a:r>
              <a:rPr lang="uk-UA" dirty="0"/>
              <a:t>’</a:t>
            </a:r>
            <a:r>
              <a:rPr lang="en-US" dirty="0"/>
              <a:t>s using it</a:t>
            </a:r>
          </a:p>
          <a:p>
            <a:pPr lvl="3"/>
            <a:r>
              <a:rPr lang="en-US" dirty="0"/>
              <a:t>So, can’t use any name from the application</a:t>
            </a:r>
          </a:p>
          <a:p>
            <a:pPr lvl="3"/>
            <a:r>
              <a:rPr lang="en-US" dirty="0"/>
              <a:t>Callback! That</a:t>
            </a:r>
            <a:r>
              <a:rPr lang="uk-UA" dirty="0"/>
              <a:t>’</a:t>
            </a:r>
            <a:r>
              <a:rPr lang="en-US" dirty="0"/>
              <a:t>s flexible. Called can be threaded, or </a:t>
            </a:r>
            <a:r>
              <a:rPr lang="en-US" dirty="0" err="1"/>
              <a:t>sdag</a:t>
            </a:r>
            <a:r>
              <a:rPr lang="en-US" dirty="0"/>
              <a:t>, or</a:t>
            </a:r>
            <a:r>
              <a:rPr lang="is-IS" dirty="0"/>
              <a:t>…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08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461" y="942770"/>
            <a:ext cx="10338099" cy="5458031"/>
          </a:xfrm>
        </p:spPr>
        <p:txBody>
          <a:bodyPr/>
          <a:lstStyle/>
          <a:p>
            <a:r>
              <a:rPr lang="en-US" dirty="0"/>
              <a:t>Initialization: From the main chare of the application, </a:t>
            </a:r>
          </a:p>
          <a:p>
            <a:pPr lvl="1"/>
            <a:r>
              <a:rPr lang="en-US" dirty="0"/>
              <a:t>after creating the application’s 1D array (that will be the caller), with proxy in A</a:t>
            </a:r>
          </a:p>
          <a:p>
            <a:pPr lvl="1"/>
            <a:r>
              <a:rPr lang="en-US" dirty="0"/>
              <a:t>Call function </a:t>
            </a:r>
            <a:r>
              <a:rPr lang="en-US" dirty="0" err="1"/>
              <a:t>prefixInit</a:t>
            </a:r>
            <a:r>
              <a:rPr lang="en-US" dirty="0"/>
              <a:t>(A)</a:t>
            </a:r>
          </a:p>
          <a:p>
            <a:pPr lvl="2"/>
            <a:r>
              <a:rPr lang="en-US" dirty="0"/>
              <a:t>This will create a bound chare array in </a:t>
            </a:r>
            <a:r>
              <a:rPr lang="en-US" dirty="0" err="1"/>
              <a:t>prefixLib</a:t>
            </a:r>
            <a:r>
              <a:rPr lang="en-US" dirty="0"/>
              <a:t>, and return its proxy, say </a:t>
            </a:r>
            <a:r>
              <a:rPr lang="en-US" i="1" dirty="0"/>
              <a:t>lib</a:t>
            </a:r>
          </a:p>
          <a:p>
            <a:r>
              <a:rPr lang="en-US" dirty="0"/>
              <a:t>Call: (this can be made multiple times)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+mj-lt"/>
              </a:rPr>
              <a:t>libPtr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=  lib[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thisIndex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].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ckLocal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();</a:t>
            </a:r>
          </a:p>
          <a:p>
            <a:pPr lvl="1"/>
            <a:r>
              <a:rPr lang="en-US" dirty="0" err="1">
                <a:latin typeface="+mj-lt"/>
              </a:rPr>
              <a:t>libPtr</a:t>
            </a:r>
            <a:r>
              <a:rPr lang="en-US" dirty="0">
                <a:latin typeface="+mj-lt"/>
              </a:rPr>
              <a:t>-&gt;</a:t>
            </a:r>
            <a:r>
              <a:rPr lang="en-US" dirty="0" err="1">
                <a:latin typeface="+mj-lt"/>
              </a:rPr>
              <a:t>computePrefix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myVal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callBack</a:t>
            </a:r>
            <a:r>
              <a:rPr lang="en-US" dirty="0">
                <a:latin typeface="+mj-lt"/>
              </a:rPr>
              <a:t>);</a:t>
            </a:r>
          </a:p>
          <a:p>
            <a:r>
              <a:rPr lang="en-US" dirty="0"/>
              <a:t>I know </a:t>
            </a:r>
            <a:r>
              <a:rPr lang="en-US" dirty="0" err="1"/>
              <a:t>ckLocal</a:t>
            </a:r>
            <a:r>
              <a:rPr lang="en-US" dirty="0"/>
              <a:t>() won’t return NULL: its bound to me</a:t>
            </a:r>
          </a:p>
        </p:txBody>
      </p:sp>
    </p:spTree>
    <p:extLst>
      <p:ext uri="{BB962C8B-B14F-4D97-AF65-F5344CB8AC3E}">
        <p14:creationId xmlns:p14="http://schemas.microsoft.com/office/powerpoint/2010/main" val="1920940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you migrate?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a bound array, you can be sure that the “shadow” chare in prefix library will migrate with you.</a:t>
            </a:r>
          </a:p>
          <a:p>
            <a:r>
              <a:rPr lang="en-US" dirty="0"/>
              <a:t>But the pointer will be different</a:t>
            </a:r>
          </a:p>
          <a:p>
            <a:r>
              <a:rPr lang="en-US" dirty="0"/>
              <a:t>If you use it via </a:t>
            </a:r>
            <a:r>
              <a:rPr lang="en-US" dirty="0" err="1"/>
              <a:t>ckLocal</a:t>
            </a:r>
            <a:r>
              <a:rPr lang="en-US" dirty="0"/>
              <a:t>() as in previous slide, there is no problem</a:t>
            </a:r>
          </a:p>
          <a:p>
            <a:r>
              <a:rPr lang="en-US" dirty="0"/>
              <a:t>But, if you have stored the pointer, you have to re-obtain it</a:t>
            </a:r>
          </a:p>
          <a:p>
            <a:pPr lvl="1"/>
            <a:r>
              <a:rPr lang="en-US" dirty="0"/>
              <a:t>That is where the migration constructor is useful</a:t>
            </a:r>
          </a:p>
          <a:p>
            <a:pPr lvl="2"/>
            <a:r>
              <a:rPr lang="en-US" dirty="0"/>
              <a:t>App::App(</a:t>
            </a:r>
            <a:r>
              <a:rPr lang="en-US" dirty="0" err="1"/>
              <a:t>CkMigrateMessage</a:t>
            </a:r>
            <a:r>
              <a:rPr lang="en-US" dirty="0"/>
              <a:t> *m) </a:t>
            </a:r>
          </a:p>
          <a:p>
            <a:pPr lvl="3"/>
            <a:r>
              <a:rPr lang="en-US" dirty="0"/>
              <a:t>{ </a:t>
            </a:r>
            <a:r>
              <a:rPr lang="en-US" dirty="0" err="1"/>
              <a:t>libPtr</a:t>
            </a:r>
            <a:r>
              <a:rPr lang="en-US" dirty="0"/>
              <a:t> = lib[</a:t>
            </a:r>
            <a:r>
              <a:rPr lang="en-US" dirty="0" err="1"/>
              <a:t>thisIndex</a:t>
            </a:r>
            <a:r>
              <a:rPr lang="en-US" dirty="0"/>
              <a:t>].</a:t>
            </a:r>
            <a:r>
              <a:rPr lang="en-US" dirty="0" err="1"/>
              <a:t>ckLocal</a:t>
            </a:r>
            <a:r>
              <a:rPr lang="en-US" dirty="0"/>
              <a:t>() ; }</a:t>
            </a:r>
          </a:p>
          <a:p>
            <a:pPr lvl="2"/>
            <a:r>
              <a:rPr lang="en-US" dirty="0"/>
              <a:t>or you can use just after </a:t>
            </a:r>
            <a:r>
              <a:rPr lang="en-US" dirty="0" err="1"/>
              <a:t>AtSync</a:t>
            </a:r>
            <a:r>
              <a:rPr lang="en-US" dirty="0"/>
              <a:t>(), </a:t>
            </a:r>
            <a:r>
              <a:rPr lang="en-US"/>
              <a:t>but this may </a:t>
            </a:r>
            <a:r>
              <a:rPr lang="en-US" dirty="0"/>
              <a:t>do it unnecessarily, because you might not have migrated</a:t>
            </a:r>
          </a:p>
        </p:txBody>
      </p:sp>
    </p:spTree>
    <p:extLst>
      <p:ext uri="{BB962C8B-B14F-4D97-AF65-F5344CB8AC3E}">
        <p14:creationId xmlns:p14="http://schemas.microsoft.com/office/powerpoint/2010/main" val="17643496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5864" y="942770"/>
            <a:ext cx="8699256" cy="5435453"/>
          </a:xfrm>
        </p:spPr>
        <p:txBody>
          <a:bodyPr/>
          <a:lstStyle/>
          <a:p>
            <a:r>
              <a:rPr lang="en-US" dirty="0"/>
              <a:t>Make the above design work for your MP1 prefix-based data balancing</a:t>
            </a:r>
          </a:p>
          <a:p>
            <a:r>
              <a:rPr lang="en-US" dirty="0"/>
              <a:t>For better understanding, do this in 2 steps</a:t>
            </a:r>
          </a:p>
          <a:p>
            <a:pPr lvl="1"/>
            <a:r>
              <a:rPr lang="en-US" dirty="0"/>
              <a:t>First, write a program with 2 modules in the same folder</a:t>
            </a:r>
          </a:p>
          <a:p>
            <a:pPr lvl="2"/>
            <a:r>
              <a:rPr lang="en-US" dirty="0"/>
              <a:t>Make sure </a:t>
            </a:r>
            <a:r>
              <a:rPr lang="en-US" dirty="0" err="1"/>
              <a:t>prefixLib</a:t>
            </a:r>
            <a:r>
              <a:rPr lang="en-US" dirty="0"/>
              <a:t> doesn’t use any name from </a:t>
            </a:r>
            <a:r>
              <a:rPr lang="en-US" dirty="0" err="1"/>
              <a:t>dataBalancer</a:t>
            </a:r>
            <a:endParaRPr lang="en-US" dirty="0"/>
          </a:p>
          <a:p>
            <a:pPr lvl="1"/>
            <a:r>
              <a:rPr lang="en-US" dirty="0"/>
              <a:t>Next, do it with both modules in separate folders, AND precompile the library..</a:t>
            </a:r>
          </a:p>
          <a:p>
            <a:pPr lvl="2"/>
            <a:r>
              <a:rPr lang="en-US" dirty="0"/>
              <a:t>What information about </a:t>
            </a:r>
            <a:r>
              <a:rPr lang="en-US" dirty="0" err="1"/>
              <a:t>prefixLib</a:t>
            </a:r>
            <a:r>
              <a:rPr lang="en-US" dirty="0"/>
              <a:t> do you have to provide to the </a:t>
            </a:r>
            <a:r>
              <a:rPr lang="en-US" dirty="0" err="1"/>
              <a:t>dataBalancer</a:t>
            </a:r>
            <a:r>
              <a:rPr lang="en-US" dirty="0"/>
              <a:t> application ? In what form? .h? .ci? </a:t>
            </a:r>
            <a:r>
              <a:rPr lang="en-US" dirty="0" err="1"/>
              <a:t>prefixLib.decl.h</a:t>
            </a:r>
            <a:r>
              <a:rPr lang="en-US" dirty="0"/>
              <a:t>? What information is minimal necessary? What documentation should you provide?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219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4189</TotalTime>
  <Words>556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American Typewriter</vt:lpstr>
      <vt:lpstr>Arial</vt:lpstr>
      <vt:lpstr>Book Antiqua</vt:lpstr>
      <vt:lpstr>Calibri</vt:lpstr>
      <vt:lpstr>Lucida Sans Unicode</vt:lpstr>
      <vt:lpstr>Times New Roman</vt:lpstr>
      <vt:lpstr>sc17tutorial_1</vt:lpstr>
      <vt:lpstr>Modules and libraries</vt:lpstr>
      <vt:lpstr>Example of library: data-balancing with prefix</vt:lpstr>
      <vt:lpstr>How to write prefix sum as a library</vt:lpstr>
      <vt:lpstr>Initialization and usage</vt:lpstr>
      <vt:lpstr>What to do when you migrate?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Kale, Laxmikant V</cp:lastModifiedBy>
  <cp:revision>94</cp:revision>
  <dcterms:created xsi:type="dcterms:W3CDTF">2016-08-22T20:19:20Z</dcterms:created>
  <dcterms:modified xsi:type="dcterms:W3CDTF">2023-10-22T23:54:15Z</dcterms:modified>
</cp:coreProperties>
</file>