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29fee9e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29fee9e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29fee9e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29fee9e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29fee9e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29fee9e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29fee9e4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29fee9e4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29fee9e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29fee9e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29fee9e4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29fee9e4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29fee9e4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29fee9e4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29fee9e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29fee9e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29fee9e4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929fee9e4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29fee9e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29fee9e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273db5f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273db5f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29fee9e4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29fee9e4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29fee9e4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29fee9e4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29fee9e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29fee9e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9fee9e4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9fee9e4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29fee9e4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29fee9e4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29fee9e4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29fee9e4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29fee9e4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929fee9e4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29fee9e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29fee9e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273db5f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273db5f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967c9f38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967c9f38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2638d7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2638d7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967c9f3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967c9f3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967c9f38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967c9f38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967c9f3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967c9f3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29fee9e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29fee9e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>
                <a:solidFill>
                  <a:srgbClr val="13294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>
                <a:solidFill>
                  <a:srgbClr val="1329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>
                <a:solidFill>
                  <a:srgbClr val="1329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>
                <a:solidFill>
                  <a:srgbClr val="13294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84A27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09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UIUC-PPL/charm4py" TargetMode="External"/><Relationship Id="rId4" Type="http://schemas.openxmlformats.org/officeDocument/2006/relationships/hyperlink" Target="https://charm4py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Charm4Py</a:t>
            </a:r>
            <a:endParaRPr sz="4200"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Charm4Py: Fibonacci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976076"/>
            <a:ext cx="4637326" cy="2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225" y="2821625"/>
            <a:ext cx="6872649" cy="17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Charm4Py: Fibonacci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976076"/>
            <a:ext cx="4637326" cy="28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225" y="1424288"/>
            <a:ext cx="4400075" cy="31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Creation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1022369"/>
            <a:ext cx="8839198" cy="174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Creation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47394"/>
            <a:ext cx="8839201" cy="94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25" y="1022369"/>
            <a:ext cx="8839198" cy="174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Reductions, Load Balancing</a:t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163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Reductions, Load Balancing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163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10851"/>
            <a:ext cx="67437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Arrays: Reductions, Load Balancing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444"/>
            <a:ext cx="8839200" cy="1638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10851"/>
            <a:ext cx="67437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81000" y="444910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need to define a PUP! Pickle is used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28650" y="1369225"/>
            <a:ext cx="3943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Point-to-point communication channel between chares</a:t>
            </a:r>
            <a:endParaRPr/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628650" y="1369225"/>
            <a:ext cx="3943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Point-to-point communication channel between chares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8558"/>
            <a:ext cx="9143999" cy="60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28650" y="1369225"/>
            <a:ext cx="3943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Point-to-point communication channel between chares</a:t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8558"/>
            <a:ext cx="9143999" cy="60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8319"/>
            <a:ext cx="8839201" cy="166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Productive Parallel Programming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interest in </a:t>
            </a:r>
            <a:r>
              <a:rPr lang="en"/>
              <a:t>productivity</a:t>
            </a:r>
            <a:r>
              <a:rPr lang="en"/>
              <a:t> in parallel programming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Especially as compute nodes become more heterogeneous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Kokkos, Raja, DPC++, …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Reductions: </a:t>
            </a:r>
            <a:r>
              <a:rPr lang="en"/>
              <a:t>Targeting</a:t>
            </a:r>
            <a:r>
              <a:rPr lang="en"/>
              <a:t> Futures</a:t>
            </a:r>
            <a:endParaRPr/>
          </a:p>
        </p:txBody>
      </p:sp>
      <p:sp>
        <p:nvSpPr>
          <p:cNvPr id="247" name="Google Shape;247;p32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Reductions: Targeting Futures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5" y="1197794"/>
            <a:ext cx="56864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Reductions: Targeting Futures</a:t>
            </a:r>
            <a:endParaRPr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5" y="1197794"/>
            <a:ext cx="56864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8381"/>
            <a:ext cx="8839198" cy="139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/>
        </p:nvSpPr>
        <p:spPr>
          <a:xfrm>
            <a:off x="158275" y="1849875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Main chare: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Programs</a:t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152400" y="12680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your local machine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Programs</a:t>
            </a:r>
            <a:endParaRPr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219"/>
            <a:ext cx="8839198" cy="49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 txBox="1"/>
          <p:nvPr/>
        </p:nvSpPr>
        <p:spPr>
          <a:xfrm>
            <a:off x="152400" y="12680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your local machine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Programs</a:t>
            </a:r>
            <a:endParaRPr/>
          </a:p>
        </p:txBody>
      </p:sp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219"/>
            <a:ext cx="8839198" cy="49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152400" y="12680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your local machine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152400" y="25717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a cluster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Programs</a:t>
            </a:r>
            <a:endParaRPr/>
          </a:p>
        </p:txBody>
      </p:sp>
      <p:sp>
        <p:nvSpPr>
          <p:cNvPr id="293" name="Google Shape;293;p38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0219"/>
            <a:ext cx="8839198" cy="49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/>
        </p:nvSpPr>
        <p:spPr>
          <a:xfrm>
            <a:off x="152400" y="12680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your local machine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152400" y="2571750"/>
            <a:ext cx="33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 a cluster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5531"/>
            <a:ext cx="8839198" cy="497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71290"/>
            <a:ext cx="8839200" cy="57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https://github.com/UIUC-PPL/charm4py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Docs: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https://charm4py.readthedocs.io/en/latest/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Massive success in data science, 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attention by HPC community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Productive language to glue together hot code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Written in C/C++, JIT-compiled to heterogeneous devices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369225"/>
            <a:ext cx="3943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</a:pPr>
            <a:r>
              <a:rPr lang="en">
                <a:solidFill>
                  <a:srgbClr val="13294B"/>
                </a:solidFill>
              </a:rPr>
              <a:t>Productivit</a:t>
            </a:r>
            <a:r>
              <a:rPr lang="en">
                <a:solidFill>
                  <a:srgbClr val="13294B"/>
                </a:solidFill>
              </a:rPr>
              <a:t>y + performance</a:t>
            </a:r>
            <a:r>
              <a:rPr lang="en">
                <a:solidFill>
                  <a:srgbClr val="13294B"/>
                </a:solidFill>
              </a:rPr>
              <a:t>: </a:t>
            </a:r>
            <a:endParaRPr>
              <a:solidFill>
                <a:srgbClr val="13294B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</a:pPr>
            <a:r>
              <a:rPr lang="en">
                <a:solidFill>
                  <a:srgbClr val="13294B"/>
                </a:solidFill>
              </a:rPr>
              <a:t>Distributed </a:t>
            </a:r>
            <a:r>
              <a:rPr lang="en">
                <a:solidFill>
                  <a:srgbClr val="13294B"/>
                </a:solidFill>
              </a:rPr>
              <a:t>execution</a:t>
            </a:r>
            <a:r>
              <a:rPr lang="en">
                <a:solidFill>
                  <a:srgbClr val="13294B"/>
                </a:solidFill>
              </a:rPr>
              <a:t> of Charm++ with rich software ecosystem of Python</a:t>
            </a:r>
            <a:endParaRPr>
              <a:solidFill>
                <a:srgbClr val="13294B"/>
              </a:solidFill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550077" y="1369233"/>
            <a:ext cx="4593922" cy="2195007"/>
            <a:chOff x="282775" y="1004675"/>
            <a:chExt cx="8569152" cy="4094399"/>
          </a:xfrm>
        </p:grpSpPr>
        <p:pic>
          <p:nvPicPr>
            <p:cNvPr id="109" name="Google Shape;10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2775" y="1063375"/>
              <a:ext cx="3746452" cy="15146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11625" y="2809751"/>
              <a:ext cx="3440302" cy="1548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3325" y="2884699"/>
              <a:ext cx="2906800" cy="115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11450" y="3944150"/>
              <a:ext cx="3442888" cy="1154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51825" y="1004675"/>
              <a:ext cx="1832775" cy="183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 Basics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chare classes in Python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main driver that creates chares, begins execution.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That’s it!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opaque compile errors, no additional files required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 Basics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7528"/>
            <a:ext cx="5459210" cy="243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 Basics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7528"/>
            <a:ext cx="5459210" cy="24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1850" y="2612575"/>
            <a:ext cx="3705626" cy="2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1995450" y="1556606"/>
            <a:ext cx="2567700" cy="41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995450" y="1615666"/>
            <a:ext cx="25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Numpy, Pandas, Scipy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1995450" y="1995810"/>
            <a:ext cx="5153100" cy="55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558225" y="2134185"/>
            <a:ext cx="21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Code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995450" y="2536508"/>
            <a:ext cx="5153100" cy="55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338925" y="2622795"/>
            <a:ext cx="275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Runtime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1995450" y="3078076"/>
            <a:ext cx="5153100" cy="55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338925" y="3164364"/>
            <a:ext cx="25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Python/C Interaction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995450" y="3637327"/>
            <a:ext cx="5153100" cy="559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507450" y="3705925"/>
            <a:ext cx="258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Charm++</a:t>
            </a:r>
            <a:r>
              <a:rPr b="1" lang="en" sz="1600">
                <a:latin typeface="Comic Sans MS"/>
                <a:ea typeface="Comic Sans MS"/>
                <a:cs typeface="Comic Sans MS"/>
                <a:sym typeface="Comic Sans MS"/>
              </a:rPr>
              <a:t> Runtime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4561828" y="1556606"/>
            <a:ext cx="2567700" cy="41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575F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561828" y="1615666"/>
            <a:ext cx="256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Numba, PyCUDA</a:t>
            </a:r>
            <a:endParaRPr b="1" i="0" sz="16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Charm4Py: Fibonacci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6457950" y="4719967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50" y="976076"/>
            <a:ext cx="4637326" cy="28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