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0" r:id="rId1"/>
  </p:sldMasterIdLst>
  <p:notesMasterIdLst>
    <p:notesMasterId r:id="rId17"/>
  </p:notesMasterIdLst>
  <p:sldIdLst>
    <p:sldId id="328" r:id="rId2"/>
    <p:sldId id="418" r:id="rId3"/>
    <p:sldId id="419" r:id="rId4"/>
    <p:sldId id="429" r:id="rId5"/>
    <p:sldId id="430" r:id="rId6"/>
    <p:sldId id="431" r:id="rId7"/>
    <p:sldId id="421" r:id="rId8"/>
    <p:sldId id="420" r:id="rId9"/>
    <p:sldId id="423" r:id="rId10"/>
    <p:sldId id="422" r:id="rId11"/>
    <p:sldId id="424" r:id="rId12"/>
    <p:sldId id="425" r:id="rId13"/>
    <p:sldId id="426" r:id="rId14"/>
    <p:sldId id="427" r:id="rId15"/>
    <p:sldId id="42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4"/>
    <p:restoredTop sz="93265" autoAdjust="0"/>
  </p:normalViewPr>
  <p:slideViewPr>
    <p:cSldViewPr snapToGrid="0" snapToObjects="1">
      <p:cViewPr varScale="1">
        <p:scale>
          <a:sx n="115" d="100"/>
          <a:sy n="115" d="100"/>
        </p:scale>
        <p:origin x="240" y="2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23,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23,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23,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23,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32851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6912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413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ppl-logo-white-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575F6D">
                    <a:lumMod val="40000"/>
                    <a:lumOff val="60000"/>
                  </a:srgbClr>
                </a:solidFill>
              </a:rPr>
              <a:t>11/12/17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575F6D">
                    <a:lumMod val="40000"/>
                    <a:lumOff val="60000"/>
                  </a:srgbClr>
                </a:solidFill>
              </a:rPr>
              <a:t>SC'17</a:t>
            </a:r>
            <a:endParaRPr lang="en-US" dirty="0">
              <a:solidFill>
                <a:srgbClr val="575F6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46557ED-B28C-4E0E-B69D-3B43209DE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8746" y="6004707"/>
            <a:ext cx="586458" cy="7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04" y="5987615"/>
            <a:ext cx="774472" cy="7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  <p:sldLayoutId id="2147483871" r:id="rId21"/>
    <p:sldLayoutId id="2147483872" r:id="rId22"/>
    <p:sldLayoutId id="2147483873" r:id="rId23"/>
    <p:sldLayoutId id="2147483874" r:id="rId24"/>
    <p:sldLayoutId id="2147483875" r:id="rId25"/>
    <p:sldLayoutId id="2147483876" r:id="rId26"/>
    <p:sldLayoutId id="2147483877" r:id="rId27"/>
    <p:sldLayoutId id="2147483878" r:id="rId28"/>
    <p:sldLayoutId id="2147483879" r:id="rId29"/>
    <p:sldLayoutId id="2147483880" r:id="rId30"/>
    <p:sldLayoutId id="2147483881" r:id="rId31"/>
    <p:sldLayoutId id="2147483882" r:id="rId32"/>
    <p:sldLayoutId id="2147483883" r:id="rId33"/>
    <p:sldLayoutId id="2147483884" r:id="rId34"/>
    <p:sldLayoutId id="2147483885" r:id="rId35"/>
    <p:sldLayoutId id="2147483886" r:id="rId36"/>
    <p:sldLayoutId id="2147483887" r:id="rId37"/>
    <p:sldLayoutId id="2147483888" r:id="rId38"/>
    <p:sldLayoutId id="2147483889" r:id="rId39"/>
    <p:sldLayoutId id="2147483890" r:id="rId40"/>
    <p:sldLayoutId id="2147483891" r:id="rId41"/>
    <p:sldLayoutId id="2147483892" r:id="rId42"/>
    <p:sldLayoutId id="2147483893" r:id="rId43"/>
    <p:sldLayoutId id="2147483894" r:id="rId44"/>
    <p:sldLayoutId id="2147483895" r:id="rId45"/>
    <p:sldLayoutId id="2147483896" r:id="rId46"/>
    <p:sldLayoutId id="2147483897" r:id="rId47"/>
    <p:sldLayoutId id="2147483898" r:id="rId48"/>
    <p:sldLayoutId id="2147483899" r:id="rId49"/>
    <p:sldLayoutId id="2147483900" r:id="rId50"/>
    <p:sldLayoutId id="2147483685" r:id="rId51"/>
    <p:sldLayoutId id="2147483733" r:id="rId52"/>
    <p:sldLayoutId id="2147483747" r:id="rId53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9266" y="2510369"/>
            <a:ext cx="103632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Charm++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0396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somewhat related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 situation in which a chare array is sorted</a:t>
            </a:r>
          </a:p>
          <a:p>
            <a:pPr lvl="1"/>
            <a:r>
              <a:rPr lang="en-US" dirty="0"/>
              <a:t>Values are between 0 and M, long integers</a:t>
            </a:r>
          </a:p>
          <a:p>
            <a:pPr lvl="1"/>
            <a:r>
              <a:rPr lang="en-US" dirty="0"/>
              <a:t>Without worrying too much about data balance</a:t>
            </a:r>
          </a:p>
          <a:p>
            <a:pPr lvl="1"/>
            <a:r>
              <a:rPr lang="en-US" dirty="0"/>
              <a:t>The data distribution is uniform, so, we decide that chare I will hold values between (I*M/P,  (I+1)*M/P -1)</a:t>
            </a:r>
          </a:p>
          <a:p>
            <a:pPr lvl="2"/>
            <a:r>
              <a:rPr lang="en-US" dirty="0"/>
              <a:t>Where P is the number of chares in the array</a:t>
            </a:r>
          </a:p>
          <a:p>
            <a:r>
              <a:rPr lang="en-US" dirty="0"/>
              <a:t>Now, each chare generates a few new items</a:t>
            </a:r>
          </a:p>
          <a:p>
            <a:pPr lvl="1"/>
            <a:r>
              <a:rPr lang="en-US" dirty="0"/>
              <a:t>Their value may be anywhere in the range 0..M</a:t>
            </a:r>
          </a:p>
          <a:p>
            <a:pPr lvl="1"/>
            <a:r>
              <a:rPr lang="en-US" dirty="0"/>
              <a:t>Let us assume the “few” is really small, like 5 or 10</a:t>
            </a:r>
          </a:p>
          <a:p>
            <a:pPr lvl="1"/>
            <a:r>
              <a:rPr lang="en-US" dirty="0"/>
              <a:t>And P  is large (say &gt; 10,000)</a:t>
            </a:r>
          </a:p>
          <a:p>
            <a:pPr lvl="1"/>
            <a:r>
              <a:rPr lang="en-US" dirty="0"/>
              <a:t>Also, the total data on each chare is large.. But that</a:t>
            </a:r>
            <a:r>
              <a:rPr lang="uk-UA" dirty="0"/>
              <a:t>’</a:t>
            </a:r>
            <a:r>
              <a:rPr lang="en-US" dirty="0"/>
              <a:t>s immaterial</a:t>
            </a:r>
          </a:p>
          <a:p>
            <a:r>
              <a:rPr lang="en-US" dirty="0"/>
              <a:t>How can we send them to their correct home places?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310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 few stragglers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enough: </a:t>
            </a:r>
          </a:p>
          <a:p>
            <a:r>
              <a:rPr lang="en-US" dirty="0"/>
              <a:t>Just send a message for each new value to its home </a:t>
            </a:r>
          </a:p>
          <a:p>
            <a:pPr lvl="1"/>
            <a:r>
              <a:rPr lang="en-US" dirty="0"/>
              <a:t>(it is easy to calculate home)</a:t>
            </a:r>
          </a:p>
          <a:p>
            <a:pPr lvl="1"/>
            <a:r>
              <a:rPr lang="en-US" dirty="0"/>
              <a:t>Optimize: don’t send message to yourself</a:t>
            </a:r>
          </a:p>
          <a:p>
            <a:pPr lvl="1"/>
            <a:r>
              <a:rPr lang="en-US" dirty="0"/>
              <a:t>Optimize?: combine messages going to the same processor?</a:t>
            </a:r>
          </a:p>
          <a:p>
            <a:pPr lvl="2"/>
            <a:r>
              <a:rPr lang="en-US" dirty="0"/>
              <a:t>Rare so we will ignore for now</a:t>
            </a:r>
          </a:p>
          <a:p>
            <a:r>
              <a:rPr lang="en-US" dirty="0"/>
              <a:t>The problem?</a:t>
            </a:r>
          </a:p>
          <a:p>
            <a:pPr lvl="1"/>
            <a:r>
              <a:rPr lang="en-US" dirty="0"/>
              <a:t>How do we know when we are done</a:t>
            </a:r>
          </a:p>
          <a:p>
            <a:pPr lvl="1"/>
            <a:r>
              <a:rPr lang="en-US" dirty="0"/>
              <a:t>So, each chare can start the next phase of computation, for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928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Quiescence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Charm++, </a:t>
            </a:r>
            <a:r>
              <a:rPr lang="en-US" b="1" i="1" dirty="0"/>
              <a:t>quiescence</a:t>
            </a:r>
            <a:r>
              <a:rPr lang="en-US" dirty="0"/>
              <a:t> is defined as the state in which no processor is executing any entry method, no messages are awaiting processing, and there are no messages in-flight</a:t>
            </a:r>
          </a:p>
          <a:p>
            <a:r>
              <a:rPr lang="en-US" dirty="0"/>
              <a:t>Charm++ provides a method to detect quiescence:</a:t>
            </a:r>
          </a:p>
          <a:p>
            <a:r>
              <a:rPr lang="en-US" dirty="0"/>
              <a:t>From any chare, invoke </a:t>
            </a:r>
            <a:r>
              <a:rPr lang="en-US" i="1" dirty="0" err="1"/>
              <a:t>CkStartQD</a:t>
            </a:r>
            <a:r>
              <a:rPr lang="en-US" i="1" dirty="0"/>
              <a:t>(callback);</a:t>
            </a:r>
          </a:p>
          <a:p>
            <a:r>
              <a:rPr lang="en-US" dirty="0"/>
              <a:t>The system is always doing the background bookkeeping so it can detect quiescence</a:t>
            </a:r>
          </a:p>
          <a:p>
            <a:pPr lvl="1"/>
            <a:r>
              <a:rPr lang="en-US" dirty="0"/>
              <a:t>The call just starts a low-overhead distributed algorithm to detect the condition</a:t>
            </a:r>
          </a:p>
          <a:p>
            <a:pPr lvl="1"/>
            <a:r>
              <a:rPr lang="en-US" dirty="0"/>
              <a:t>It runs concurrently with your application</a:t>
            </a:r>
          </a:p>
          <a:p>
            <a:pPr lvl="1"/>
            <a:r>
              <a:rPr lang="en-US" dirty="0"/>
              <a:t>So, call </a:t>
            </a:r>
            <a:r>
              <a:rPr lang="en-US" dirty="0" err="1"/>
              <a:t>CkStartQD</a:t>
            </a:r>
            <a:r>
              <a:rPr lang="en-US" dirty="0"/>
              <a:t> as late as possible to reduce the overhead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8078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Quiescence Detection applied to stragglers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problem, </a:t>
            </a:r>
          </a:p>
          <a:p>
            <a:pPr lvl="1"/>
            <a:r>
              <a:rPr lang="en-US" dirty="0"/>
              <a:t>we can have one of the chares (say with index 0) call </a:t>
            </a:r>
            <a:r>
              <a:rPr lang="en-US" dirty="0" err="1"/>
              <a:t>CkStartQD</a:t>
            </a:r>
            <a:r>
              <a:rPr lang="en-US" dirty="0"/>
              <a:t> after it has done its sending</a:t>
            </a:r>
          </a:p>
          <a:p>
            <a:pPr lvl="1"/>
            <a:r>
              <a:rPr lang="en-US" dirty="0"/>
              <a:t>With a callback that broadcasts to every chare in the array that quiescence has been attained</a:t>
            </a:r>
          </a:p>
          <a:p>
            <a:pPr lvl="1"/>
            <a:r>
              <a:rPr lang="en-US" dirty="0"/>
              <a:t>This means all the stragglers have reached their home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697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Idea: extend the median finding algorithm</a:t>
            </a:r>
          </a:p>
          <a:p>
            <a:r>
              <a:rPr lang="en-US" dirty="0"/>
              <a:t>If we have P chares, we need to find P-1 separator keys </a:t>
            </a:r>
          </a:p>
          <a:p>
            <a:pPr lvl="1"/>
            <a:r>
              <a:rPr lang="en-US" dirty="0"/>
              <a:t>I.e. values that act as (or define) boundaries between chares</a:t>
            </a:r>
          </a:p>
          <a:p>
            <a:pPr lvl="1"/>
            <a:r>
              <a:rPr lang="en-US" dirty="0"/>
              <a:t>Such that everyone has an (approximately) equal number of values</a:t>
            </a:r>
          </a:p>
          <a:p>
            <a:r>
              <a:rPr lang="en-US" dirty="0"/>
              <a:t>We can </a:t>
            </a:r>
          </a:p>
          <a:p>
            <a:pPr lvl="1"/>
            <a:r>
              <a:rPr lang="en-US" dirty="0"/>
              <a:t>make a guess (called a probe)</a:t>
            </a:r>
          </a:p>
          <a:p>
            <a:pPr lvl="1"/>
            <a:r>
              <a:rPr lang="en-US" dirty="0"/>
              <a:t>Collect a histogram (counts)</a:t>
            </a:r>
          </a:p>
          <a:p>
            <a:pPr lvl="1"/>
            <a:r>
              <a:rPr lang="en-US" dirty="0"/>
              <a:t>Correct the guesses and </a:t>
            </a:r>
            <a:r>
              <a:rPr lang="en-US" dirty="0" err="1"/>
              <a:t>prepeat</a:t>
            </a:r>
            <a:endParaRPr lang="en-US" dirty="0"/>
          </a:p>
          <a:p>
            <a:r>
              <a:rPr lang="en-US" dirty="0"/>
              <a:t>When adequate separators are identified: </a:t>
            </a:r>
          </a:p>
          <a:p>
            <a:pPr lvl="1"/>
            <a:r>
              <a:rPr lang="en-US" dirty="0"/>
              <a:t>Everyone sends the data to where it belongs</a:t>
            </a:r>
          </a:p>
          <a:p>
            <a:pPr lvl="1"/>
            <a:r>
              <a:rPr lang="en-US" dirty="0"/>
              <a:t>Use quiescence detection to make sure all the data is received</a:t>
            </a:r>
          </a:p>
          <a:p>
            <a:pPr lvl="1"/>
            <a:r>
              <a:rPr lang="en-US" dirty="0"/>
              <a:t>Sort locally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4146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sort: interesting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19201"/>
            <a:ext cx="11074400" cy="43787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optimizations to this algorithm exploit charm++’s message driven execution</a:t>
            </a:r>
          </a:p>
          <a:p>
            <a:r>
              <a:rPr lang="en-US" dirty="0"/>
              <a:t>E.g. Some chares’ separators may be found early on: </a:t>
            </a:r>
          </a:p>
          <a:p>
            <a:pPr lvl="1"/>
            <a:r>
              <a:rPr lang="en-US" dirty="0"/>
              <a:t>Everyone can start sending their values in parallel with </a:t>
            </a:r>
            <a:r>
              <a:rPr lang="en-US" dirty="0" err="1"/>
              <a:t>histogramming</a:t>
            </a:r>
            <a:r>
              <a:rPr lang="en-US" dirty="0"/>
              <a:t> for other chares</a:t>
            </a:r>
          </a:p>
          <a:p>
            <a:r>
              <a:rPr lang="en-US" dirty="0" err="1"/>
              <a:t>Histogramming</a:t>
            </a:r>
            <a:r>
              <a:rPr lang="en-US" dirty="0"/>
              <a:t> and initial local sorting may be overlapped</a:t>
            </a:r>
          </a:p>
          <a:p>
            <a:r>
              <a:rPr lang="en-US" dirty="0"/>
              <a:t>Histogram may be decomposed into multiple portions</a:t>
            </a:r>
          </a:p>
          <a:p>
            <a:pPr lvl="1"/>
            <a:r>
              <a:rPr lang="en-US" dirty="0"/>
              <a:t>So that it can be pipelined</a:t>
            </a:r>
          </a:p>
          <a:p>
            <a:pPr lvl="1"/>
            <a:r>
              <a:rPr lang="en-US" dirty="0"/>
              <a:t>While root is preparing the next guess for one </a:t>
            </a:r>
            <a:r>
              <a:rPr lang="en-US" dirty="0" err="1"/>
              <a:t>ection</a:t>
            </a:r>
            <a:r>
              <a:rPr lang="en-US" dirty="0"/>
              <a:t>, the other section is doing it distributed </a:t>
            </a:r>
            <a:r>
              <a:rPr lang="en-US" dirty="0" err="1"/>
              <a:t>histogramming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E7F60-87E6-531F-CF79-CA054EB3E5BC}"/>
              </a:ext>
            </a:extLst>
          </p:cNvPr>
          <p:cNvSpPr txBox="1"/>
          <p:nvPr/>
        </p:nvSpPr>
        <p:spPr>
          <a:xfrm>
            <a:off x="1594624" y="5754029"/>
            <a:ext cx="831137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See paper by Vipul Harsh: https://</a:t>
            </a:r>
            <a:r>
              <a:rPr lang="en-US" dirty="0" err="1"/>
              <a:t>charm.cs.illinois.edu</a:t>
            </a:r>
            <a:r>
              <a:rPr lang="en-US" dirty="0"/>
              <a:t>/papers/19-02</a:t>
            </a:r>
          </a:p>
        </p:txBody>
      </p:sp>
    </p:spTree>
    <p:extLst>
      <p:ext uri="{BB962C8B-B14F-4D97-AF65-F5344CB8AC3E}">
        <p14:creationId xmlns:p14="http://schemas.microsoft.com/office/powerpoint/2010/main" val="4859567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with code and some top level designs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find median of data spread out over a chare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send a small number of “wrong” elements to their correct homes in an otherwise sorted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sort elements in a chare array: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a parallel version of quick sort (may skip)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histogram sort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4893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Idea for median finding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85865" y="935846"/>
            <a:ext cx="5311032" cy="54558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 chares in a chare array</a:t>
            </a:r>
          </a:p>
          <a:p>
            <a:r>
              <a:rPr lang="en-US" dirty="0"/>
              <a:t>Each containing a set of numbers</a:t>
            </a:r>
          </a:p>
          <a:p>
            <a:r>
              <a:rPr lang="en-US" dirty="0"/>
              <a:t>Median: </a:t>
            </a:r>
          </a:p>
          <a:p>
            <a:pPr lvl="1"/>
            <a:r>
              <a:rPr lang="en-US" dirty="0"/>
              <a:t>a number X such that </a:t>
            </a:r>
            <a:r>
              <a:rPr lang="en-US" dirty="0">
                <a:solidFill>
                  <a:srgbClr val="FF0000"/>
                </a:solidFill>
              </a:rPr>
              <a:t>about</a:t>
            </a:r>
            <a:r>
              <a:rPr lang="en-US" dirty="0"/>
              <a:t> half of all the numbers are smaller than it and half larger </a:t>
            </a:r>
          </a:p>
          <a:p>
            <a:r>
              <a:rPr lang="en-US" dirty="0"/>
              <a:t>How to find the median?</a:t>
            </a:r>
          </a:p>
          <a:p>
            <a:r>
              <a:rPr lang="en-US" dirty="0"/>
              <a:t>Idea: </a:t>
            </a:r>
          </a:p>
          <a:p>
            <a:pPr lvl="1"/>
            <a:r>
              <a:rPr lang="en-US" dirty="0"/>
              <a:t>Main or chare0 makes a guess (how?)</a:t>
            </a:r>
          </a:p>
          <a:p>
            <a:pPr lvl="1"/>
            <a:r>
              <a:rPr lang="en-US" dirty="0"/>
              <a:t>Broadcast to everyone</a:t>
            </a:r>
          </a:p>
          <a:p>
            <a:pPr lvl="1"/>
            <a:r>
              <a:rPr lang="en-US" dirty="0"/>
              <a:t>Everyone counts smaller/larger</a:t>
            </a:r>
          </a:p>
          <a:p>
            <a:pPr lvl="1"/>
            <a:r>
              <a:rPr lang="en-US" dirty="0"/>
              <a:t>Reduce to main</a:t>
            </a:r>
          </a:p>
          <a:p>
            <a:pPr lvl="1"/>
            <a:r>
              <a:rPr lang="en-US" dirty="0"/>
              <a:t>Main updates the guess and repeats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00090" y="1124465"/>
            <a:ext cx="2545492" cy="23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Chare 0</a:t>
            </a:r>
          </a:p>
        </p:txBody>
      </p:sp>
      <p:sp>
        <p:nvSpPr>
          <p:cNvPr id="8" name="Rectangle 7"/>
          <p:cNvSpPr/>
          <p:nvPr/>
        </p:nvSpPr>
        <p:spPr>
          <a:xfrm>
            <a:off x="7916565" y="1561070"/>
            <a:ext cx="2545492" cy="23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7916565" y="1958953"/>
            <a:ext cx="2545492" cy="23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Chare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97713" y="2299164"/>
            <a:ext cx="2545492" cy="23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Chare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16565" y="2744808"/>
            <a:ext cx="2545492" cy="23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Chare 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97713" y="3255555"/>
            <a:ext cx="2545492" cy="23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Chare 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16565" y="6020319"/>
            <a:ext cx="2545492" cy="23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Chare N-1</a:t>
            </a:r>
          </a:p>
        </p:txBody>
      </p:sp>
    </p:spTree>
    <p:extLst>
      <p:ext uri="{BB962C8B-B14F-4D97-AF65-F5344CB8AC3E}">
        <p14:creationId xmlns:p14="http://schemas.microsoft.com/office/powerpoint/2010/main" val="1123937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Median Example: </a:t>
            </a:r>
            <a:r>
              <a:rPr lang="en-US" sz="3600" dirty="0" err="1"/>
              <a:t>median.ci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87985" y="850240"/>
            <a:ext cx="8615359" cy="5644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mainmodule</a:t>
            </a:r>
            <a:r>
              <a:rPr lang="en-US" sz="1600" dirty="0"/>
              <a:t> Median {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b="1" dirty="0" err="1"/>
              <a:t>readonly</a:t>
            </a:r>
            <a:r>
              <a:rPr lang="en-US" sz="1600" dirty="0"/>
              <a:t> </a:t>
            </a:r>
            <a:r>
              <a:rPr lang="en-US" sz="1600" b="1" dirty="0" err="1"/>
              <a:t>CProxy_Main</a:t>
            </a:r>
            <a:r>
              <a:rPr lang="en-US" sz="1600" dirty="0"/>
              <a:t> </a:t>
            </a:r>
            <a:r>
              <a:rPr lang="en-US" sz="1600" dirty="0" err="1"/>
              <a:t>mainProxy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b="1" dirty="0" err="1"/>
              <a:t>mainchare</a:t>
            </a:r>
            <a:r>
              <a:rPr lang="en-US" sz="1600" dirty="0"/>
              <a:t> Main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/>
              <a:t>entry</a:t>
            </a:r>
            <a:r>
              <a:rPr lang="en-US" sz="1600" dirty="0"/>
              <a:t> Main(</a:t>
            </a:r>
            <a:r>
              <a:rPr lang="en-US" sz="1600" dirty="0" err="1"/>
              <a:t>CkArgMsg</a:t>
            </a:r>
            <a:r>
              <a:rPr lang="en-US" sz="1600" dirty="0"/>
              <a:t>* m);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/>
              <a:t>entry</a:t>
            </a:r>
            <a:r>
              <a:rPr lang="en-US" sz="1600" dirty="0"/>
              <a:t> [</a:t>
            </a:r>
            <a:r>
              <a:rPr lang="en-US" sz="1600" dirty="0" err="1"/>
              <a:t>reductiontarget</a:t>
            </a:r>
            <a:r>
              <a:rPr lang="en-US" sz="1600" dirty="0"/>
              <a:t>] </a:t>
            </a:r>
            <a:r>
              <a:rPr lang="en-US" sz="1600" b="1" dirty="0"/>
              <a:t>void</a:t>
            </a:r>
            <a:r>
              <a:rPr lang="en-US" sz="1600" dirty="0"/>
              <a:t> </a:t>
            </a:r>
            <a:r>
              <a:rPr lang="en-US" sz="1600" dirty="0" err="1"/>
              <a:t>informRoot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/>
              <a:t>counts[2]);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/>
              <a:t>entry</a:t>
            </a:r>
            <a:r>
              <a:rPr lang="en-US" sz="1600" dirty="0"/>
              <a:t> </a:t>
            </a:r>
            <a:r>
              <a:rPr lang="en-US" sz="1600" b="1" dirty="0"/>
              <a:t>void</a:t>
            </a:r>
            <a:r>
              <a:rPr lang="en-US" sz="1600" dirty="0"/>
              <a:t> </a:t>
            </a:r>
            <a:r>
              <a:rPr lang="en-US" sz="1600" dirty="0" err="1"/>
              <a:t>computeMedian</a:t>
            </a:r>
            <a:r>
              <a:rPr lang="en-US" sz="1600" dirty="0"/>
              <a:t>(){ </a:t>
            </a:r>
            <a:r>
              <a:rPr lang="is-IS" sz="1600" b="1" dirty="0"/>
              <a:t>…</a:t>
            </a:r>
            <a:r>
              <a:rPr lang="is-IS" sz="1600" dirty="0"/>
              <a:t> </a:t>
            </a:r>
            <a:r>
              <a:rPr lang="bg-BG" sz="1600" dirty="0"/>
              <a:t>}</a:t>
            </a:r>
          </a:p>
          <a:p>
            <a:pPr marL="0" indent="0">
              <a:buNone/>
            </a:pPr>
            <a:endParaRPr lang="bg-BG" sz="1600" dirty="0"/>
          </a:p>
          <a:p>
            <a:pPr marL="0" indent="0">
              <a:buNone/>
            </a:pPr>
            <a:r>
              <a:rPr lang="bg-BG" sz="1600" dirty="0"/>
              <a:t>  };</a:t>
            </a:r>
          </a:p>
          <a:p>
            <a:pPr marL="0" indent="0">
              <a:buNone/>
            </a:pPr>
            <a:endParaRPr lang="bg-BG" sz="1600" dirty="0"/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b="1" dirty="0"/>
              <a:t>array</a:t>
            </a:r>
            <a:r>
              <a:rPr lang="en-US" sz="1600" dirty="0"/>
              <a:t> [1D] Partition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/>
              <a:t>entry</a:t>
            </a:r>
            <a:r>
              <a:rPr lang="en-US" sz="1600" dirty="0"/>
              <a:t> Partition();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/>
              <a:t>entry</a:t>
            </a:r>
            <a:r>
              <a:rPr lang="en-US" sz="1600" dirty="0"/>
              <a:t> </a:t>
            </a:r>
            <a:r>
              <a:rPr lang="en-US" sz="1600" b="1" dirty="0"/>
              <a:t>void</a:t>
            </a:r>
            <a:r>
              <a:rPr lang="en-US" sz="1600" dirty="0"/>
              <a:t> </a:t>
            </a:r>
            <a:r>
              <a:rPr lang="en-US" sz="1600" dirty="0" err="1"/>
              <a:t>queryCounts</a:t>
            </a:r>
            <a:r>
              <a:rPr lang="en-US" sz="1600" dirty="0"/>
              <a:t>(double median);</a:t>
            </a:r>
          </a:p>
          <a:p>
            <a:pPr marL="0" indent="0">
              <a:buNone/>
            </a:pPr>
            <a:r>
              <a:rPr lang="bg-BG" sz="1600" dirty="0"/>
              <a:t>  };</a:t>
            </a:r>
          </a:p>
          <a:p>
            <a:pPr marL="0" indent="0">
              <a:buNone/>
            </a:pPr>
            <a:r>
              <a:rPr lang="uk-UA" sz="1600" dirty="0"/>
              <a:t>};</a:t>
            </a:r>
            <a:endParaRPr lang="en-US" sz="1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89815" y="617229"/>
            <a:ext cx="5995785" cy="60883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entry</a:t>
            </a:r>
            <a:r>
              <a:rPr lang="en-US" sz="1600" dirty="0"/>
              <a:t> void </a:t>
            </a:r>
            <a:r>
              <a:rPr lang="en-US" sz="1600" dirty="0" err="1"/>
              <a:t>computeMedian</a:t>
            </a:r>
            <a:r>
              <a:rPr lang="en-US" sz="1600" dirty="0"/>
              <a:t>(){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b="1" dirty="0"/>
              <a:t>while</a:t>
            </a:r>
            <a:r>
              <a:rPr lang="en-US" sz="1600" dirty="0"/>
              <a:t>(true){</a:t>
            </a:r>
          </a:p>
          <a:p>
            <a:pPr marL="0" indent="0">
              <a:buNone/>
            </a:pPr>
            <a:r>
              <a:rPr lang="ro-RO" sz="1600" dirty="0"/>
              <a:t>        serial{ </a:t>
            </a:r>
            <a:r>
              <a:rPr lang="ro-RO" sz="1600" dirty="0" err="1"/>
              <a:t>partition_array.queryCounts</a:t>
            </a:r>
            <a:r>
              <a:rPr lang="ro-RO" sz="1600" dirty="0"/>
              <a:t>(median);</a:t>
            </a:r>
            <a:r>
              <a:rPr lang="en-US" sz="1600" dirty="0"/>
              <a:t> </a:t>
            </a:r>
            <a:r>
              <a:rPr lang="de-DE" sz="1600" dirty="0"/>
              <a:t> }</a:t>
            </a:r>
          </a:p>
          <a:p>
            <a:pPr marL="0" indent="0">
              <a:buNone/>
            </a:pPr>
            <a:r>
              <a:rPr lang="de-DE" sz="1600" dirty="0"/>
              <a:t>        </a:t>
            </a:r>
            <a:r>
              <a:rPr lang="en-US" sz="1600" b="1" dirty="0"/>
              <a:t>when</a:t>
            </a:r>
            <a:r>
              <a:rPr lang="en-US" sz="1600" dirty="0"/>
              <a:t> </a:t>
            </a:r>
            <a:r>
              <a:rPr lang="en-US" sz="1600" dirty="0" err="1"/>
              <a:t>informRoot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 counts[]) serial {</a:t>
            </a:r>
          </a:p>
          <a:p>
            <a:pPr marL="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nSmaller</a:t>
            </a:r>
            <a:r>
              <a:rPr lang="en-US" sz="1600" dirty="0"/>
              <a:t> = counts[0];</a:t>
            </a:r>
          </a:p>
          <a:p>
            <a:pPr marL="0" indent="0">
              <a:buNone/>
            </a:pPr>
            <a:r>
              <a:rPr lang="en-US" sz="1600" dirty="0"/>
              <a:t>      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nLarger</a:t>
            </a:r>
            <a:r>
              <a:rPr lang="en-US" sz="1600" dirty="0"/>
              <a:t> = counts[1];</a:t>
            </a:r>
          </a:p>
          <a:p>
            <a:pPr marL="0" indent="0">
              <a:buNone/>
            </a:pPr>
            <a:r>
              <a:rPr lang="en-US" sz="1600" dirty="0"/>
              <a:t>          double error = </a:t>
            </a:r>
          </a:p>
          <a:p>
            <a:pPr marL="0" indent="0">
              <a:buNone/>
            </a:pPr>
            <a:r>
              <a:rPr lang="en-US" sz="1600" dirty="0"/>
              <a:t>	(double)abs(</a:t>
            </a:r>
            <a:r>
              <a:rPr lang="en-US" sz="1600" dirty="0" err="1"/>
              <a:t>nSmaller-nLarger</a:t>
            </a:r>
            <a:r>
              <a:rPr lang="en-US" sz="1600" dirty="0"/>
              <a:t>)/(</a:t>
            </a:r>
            <a:r>
              <a:rPr lang="en-US" sz="1600" dirty="0" err="1"/>
              <a:t>nSmaller</a:t>
            </a:r>
            <a:r>
              <a:rPr lang="en-US" sz="1600" dirty="0"/>
              <a:t> + </a:t>
            </a:r>
            <a:r>
              <a:rPr lang="en-US" sz="1600" dirty="0" err="1"/>
              <a:t>nLarger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ro-RO" sz="1600" dirty="0"/>
              <a:t>          </a:t>
            </a:r>
            <a:r>
              <a:rPr lang="ro-RO" sz="1600" dirty="0" err="1"/>
              <a:t>if</a:t>
            </a:r>
            <a:r>
              <a:rPr lang="ro-RO" sz="1600" dirty="0"/>
              <a:t>(</a:t>
            </a:r>
            <a:r>
              <a:rPr lang="ro-RO" sz="1600" dirty="0" err="1"/>
              <a:t>error</a:t>
            </a:r>
            <a:r>
              <a:rPr lang="ro-RO" sz="1600" dirty="0"/>
              <a:t> &lt; 0.01){</a:t>
            </a:r>
          </a:p>
          <a:p>
            <a:pPr marL="0" indent="0">
              <a:buNone/>
            </a:pPr>
            <a:r>
              <a:rPr lang="ro-RO" sz="1600" dirty="0"/>
              <a:t>            </a:t>
            </a:r>
            <a:r>
              <a:rPr lang="ro-RO" sz="1580" dirty="0" err="1"/>
              <a:t>CkPrintf</a:t>
            </a:r>
            <a:r>
              <a:rPr lang="ro-RO" sz="1580" dirty="0"/>
              <a:t>("\</a:t>
            </a:r>
            <a:r>
              <a:rPr lang="ro-RO" sz="1580" dirty="0" err="1"/>
              <a:t>nMedian</a:t>
            </a:r>
            <a:r>
              <a:rPr lang="ro-RO" sz="1580" dirty="0"/>
              <a:t> = %</a:t>
            </a:r>
            <a:r>
              <a:rPr lang="ro-RO" sz="1580" dirty="0" err="1"/>
              <a:t>lf</a:t>
            </a:r>
            <a:r>
              <a:rPr lang="ro-RO" sz="1580" dirty="0"/>
              <a:t> (in %d </a:t>
            </a:r>
            <a:r>
              <a:rPr lang="ro-RO" sz="1580" dirty="0" err="1"/>
              <a:t>iterations</a:t>
            </a:r>
            <a:r>
              <a:rPr lang="ro-RO" sz="1580" dirty="0"/>
              <a:t>)\n", median, </a:t>
            </a:r>
            <a:r>
              <a:rPr lang="ro-RO" sz="1580" dirty="0" err="1"/>
              <a:t>iter</a:t>
            </a:r>
            <a:r>
              <a:rPr lang="ro-RO" sz="1580" dirty="0"/>
              <a:t>);</a:t>
            </a:r>
          </a:p>
          <a:p>
            <a:pPr marL="0" indent="0">
              <a:buNone/>
            </a:pPr>
            <a:r>
              <a:rPr lang="de-DE" sz="1600" dirty="0"/>
              <a:t>            </a:t>
            </a:r>
            <a:r>
              <a:rPr lang="de-DE" sz="1600" dirty="0" err="1"/>
              <a:t>CkExit</a:t>
            </a:r>
            <a:r>
              <a:rPr lang="de-DE" sz="1600" dirty="0"/>
              <a:t>(); }</a:t>
            </a:r>
          </a:p>
          <a:p>
            <a:pPr marL="0" indent="0">
              <a:buNone/>
            </a:pPr>
            <a:r>
              <a:rPr lang="de-DE" sz="1600" dirty="0"/>
              <a:t>          </a:t>
            </a:r>
            <a:r>
              <a:rPr lang="de-DE" sz="1600" dirty="0" err="1"/>
              <a:t>if</a:t>
            </a:r>
            <a:r>
              <a:rPr lang="de-DE" sz="1600" dirty="0"/>
              <a:t>(</a:t>
            </a:r>
            <a:r>
              <a:rPr lang="de-DE" sz="1600" dirty="0" err="1"/>
              <a:t>nSmaller</a:t>
            </a:r>
            <a:r>
              <a:rPr lang="de-DE" sz="1600" dirty="0"/>
              <a:t> &gt; </a:t>
            </a:r>
            <a:r>
              <a:rPr lang="de-DE" sz="1600" dirty="0" err="1"/>
              <a:t>nLarger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            </a:t>
            </a:r>
            <a:r>
              <a:rPr lang="de-DE" sz="1600" dirty="0" err="1"/>
              <a:t>max_range</a:t>
            </a:r>
            <a:r>
              <a:rPr lang="de-DE" sz="1600" dirty="0"/>
              <a:t> = median;</a:t>
            </a:r>
          </a:p>
          <a:p>
            <a:pPr marL="0" indent="0">
              <a:buNone/>
            </a:pPr>
            <a:r>
              <a:rPr lang="hu-HU" sz="1600" dirty="0"/>
              <a:t>          </a:t>
            </a:r>
            <a:r>
              <a:rPr lang="hu-HU" sz="1600" dirty="0" err="1"/>
              <a:t>else</a:t>
            </a:r>
            <a:endParaRPr lang="hu-HU" sz="1600" dirty="0"/>
          </a:p>
          <a:p>
            <a:pPr marL="0" indent="0">
              <a:buNone/>
            </a:pPr>
            <a:r>
              <a:rPr lang="de-DE" sz="1600" dirty="0"/>
              <a:t>            </a:t>
            </a:r>
            <a:r>
              <a:rPr lang="de-DE" sz="1600" dirty="0" err="1"/>
              <a:t>min_range</a:t>
            </a:r>
            <a:r>
              <a:rPr lang="de-DE" sz="1600" dirty="0"/>
              <a:t> = median;</a:t>
            </a:r>
          </a:p>
          <a:p>
            <a:pPr marL="0" indent="0">
              <a:buNone/>
            </a:pPr>
            <a:r>
              <a:rPr lang="de-DE" sz="1600" dirty="0"/>
              <a:t>          median = (</a:t>
            </a:r>
            <a:r>
              <a:rPr lang="de-DE" sz="1600" dirty="0" err="1"/>
              <a:t>min_range+max_range</a:t>
            </a:r>
            <a:r>
              <a:rPr lang="de-DE" sz="1600" dirty="0"/>
              <a:t>)/2;</a:t>
            </a:r>
          </a:p>
          <a:p>
            <a:pPr marL="0" indent="0">
              <a:buNone/>
            </a:pPr>
            <a:r>
              <a:rPr lang="de-DE" sz="1600" dirty="0"/>
              <a:t>          </a:t>
            </a:r>
            <a:r>
              <a:rPr lang="de-DE" sz="1600" dirty="0" err="1"/>
              <a:t>iter</a:t>
            </a:r>
            <a:r>
              <a:rPr lang="de-DE" sz="1600" dirty="0"/>
              <a:t>++;</a:t>
            </a:r>
          </a:p>
          <a:p>
            <a:pPr marL="0" indent="0">
              <a:buNone/>
            </a:pPr>
            <a:r>
              <a:rPr lang="de-DE" sz="1600" dirty="0"/>
              <a:t>      }</a:t>
            </a:r>
          </a:p>
          <a:p>
            <a:pPr marL="0" indent="0">
              <a:buNone/>
            </a:pPr>
            <a:r>
              <a:rPr lang="de-DE" sz="1600" dirty="0"/>
              <a:t>    }</a:t>
            </a:r>
          </a:p>
          <a:p>
            <a:pPr marL="0" indent="0">
              <a:buNone/>
            </a:pPr>
            <a:r>
              <a:rPr lang="bg-BG" sz="1600" dirty="0"/>
              <a:t>  }</a:t>
            </a:r>
          </a:p>
          <a:p>
            <a:pPr marL="0" indent="0">
              <a:buNone/>
            </a:pPr>
            <a:r>
              <a:rPr lang="bg-BG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40700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Median Example: </a:t>
            </a:r>
            <a:r>
              <a:rPr lang="en-US" sz="3200" dirty="0" err="1"/>
              <a:t>median.C</a:t>
            </a:r>
            <a:r>
              <a:rPr lang="en-US" sz="3200" dirty="0"/>
              <a:t> I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85866" y="856161"/>
            <a:ext cx="8615359" cy="5644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#</a:t>
            </a:r>
            <a:r>
              <a:rPr lang="en-US" sz="1600" b="1" dirty="0"/>
              <a:t>include</a:t>
            </a:r>
            <a:r>
              <a:rPr lang="en-US" sz="1600" dirty="0"/>
              <a:t> "</a:t>
            </a:r>
            <a:r>
              <a:rPr lang="en-US" sz="1600" dirty="0" err="1"/>
              <a:t>Median.decl.h</a:t>
            </a:r>
            <a:r>
              <a:rPr lang="en-US" sz="1600" dirty="0"/>
              <a:t>”</a:t>
            </a:r>
          </a:p>
          <a:p>
            <a:pPr marL="0" indent="0">
              <a:buNone/>
            </a:pPr>
            <a:r>
              <a:rPr lang="en-US" sz="1600" dirty="0"/>
              <a:t>/*</a:t>
            </a:r>
            <a:r>
              <a:rPr lang="en-US" sz="1600" i="1" dirty="0" err="1"/>
              <a:t>readonly</a:t>
            </a:r>
            <a:r>
              <a:rPr lang="en-US" sz="1600" dirty="0"/>
              <a:t>*/ </a:t>
            </a:r>
            <a:r>
              <a:rPr lang="en-US" sz="1600" dirty="0" err="1"/>
              <a:t>CProxy_Main</a:t>
            </a:r>
            <a:r>
              <a:rPr lang="en-US" sz="1600" dirty="0"/>
              <a:t> </a:t>
            </a:r>
            <a:r>
              <a:rPr lang="en-US" sz="1600" dirty="0" err="1"/>
              <a:t>mainProxy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/*</a:t>
            </a:r>
            <a:r>
              <a:rPr lang="en-US" sz="1600" i="1" dirty="0" err="1"/>
              <a:t>readonly</a:t>
            </a:r>
            <a:r>
              <a:rPr lang="en-US" sz="1600" dirty="0"/>
              <a:t>*/ </a:t>
            </a:r>
            <a:r>
              <a:rPr lang="en-US" sz="1600" dirty="0" err="1"/>
              <a:t>int</a:t>
            </a:r>
            <a:r>
              <a:rPr lang="en-US" sz="1600" dirty="0"/>
              <a:t> K;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class</a:t>
            </a:r>
            <a:r>
              <a:rPr lang="en-US" sz="1600" dirty="0"/>
              <a:t> Main: </a:t>
            </a:r>
            <a:r>
              <a:rPr lang="en-US" sz="1600" b="1" dirty="0"/>
              <a:t>public</a:t>
            </a:r>
            <a:r>
              <a:rPr lang="en-US" sz="1600" dirty="0"/>
              <a:t> </a:t>
            </a:r>
            <a:r>
              <a:rPr lang="en-US" sz="1600" dirty="0" err="1"/>
              <a:t>CBase_Main</a:t>
            </a:r>
            <a:r>
              <a:rPr lang="en-US" sz="1600" dirty="0"/>
              <a:t> { </a:t>
            </a:r>
            <a:r>
              <a:rPr lang="en-US" sz="1600" dirty="0" err="1"/>
              <a:t>Main_SDAG_CODE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private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b="1" dirty="0" err="1"/>
              <a:t>CProxy_Partition</a:t>
            </a:r>
            <a:r>
              <a:rPr lang="en-US" sz="1600" dirty="0"/>
              <a:t> </a:t>
            </a:r>
            <a:r>
              <a:rPr lang="en-US" sz="1600" dirty="0" err="1"/>
              <a:t>partition_array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b="1" dirty="0"/>
              <a:t>double</a:t>
            </a:r>
            <a:r>
              <a:rPr lang="en-US" sz="1600" dirty="0"/>
              <a:t> median, </a:t>
            </a:r>
            <a:r>
              <a:rPr lang="en-US" sz="1600" dirty="0" err="1"/>
              <a:t>min_range</a:t>
            </a:r>
            <a:r>
              <a:rPr lang="en-US" sz="1600" dirty="0"/>
              <a:t>, </a:t>
            </a:r>
            <a:r>
              <a:rPr lang="en-US" sz="1600" dirty="0" err="1"/>
              <a:t>max_range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iter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b="1" dirty="0"/>
              <a:t>public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  Main(</a:t>
            </a:r>
            <a:r>
              <a:rPr lang="en-US" sz="1600" dirty="0" err="1"/>
              <a:t>CkArgMsg</a:t>
            </a:r>
            <a:r>
              <a:rPr lang="en-US" sz="1600" dirty="0"/>
              <a:t>* m)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iter</a:t>
            </a:r>
            <a:r>
              <a:rPr lang="en-US" sz="1600" dirty="0"/>
              <a:t> = 0, </a:t>
            </a:r>
            <a:r>
              <a:rPr lang="en-US" sz="1600" dirty="0" err="1"/>
              <a:t>min_range</a:t>
            </a:r>
            <a:r>
              <a:rPr lang="en-US" sz="1600" dirty="0"/>
              <a:t> = 0.0, </a:t>
            </a:r>
            <a:r>
              <a:rPr lang="en-US" sz="1600" dirty="0" err="1"/>
              <a:t>max_range</a:t>
            </a:r>
            <a:r>
              <a:rPr lang="en-US" sz="1600" dirty="0"/>
              <a:t> = 1.0;</a:t>
            </a:r>
            <a:endParaRPr lang="pl-PL" sz="1600" dirty="0"/>
          </a:p>
          <a:p>
            <a:pPr marL="0" indent="0">
              <a:buNone/>
            </a:pPr>
            <a:r>
              <a:rPr lang="is-IS" sz="1600" dirty="0"/>
              <a:t>    K = atoi(m-&gt;argv[2]);</a:t>
            </a:r>
          </a:p>
          <a:p>
            <a:pPr marL="0" indent="0">
              <a:buNone/>
            </a:pPr>
            <a:r>
              <a:rPr lang="ro-RO" sz="1600" dirty="0"/>
              <a:t>    median = </a:t>
            </a:r>
            <a:r>
              <a:rPr lang="ro-RO" sz="1600" dirty="0" err="1"/>
              <a:t>atof</a:t>
            </a:r>
            <a:r>
              <a:rPr lang="ro-RO" sz="1600" dirty="0"/>
              <a:t>(m-&gt;</a:t>
            </a:r>
            <a:r>
              <a:rPr lang="ro-RO" sz="1600" dirty="0" err="1"/>
              <a:t>argv</a:t>
            </a:r>
            <a:r>
              <a:rPr lang="ro-RO" sz="1600" dirty="0"/>
              <a:t>[3]);  // </a:t>
            </a:r>
            <a:r>
              <a:rPr lang="ro-RO" sz="1600" dirty="0" err="1"/>
              <a:t>initial</a:t>
            </a:r>
            <a:r>
              <a:rPr lang="ro-RO" sz="1600" dirty="0"/>
              <a:t> </a:t>
            </a:r>
            <a:r>
              <a:rPr lang="ro-RO" sz="1600" dirty="0" err="1"/>
              <a:t>guess</a:t>
            </a:r>
            <a:r>
              <a:rPr lang="ro-RO" sz="1600" dirty="0"/>
              <a:t> </a:t>
            </a:r>
            <a:r>
              <a:rPr lang="ro-RO" sz="1600" dirty="0" err="1"/>
              <a:t>provided</a:t>
            </a:r>
            <a:r>
              <a:rPr lang="ro-RO" sz="1600" dirty="0"/>
              <a:t> on </a:t>
            </a:r>
            <a:r>
              <a:rPr lang="ro-RO" sz="1600" dirty="0" err="1"/>
              <a:t>command</a:t>
            </a:r>
            <a:r>
              <a:rPr lang="ro-RO" sz="1600" dirty="0"/>
              <a:t> line</a:t>
            </a:r>
            <a:endParaRPr lang="hu-HU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mainProxy</a:t>
            </a:r>
            <a:r>
              <a:rPr lang="en-US" sz="1600" dirty="0"/>
              <a:t> = </a:t>
            </a:r>
            <a:r>
              <a:rPr lang="en-US" sz="1600" dirty="0" err="1"/>
              <a:t>thisProxy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partition_array</a:t>
            </a:r>
            <a:r>
              <a:rPr lang="en-US" sz="1600" dirty="0"/>
              <a:t> = </a:t>
            </a:r>
            <a:r>
              <a:rPr lang="en-US" sz="1600" dirty="0" err="1"/>
              <a:t>CProxy_Partition</a:t>
            </a:r>
            <a:r>
              <a:rPr lang="en-US" sz="1600" dirty="0"/>
              <a:t>::</a:t>
            </a:r>
            <a:r>
              <a:rPr lang="en-US" sz="1600" dirty="0" err="1"/>
              <a:t>ckNew</a:t>
            </a:r>
            <a:r>
              <a:rPr lang="en-US" sz="1600" dirty="0"/>
              <a:t>(</a:t>
            </a:r>
            <a:r>
              <a:rPr lang="de-DE" sz="1600" dirty="0" err="1"/>
              <a:t>atoi</a:t>
            </a:r>
            <a:r>
              <a:rPr lang="de-DE" sz="1600" dirty="0"/>
              <a:t>(m-&gt;</a:t>
            </a:r>
            <a:r>
              <a:rPr lang="de-DE" sz="1600" dirty="0" err="1"/>
              <a:t>argv</a:t>
            </a:r>
            <a:r>
              <a:rPr lang="de-DE" sz="1600" dirty="0"/>
              <a:t>[1])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mainProxy.computeMedian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de-DE" sz="1600" dirty="0"/>
              <a:t>  }</a:t>
            </a:r>
          </a:p>
          <a:p>
            <a:pPr marL="0" indent="0">
              <a:buNone/>
            </a:pPr>
            <a:r>
              <a:rPr lang="uk-UA" sz="1600" dirty="0"/>
              <a:t>};</a:t>
            </a:r>
          </a:p>
          <a:p>
            <a:pPr marL="0" indent="0">
              <a:buNone/>
            </a:pP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1370602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Median Example: </a:t>
            </a:r>
            <a:r>
              <a:rPr lang="en-US" sz="3200" dirty="0" err="1"/>
              <a:t>median.C</a:t>
            </a:r>
            <a:r>
              <a:rPr lang="en-US" sz="3200" dirty="0"/>
              <a:t> II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85866" y="856161"/>
            <a:ext cx="8615359" cy="5644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class</a:t>
            </a:r>
            <a:r>
              <a:rPr lang="en-US" sz="1600" dirty="0"/>
              <a:t> Partition: </a:t>
            </a:r>
            <a:r>
              <a:rPr lang="en-US" sz="1600" b="1" dirty="0"/>
              <a:t>public</a:t>
            </a:r>
            <a:r>
              <a:rPr lang="en-US" sz="1600" dirty="0"/>
              <a:t> </a:t>
            </a:r>
            <a:r>
              <a:rPr lang="en-US" sz="1600" dirty="0" err="1"/>
              <a:t>CBase_Partition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b="1" dirty="0"/>
              <a:t>public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    double *numbers;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it-IT" sz="1600" dirty="0"/>
              <a:t>    </a:t>
            </a:r>
            <a:r>
              <a:rPr lang="it-IT" sz="1600" dirty="0" err="1"/>
              <a:t>Partition</a:t>
            </a:r>
            <a:r>
              <a:rPr lang="it-IT" sz="1600" dirty="0"/>
              <a:t>(</a:t>
            </a:r>
            <a:r>
              <a:rPr lang="it-IT" sz="1600" dirty="0" err="1"/>
              <a:t>int</a:t>
            </a:r>
            <a:r>
              <a:rPr lang="it-IT" sz="1600" dirty="0"/>
              <a:t> </a:t>
            </a:r>
            <a:r>
              <a:rPr lang="it-IT" sz="1600" dirty="0" err="1"/>
              <a:t>guess</a:t>
            </a:r>
            <a:r>
              <a:rPr lang="it-IT" sz="1600" dirty="0"/>
              <a:t>) {</a:t>
            </a:r>
          </a:p>
          <a:p>
            <a:pPr marL="0" indent="0">
              <a:buNone/>
            </a:pPr>
            <a:r>
              <a:rPr lang="it-IT" sz="1600" dirty="0"/>
              <a:t>      </a:t>
            </a:r>
            <a:r>
              <a:rPr lang="it-IT" sz="1600" dirty="0" err="1"/>
              <a:t>numbers</a:t>
            </a:r>
            <a:r>
              <a:rPr lang="it-IT" sz="1600" dirty="0"/>
              <a:t> = new double[K];</a:t>
            </a:r>
          </a:p>
          <a:p>
            <a:pPr marL="0" indent="0">
              <a:buNone/>
            </a:pPr>
            <a:r>
              <a:rPr lang="it-IT" sz="1600" dirty="0"/>
              <a:t>      srand48(time(NULL));</a:t>
            </a:r>
          </a:p>
          <a:p>
            <a:pPr marL="0" indent="0">
              <a:buNone/>
            </a:pPr>
            <a:r>
              <a:rPr lang="de-DE" sz="1600" dirty="0"/>
              <a:t>      </a:t>
            </a:r>
            <a:r>
              <a:rPr lang="de-DE" sz="1600" dirty="0" err="1"/>
              <a:t>for</a:t>
            </a:r>
            <a:r>
              <a:rPr lang="de-DE" sz="1600" dirty="0"/>
              <a:t>(</a:t>
            </a:r>
            <a:r>
              <a:rPr lang="de-DE" sz="1600" dirty="0" err="1"/>
              <a:t>int</a:t>
            </a:r>
            <a:r>
              <a:rPr lang="de-DE" sz="1600" dirty="0"/>
              <a:t> i=0;i&lt;</a:t>
            </a:r>
            <a:r>
              <a:rPr lang="de-DE" sz="1600" dirty="0" err="1"/>
              <a:t>K;i</a:t>
            </a:r>
            <a:r>
              <a:rPr lang="de-DE" sz="1600" dirty="0"/>
              <a:t>++)</a:t>
            </a:r>
          </a:p>
          <a:p>
            <a:pPr marL="0" indent="0">
              <a:buNone/>
            </a:pPr>
            <a:r>
              <a:rPr lang="en-US" sz="1600" dirty="0"/>
              <a:t>        numbers[</a:t>
            </a:r>
            <a:r>
              <a:rPr lang="en-US" sz="1600" dirty="0" err="1"/>
              <a:t>i</a:t>
            </a:r>
            <a:r>
              <a:rPr lang="en-US" sz="1600" dirty="0"/>
              <a:t>] = drand48();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    }</a:t>
            </a:r>
          </a:p>
          <a:p>
            <a:pPr marL="0" indent="0">
              <a:buNone/>
            </a:pPr>
            <a:r>
              <a:rPr lang="de-DE" sz="1600" b="1" dirty="0"/>
              <a:t>   </a:t>
            </a:r>
            <a:r>
              <a:rPr lang="de-DE" sz="1600" b="1" dirty="0" err="1"/>
              <a:t>void</a:t>
            </a:r>
            <a:r>
              <a:rPr lang="de-DE" sz="1600" dirty="0"/>
              <a:t> </a:t>
            </a:r>
            <a:r>
              <a:rPr lang="de-DE" sz="1600" dirty="0" err="1"/>
              <a:t>queryCounts</a:t>
            </a:r>
            <a:r>
              <a:rPr lang="de-DE" sz="1600" dirty="0"/>
              <a:t>(double median){</a:t>
            </a:r>
            <a:r>
              <a:rPr lang="de-DE" sz="1600" b="1" dirty="0"/>
              <a:t>...</a:t>
            </a:r>
            <a:r>
              <a:rPr lang="de-DE" sz="1600" dirty="0"/>
              <a:t>}</a:t>
            </a:r>
          </a:p>
          <a:p>
            <a:pPr marL="0" indent="0">
              <a:buNone/>
            </a:pPr>
            <a:r>
              <a:rPr lang="uk-UA" sz="1600" dirty="0"/>
              <a:t>};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en-US" sz="1600" dirty="0"/>
              <a:t>#</a:t>
            </a:r>
            <a:r>
              <a:rPr lang="en-US" sz="1600" b="1" dirty="0"/>
              <a:t>include</a:t>
            </a:r>
            <a:r>
              <a:rPr lang="en-US" sz="1600" dirty="0"/>
              <a:t> "</a:t>
            </a:r>
            <a:r>
              <a:rPr lang="en-US" sz="1600" dirty="0" err="1"/>
              <a:t>Median.def.h</a:t>
            </a:r>
            <a:r>
              <a:rPr lang="en-US" sz="1600" dirty="0"/>
              <a:t>"</a:t>
            </a:r>
            <a:endParaRPr lang="uk-UA" sz="1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181524" y="1880628"/>
            <a:ext cx="5572201" cy="3892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b="1" dirty="0" err="1"/>
              <a:t>void</a:t>
            </a:r>
            <a:r>
              <a:rPr lang="de-DE" sz="1600" dirty="0"/>
              <a:t> </a:t>
            </a:r>
            <a:r>
              <a:rPr lang="de-DE" sz="1600" dirty="0" err="1"/>
              <a:t>queryCounts</a:t>
            </a:r>
            <a:r>
              <a:rPr lang="de-DE" sz="1600" dirty="0"/>
              <a:t>(double median){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counts[2]; counts[0] = counts[1] = 0;</a:t>
            </a:r>
          </a:p>
          <a:p>
            <a:pPr marL="0" indent="0">
              <a:buNone/>
            </a:pPr>
            <a:r>
              <a:rPr lang="de-DE" sz="1600" dirty="0"/>
              <a:t>  </a:t>
            </a:r>
            <a:r>
              <a:rPr lang="de-DE" sz="1600" dirty="0" err="1"/>
              <a:t>for</a:t>
            </a:r>
            <a:r>
              <a:rPr lang="de-DE" sz="1600" dirty="0"/>
              <a:t>(</a:t>
            </a:r>
            <a:r>
              <a:rPr lang="de-DE" sz="1600" dirty="0" err="1"/>
              <a:t>int</a:t>
            </a:r>
            <a:r>
              <a:rPr lang="de-DE" sz="1600" dirty="0"/>
              <a:t> i=0;i&lt;</a:t>
            </a:r>
            <a:r>
              <a:rPr lang="de-DE" sz="1600" dirty="0" err="1"/>
              <a:t>K;i</a:t>
            </a:r>
            <a:r>
              <a:rPr lang="de-DE" sz="1600" dirty="0"/>
              <a:t>++){</a:t>
            </a:r>
          </a:p>
          <a:p>
            <a:pPr marL="0" indent="0">
              <a:buNone/>
            </a:pPr>
            <a:r>
              <a:rPr lang="de-DE" sz="1600" dirty="0"/>
              <a:t>      </a:t>
            </a:r>
            <a:r>
              <a:rPr lang="de-DE" sz="1600" b="1" dirty="0" err="1"/>
              <a:t>if</a:t>
            </a:r>
            <a:r>
              <a:rPr lang="de-DE" sz="1600" dirty="0"/>
              <a:t>(</a:t>
            </a:r>
            <a:r>
              <a:rPr lang="de-DE" sz="1600" dirty="0" err="1"/>
              <a:t>numbers</a:t>
            </a:r>
            <a:r>
              <a:rPr lang="de-DE" sz="1600" dirty="0"/>
              <a:t>[i]&lt;median)</a:t>
            </a:r>
            <a:r>
              <a:rPr lang="en-US" sz="1600" dirty="0"/>
              <a:t>     </a:t>
            </a:r>
          </a:p>
          <a:p>
            <a:pPr marL="0" indent="0">
              <a:buNone/>
            </a:pPr>
            <a:r>
              <a:rPr lang="en-US" sz="1600" dirty="0"/>
              <a:t>	counts[0]++; // # smaller than median</a:t>
            </a:r>
          </a:p>
          <a:p>
            <a:pPr marL="0" indent="0">
              <a:buNone/>
            </a:pPr>
            <a:r>
              <a:rPr lang="hu-HU" sz="1600" dirty="0"/>
              <a:t>      </a:t>
            </a:r>
            <a:r>
              <a:rPr lang="hu-HU" sz="1600" b="1" dirty="0" err="1"/>
              <a:t>else</a:t>
            </a:r>
            <a:r>
              <a:rPr lang="hu-HU" sz="1600" b="1" dirty="0"/>
              <a:t>       </a:t>
            </a:r>
          </a:p>
          <a:p>
            <a:pPr marL="0" indent="0">
              <a:buNone/>
            </a:pPr>
            <a:r>
              <a:rPr lang="hu-HU" sz="1600" b="1" dirty="0"/>
              <a:t>	</a:t>
            </a:r>
            <a:r>
              <a:rPr lang="en-US" sz="1600" dirty="0"/>
              <a:t>counts[1]++; // # larger than median</a:t>
            </a:r>
          </a:p>
          <a:p>
            <a:pPr marL="0" indent="0">
              <a:buNone/>
            </a:pPr>
            <a:r>
              <a:rPr lang="de-DE" sz="1600" dirty="0"/>
              <a:t>   }</a:t>
            </a:r>
          </a:p>
          <a:p>
            <a:pPr marL="0" indent="0">
              <a:buNone/>
            </a:pPr>
            <a:r>
              <a:rPr lang="de-DE" sz="1600" dirty="0"/>
              <a:t> </a:t>
            </a:r>
            <a:r>
              <a:rPr lang="de-DE" sz="1600" dirty="0" err="1"/>
              <a:t>contribute</a:t>
            </a:r>
            <a:r>
              <a:rPr lang="de-DE" sz="1600" dirty="0"/>
              <a:t>(2*</a:t>
            </a:r>
            <a:r>
              <a:rPr lang="de-DE" sz="1600" dirty="0" err="1"/>
              <a:t>sizeof</a:t>
            </a:r>
            <a:r>
              <a:rPr lang="de-DE" sz="1600" dirty="0"/>
              <a:t>(</a:t>
            </a:r>
            <a:r>
              <a:rPr lang="de-DE" sz="1600" dirty="0" err="1"/>
              <a:t>int</a:t>
            </a:r>
            <a:r>
              <a:rPr lang="de-DE" sz="1600" dirty="0"/>
              <a:t>), </a:t>
            </a:r>
            <a:r>
              <a:rPr lang="de-DE" sz="1600" dirty="0" err="1"/>
              <a:t>counts</a:t>
            </a:r>
            <a:r>
              <a:rPr lang="de-DE" sz="1600" dirty="0"/>
              <a:t>, </a:t>
            </a:r>
            <a:r>
              <a:rPr lang="de-DE" sz="1600" dirty="0" err="1"/>
              <a:t>CkReduction</a:t>
            </a:r>
            <a:r>
              <a:rPr lang="de-DE" sz="1600" dirty="0"/>
              <a:t>::</a:t>
            </a:r>
            <a:r>
              <a:rPr lang="de-DE" sz="1600" dirty="0" err="1"/>
              <a:t>sum_int</a:t>
            </a:r>
            <a:r>
              <a:rPr lang="de-DE" sz="1600" dirty="0"/>
              <a:t>,</a:t>
            </a:r>
          </a:p>
          <a:p>
            <a:pPr marL="0" indent="0">
              <a:buNone/>
            </a:pPr>
            <a:r>
              <a:rPr lang="de-DE" sz="1600" dirty="0"/>
              <a:t> </a:t>
            </a:r>
            <a:r>
              <a:rPr lang="de-DE" sz="1570" dirty="0" err="1"/>
              <a:t>CkCallback</a:t>
            </a:r>
            <a:r>
              <a:rPr lang="de-DE" sz="1570" dirty="0"/>
              <a:t>(</a:t>
            </a:r>
            <a:r>
              <a:rPr lang="de-DE" sz="1570" dirty="0" err="1"/>
              <a:t>CkReductionTarget</a:t>
            </a:r>
            <a:r>
              <a:rPr lang="de-DE" sz="1570" dirty="0"/>
              <a:t>(Main, </a:t>
            </a:r>
            <a:r>
              <a:rPr lang="de-DE" sz="1570" dirty="0" err="1"/>
              <a:t>informRoot</a:t>
            </a:r>
            <a:r>
              <a:rPr lang="de-DE" sz="1570" dirty="0"/>
              <a:t>), </a:t>
            </a:r>
            <a:r>
              <a:rPr lang="de-DE" sz="1570" dirty="0" err="1"/>
              <a:t>mainProxy</a:t>
            </a:r>
            <a:r>
              <a:rPr lang="de-DE" sz="1570" dirty="0"/>
              <a:t>));</a:t>
            </a:r>
          </a:p>
          <a:p>
            <a:pPr marL="0" indent="0">
              <a:buNone/>
            </a:pPr>
            <a:r>
              <a:rPr lang="de-DE" sz="16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9078105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Relaxing an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assumed in the above code: </a:t>
            </a:r>
          </a:p>
          <a:p>
            <a:pPr lvl="1"/>
            <a:r>
              <a:rPr lang="en-US" dirty="0"/>
              <a:t>The main chare knows the smallest and largest possible values</a:t>
            </a:r>
          </a:p>
          <a:p>
            <a:pPr lvl="1"/>
            <a:r>
              <a:rPr lang="en-US" dirty="0"/>
              <a:t>Under what conditions is that valid or efficient?</a:t>
            </a:r>
          </a:p>
          <a:p>
            <a:endParaRPr lang="en-US" dirty="0"/>
          </a:p>
          <a:p>
            <a:r>
              <a:rPr lang="en-US" dirty="0"/>
              <a:t>How can we relax that assumption?</a:t>
            </a:r>
          </a:p>
          <a:p>
            <a:r>
              <a:rPr lang="en-US" dirty="0"/>
              <a:t>Discuss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408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Our Median Program further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improve its efficiency?</a:t>
            </a:r>
          </a:p>
          <a:p>
            <a:r>
              <a:rPr lang="en-US" dirty="0"/>
              <a:t>What are the costs?</a:t>
            </a:r>
          </a:p>
          <a:p>
            <a:pPr lvl="1"/>
            <a:r>
              <a:rPr lang="en-US" dirty="0"/>
              <a:t>Discuss</a:t>
            </a:r>
          </a:p>
          <a:p>
            <a:pPr lvl="1"/>
            <a:r>
              <a:rPr lang="en-US" dirty="0"/>
              <a:t>Number of rounds</a:t>
            </a:r>
          </a:p>
          <a:p>
            <a:pPr lvl="1"/>
            <a:r>
              <a:rPr lang="en-US" dirty="0"/>
              <a:t>Cost of each round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2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Our Median Program further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can we improve its efficiency?</a:t>
            </a:r>
          </a:p>
          <a:p>
            <a:r>
              <a:rPr lang="en-US" dirty="0"/>
              <a:t>What are the costs?</a:t>
            </a:r>
          </a:p>
          <a:p>
            <a:r>
              <a:rPr lang="en-US" dirty="0"/>
              <a:t>For each probe, the </a:t>
            </a:r>
            <a:r>
              <a:rPr lang="en-US" dirty="0" err="1"/>
              <a:t>queryCounts</a:t>
            </a:r>
            <a:r>
              <a:rPr lang="en-US" dirty="0"/>
              <a:t> method has to loop through the entire array</a:t>
            </a:r>
          </a:p>
          <a:p>
            <a:pPr lvl="1"/>
            <a:r>
              <a:rPr lang="en-US" dirty="0"/>
              <a:t>What if we pre-sort the array?</a:t>
            </a:r>
          </a:p>
          <a:p>
            <a:pPr lvl="1"/>
            <a:r>
              <a:rPr lang="en-US" dirty="0"/>
              <a:t>What if we partially sort the array (and keep improving it at every probe)</a:t>
            </a:r>
          </a:p>
          <a:p>
            <a:r>
              <a:rPr lang="en-US" dirty="0"/>
              <a:t>How to improve the initial guess?</a:t>
            </a:r>
          </a:p>
          <a:p>
            <a:pPr lvl="1"/>
            <a:r>
              <a:rPr lang="en-US" dirty="0"/>
              <a:t>So as to reduce the number of broadcast-reduction iterations</a:t>
            </a:r>
          </a:p>
          <a:p>
            <a:r>
              <a:rPr lang="en-US" dirty="0"/>
              <a:t>How to get more information with each reduction?</a:t>
            </a:r>
          </a:p>
          <a:p>
            <a:pPr lvl="1"/>
            <a:r>
              <a:rPr lang="en-US" dirty="0"/>
              <a:t>After all the cost of reduction doesn’t change much if we reduce a small vector instead of just 2 counts</a:t>
            </a:r>
          </a:p>
          <a:p>
            <a:pPr lvl="1"/>
            <a:r>
              <a:rPr lang="en-US" dirty="0" err="1"/>
              <a:t>Histogramming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189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c17tutorial_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17tutorial_1" id="{95B0AFA7-D1F1-6C4A-A757-9008A45739D9}" vid="{05B43A2F-DDB2-E14E-BA82-08BEF238A6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sc17tutorial_1</Template>
  <TotalTime>4174</TotalTime>
  <Words>1613</Words>
  <Application>Microsoft Macintosh PowerPoint</Application>
  <PresentationFormat>Widescreen</PresentationFormat>
  <Paragraphs>234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 Antiqua</vt:lpstr>
      <vt:lpstr>Calibri</vt:lpstr>
      <vt:lpstr>Lucida Sans Unicode</vt:lpstr>
      <vt:lpstr>Times New Roman</vt:lpstr>
      <vt:lpstr>sc17tutorial_1</vt:lpstr>
      <vt:lpstr>Charm++ Examples</vt:lpstr>
      <vt:lpstr>A few examples</vt:lpstr>
      <vt:lpstr>Discussion and Idea for median finding</vt:lpstr>
      <vt:lpstr>Median Example: median.ci</vt:lpstr>
      <vt:lpstr>Median Example: median.C I</vt:lpstr>
      <vt:lpstr>Median Example: median.C II</vt:lpstr>
      <vt:lpstr>Relaxing an assumption</vt:lpstr>
      <vt:lpstr>Improving Our Median Program further</vt:lpstr>
      <vt:lpstr>Improving Our Median Program further</vt:lpstr>
      <vt:lpstr>A somewhat related problem</vt:lpstr>
      <vt:lpstr>Send a few stragglers home</vt:lpstr>
      <vt:lpstr>Quiescence Detection</vt:lpstr>
      <vt:lpstr>Quiescence Detection applied to stragglers</vt:lpstr>
      <vt:lpstr>Histogram sort</vt:lpstr>
      <vt:lpstr>Histogram sort: interesting optimizations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Kale, Laxmikant V</cp:lastModifiedBy>
  <cp:revision>92</cp:revision>
  <dcterms:created xsi:type="dcterms:W3CDTF">2016-08-22T20:19:20Z</dcterms:created>
  <dcterms:modified xsi:type="dcterms:W3CDTF">2023-10-24T03:14:22Z</dcterms:modified>
</cp:coreProperties>
</file>