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notesMasterIdLst>
    <p:notesMasterId r:id="rId24"/>
  </p:notesMasterIdLst>
  <p:sldIdLst>
    <p:sldId id="328" r:id="rId2"/>
    <p:sldId id="301" r:id="rId3"/>
    <p:sldId id="302" r:id="rId4"/>
    <p:sldId id="309" r:id="rId5"/>
    <p:sldId id="310" r:id="rId6"/>
    <p:sldId id="303" r:id="rId7"/>
    <p:sldId id="305" r:id="rId8"/>
    <p:sldId id="311" r:id="rId9"/>
    <p:sldId id="317" r:id="rId10"/>
    <p:sldId id="307" r:id="rId11"/>
    <p:sldId id="331" r:id="rId12"/>
    <p:sldId id="318" r:id="rId13"/>
    <p:sldId id="319" r:id="rId14"/>
    <p:sldId id="308" r:id="rId15"/>
    <p:sldId id="320" r:id="rId16"/>
    <p:sldId id="321" r:id="rId17"/>
    <p:sldId id="322" r:id="rId18"/>
    <p:sldId id="325" r:id="rId19"/>
    <p:sldId id="326" r:id="rId20"/>
    <p:sldId id="327" r:id="rId21"/>
    <p:sldId id="323" r:id="rId22"/>
    <p:sldId id="33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9"/>
    <p:restoredTop sz="93265" autoAdjust="0"/>
  </p:normalViewPr>
  <p:slideViewPr>
    <p:cSldViewPr snapToGrid="0" snapToObjects="1">
      <p:cViewPr varScale="1">
        <p:scale>
          <a:sx n="119" d="100"/>
          <a:sy n="119" d="100"/>
        </p:scale>
        <p:origin x="128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5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E1C46-5B6B-4637-A2A1-BAEA4C622F5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3285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6912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1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  <p:sldLayoutId id="2147483873" r:id="rId23"/>
    <p:sldLayoutId id="2147483874" r:id="rId24"/>
    <p:sldLayoutId id="2147483875" r:id="rId25"/>
    <p:sldLayoutId id="2147483876" r:id="rId26"/>
    <p:sldLayoutId id="2147483877" r:id="rId27"/>
    <p:sldLayoutId id="2147483878" r:id="rId28"/>
    <p:sldLayoutId id="2147483879" r:id="rId29"/>
    <p:sldLayoutId id="2147483880" r:id="rId30"/>
    <p:sldLayoutId id="2147483881" r:id="rId31"/>
    <p:sldLayoutId id="2147483882" r:id="rId32"/>
    <p:sldLayoutId id="2147483883" r:id="rId33"/>
    <p:sldLayoutId id="2147483884" r:id="rId34"/>
    <p:sldLayoutId id="2147483885" r:id="rId35"/>
    <p:sldLayoutId id="2147483886" r:id="rId36"/>
    <p:sldLayoutId id="2147483887" r:id="rId37"/>
    <p:sldLayoutId id="2147483888" r:id="rId38"/>
    <p:sldLayoutId id="2147483889" r:id="rId39"/>
    <p:sldLayoutId id="2147483890" r:id="rId40"/>
    <p:sldLayoutId id="2147483891" r:id="rId41"/>
    <p:sldLayoutId id="2147483892" r:id="rId42"/>
    <p:sldLayoutId id="2147483893" r:id="rId43"/>
    <p:sldLayoutId id="2147483894" r:id="rId44"/>
    <p:sldLayoutId id="2147483895" r:id="rId45"/>
    <p:sldLayoutId id="2147483896" r:id="rId46"/>
    <p:sldLayoutId id="2147483897" r:id="rId47"/>
    <p:sldLayoutId id="2147483898" r:id="rId48"/>
    <p:sldLayoutId id="2147483899" r:id="rId49"/>
    <p:sldLayoutId id="2147483900" r:id="rId50"/>
    <p:sldLayoutId id="2147483685" r:id="rId51"/>
    <p:sldLayoutId id="2147483733" r:id="rId52"/>
    <p:sldLayoutId id="2147483747" r:id="rId53"/>
  </p:sldLayoutIdLst>
  <p:transition>
    <p:fade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rmplusplus.org/miniApps/#lean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9266" y="2510369"/>
            <a:ext cx="10363200" cy="1362075"/>
          </a:xfrm>
        </p:spPr>
        <p:txBody>
          <a:bodyPr/>
          <a:lstStyle/>
          <a:p>
            <a:pPr algn="ctr"/>
            <a:r>
              <a:rPr lang="en-US" dirty="0"/>
              <a:t>Chare Array Sections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FFC7E9-6813-96B5-5B29-FDD7BB5E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Charm++ Tutorial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039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Reductions: </a:t>
            </a:r>
            <a:r>
              <a:rPr lang="en-US" dirty="0" err="1"/>
              <a:t>setReductionClient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19201"/>
            <a:ext cx="11074400" cy="3277495"/>
          </a:xfrm>
        </p:spPr>
        <p:txBody>
          <a:bodyPr>
            <a:normAutofit/>
          </a:bodyPr>
          <a:lstStyle/>
          <a:p>
            <a:r>
              <a:rPr lang="en-US" dirty="0"/>
              <a:t>An array element can be a member of multiple array sections</a:t>
            </a:r>
          </a:p>
          <a:p>
            <a:pPr lvl="1"/>
            <a:r>
              <a:rPr lang="en-US" dirty="0"/>
              <a:t>It is necessary to disambiguate which array section reduction it is participating in each time it contributes to one</a:t>
            </a:r>
          </a:p>
          <a:p>
            <a:r>
              <a:rPr lang="en-US" dirty="0"/>
              <a:t>The reduction callback should be set at the time of creation. </a:t>
            </a:r>
          </a:p>
          <a:p>
            <a:pPr lvl="1"/>
            <a:r>
              <a:rPr lang="en-US" dirty="0"/>
              <a:t>This callback will be invoked after each reduction is complete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7275" y="4648836"/>
            <a:ext cx="10342043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CkCallback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CkCallback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       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CkReductionTarget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(Cell,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reduceForces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),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       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thisProxy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thisIndex.x,thisIndex.y,thisIndex.z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)));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mySecProxy.setReductionClient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9282316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Reductions: </a:t>
            </a:r>
            <a:r>
              <a:rPr lang="en-US" dirty="0" err="1"/>
              <a:t>CkSectionInfo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structure called ''CkSectionInfo'' is created by CkMulticastMgr for each array section that the array element belongs to</a:t>
            </a:r>
          </a:p>
          <a:p>
            <a:pPr lvl="1"/>
            <a:r>
              <a:rPr lang="en-US" dirty="0"/>
              <a:t>During a section reduction, the array element must pass the CkSectionInfo as a parameter in the contribute()</a:t>
            </a:r>
          </a:p>
          <a:p>
            <a:pPr lvl="1"/>
            <a:r>
              <a:rPr lang="en-US" dirty="0"/>
              <a:t>This </a:t>
            </a:r>
            <a:r>
              <a:rPr lang="en-US" dirty="0" err="1"/>
              <a:t>CkSectionInfo</a:t>
            </a:r>
            <a:r>
              <a:rPr lang="en-US" dirty="0"/>
              <a:t> “cookie” can be retrieved from a previous message that was sent through </a:t>
            </a:r>
            <a:r>
              <a:rPr lang="en-US" dirty="0" err="1"/>
              <a:t>CkMulticastMgr</a:t>
            </a:r>
            <a:endParaRPr lang="en-US" dirty="0"/>
          </a:p>
          <a:p>
            <a:pPr lvl="2"/>
            <a:r>
              <a:rPr lang="en-US" dirty="0"/>
              <a:t>Therefore, you can contribute into a reduction </a:t>
            </a:r>
            <a:r>
              <a:rPr lang="en-US" b="1" u="sng" dirty="0"/>
              <a:t>only</a:t>
            </a:r>
            <a:r>
              <a:rPr lang="en-US" dirty="0"/>
              <a:t> following a broadcast to the same section.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87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 with CkMulticast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752600" y="1371600"/>
            <a:ext cx="9026562" cy="44504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CkSectionInfo cookie;</a:t>
            </a:r>
          </a:p>
          <a:p>
            <a:pPr marL="457200" lvl="1" indent="0">
              <a:buNone/>
            </a:pP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void SayHi(HiMsg *msg)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{  </a:t>
            </a:r>
            <a:r>
              <a:rPr lang="en-US" dirty="0">
                <a:solidFill>
                  <a:schemeClr val="accent1"/>
                </a:solidFill>
                <a:latin typeface="Courier New"/>
                <a:cs typeface="Courier New"/>
              </a:rPr>
              <a:t>// this is a broadcast to </a:t>
            </a:r>
            <a:r>
              <a:rPr lang="en-US" dirty="0" err="1">
                <a:solidFill>
                  <a:schemeClr val="accent1"/>
                </a:solidFill>
                <a:latin typeface="Courier New"/>
                <a:cs typeface="Courier New"/>
              </a:rPr>
              <a:t>SayHi</a:t>
            </a:r>
            <a:r>
              <a:rPr lang="en-US" dirty="0">
                <a:solidFill>
                  <a:schemeClr val="accent1"/>
                </a:solidFill>
                <a:latin typeface="Courier New"/>
                <a:cs typeface="Courier New"/>
              </a:rPr>
              <a:t> using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/>
                <a:cs typeface="Courier New"/>
              </a:rPr>
              <a:t>   // the section we want to to contribute to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/>
                <a:cs typeface="Courier New"/>
              </a:rPr>
              <a:t>//update section cookie every time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    CkGetSectionInfo(cookie, msg);     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    int data = thisIndex;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    mcastGrp-&gt;contribute(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(int),&amp;data,                              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       CkReduction::sum_int, cookie);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8629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As with array reductions, a callback needs to be specified with each contribute</a:t>
            </a:r>
          </a:p>
          <a:p>
            <a:pPr lvl="1"/>
            <a:r>
              <a:rPr lang="en-US" dirty="0"/>
              <a:t>OR a default callback should be specified using </a:t>
            </a:r>
            <a:r>
              <a:rPr lang="en-US" dirty="0" err="1"/>
              <a:t>setReductionClient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513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 2D </a:t>
            </a:r>
            <a:r>
              <a:rPr lang="en-US" dirty="0" err="1"/>
              <a:t>chare</a:t>
            </a:r>
            <a:r>
              <a:rPr lang="en-US" dirty="0"/>
              <a:t> arrays A, B of matrix blocks</a:t>
            </a:r>
          </a:p>
          <a:p>
            <a:r>
              <a:rPr lang="en-US" dirty="0"/>
              <a:t>Output: 2D </a:t>
            </a:r>
            <a:r>
              <a:rPr lang="en-US" dirty="0" err="1"/>
              <a:t>chare</a:t>
            </a:r>
            <a:r>
              <a:rPr lang="en-US" dirty="0"/>
              <a:t> array C of matrix blocks</a:t>
            </a:r>
          </a:p>
          <a:p>
            <a:r>
              <a:rPr lang="en-US" dirty="0"/>
              <a:t>Elements of A and B multicast their blocks to a section comprising a row or column of C</a:t>
            </a:r>
          </a:p>
          <a:p>
            <a:r>
              <a:rPr lang="en-US" dirty="0"/>
              <a:t>Exercise: implement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1657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LeanMD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Lennart-Jones Dynamics </a:t>
            </a:r>
          </a:p>
          <a:p>
            <a:r>
              <a:rPr lang="en-US" dirty="0"/>
              <a:t>We have a 3D array of Cells</a:t>
            </a:r>
          </a:p>
          <a:p>
            <a:r>
              <a:rPr lang="en-US" dirty="0"/>
              <a:t>And a 6D array of cell-pairs </a:t>
            </a:r>
          </a:p>
          <a:p>
            <a:pPr lvl="1"/>
            <a:r>
              <a:rPr lang="en-US" dirty="0"/>
              <a:t>(also called “compute” objects in the </a:t>
            </a:r>
            <a:r>
              <a:rPr lang="en-US" dirty="0" err="1"/>
              <a:t>leanmd</a:t>
            </a:r>
            <a:r>
              <a:rPr lang="en-US" dirty="0"/>
              <a:t> </a:t>
            </a:r>
            <a:r>
              <a:rPr lang="en-US" dirty="0" err="1"/>
              <a:t>miniApp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https://charmplusplus.org/miniApps/#leanmd</a:t>
            </a:r>
            <a:r>
              <a:rPr lang="en-US" dirty="0"/>
              <a:t> 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185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endParaRPr lang="en-US"/>
          </a:p>
        </p:txBody>
      </p:sp>
      <p:grpSp>
        <p:nvGrpSpPr>
          <p:cNvPr id="441347" name="Group 3"/>
          <p:cNvGrpSpPr>
            <a:grpSpLocks/>
          </p:cNvGrpSpPr>
          <p:nvPr/>
        </p:nvGrpSpPr>
        <p:grpSpPr bwMode="auto">
          <a:xfrm>
            <a:off x="1905000" y="2209800"/>
            <a:ext cx="3886200" cy="3581400"/>
            <a:chOff x="1056" y="1200"/>
            <a:chExt cx="3744" cy="2928"/>
          </a:xfrm>
        </p:grpSpPr>
        <p:sp>
          <p:nvSpPr>
            <p:cNvPr id="441348" name="Rectangle 4"/>
            <p:cNvSpPr>
              <a:spLocks noChangeArrowheads="1"/>
            </p:cNvSpPr>
            <p:nvPr/>
          </p:nvSpPr>
          <p:spPr bwMode="auto">
            <a:xfrm>
              <a:off x="105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49" name="Rectangle 5"/>
            <p:cNvSpPr>
              <a:spLocks noChangeArrowheads="1"/>
            </p:cNvSpPr>
            <p:nvPr/>
          </p:nvSpPr>
          <p:spPr bwMode="auto">
            <a:xfrm>
              <a:off x="273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Rectangle 6"/>
            <p:cNvSpPr>
              <a:spLocks noChangeArrowheads="1"/>
            </p:cNvSpPr>
            <p:nvPr/>
          </p:nvSpPr>
          <p:spPr bwMode="auto">
            <a:xfrm>
              <a:off x="4272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1" name="Rectangle 7"/>
            <p:cNvSpPr>
              <a:spLocks noChangeArrowheads="1"/>
            </p:cNvSpPr>
            <p:nvPr/>
          </p:nvSpPr>
          <p:spPr bwMode="auto">
            <a:xfrm>
              <a:off x="2736" y="2400"/>
              <a:ext cx="528" cy="52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2" name="Rectangle 8"/>
            <p:cNvSpPr>
              <a:spLocks noChangeArrowheads="1"/>
            </p:cNvSpPr>
            <p:nvPr/>
          </p:nvSpPr>
          <p:spPr bwMode="auto">
            <a:xfrm>
              <a:off x="1056" y="23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3" name="Rectangle 9"/>
            <p:cNvSpPr>
              <a:spLocks noChangeArrowheads="1"/>
            </p:cNvSpPr>
            <p:nvPr/>
          </p:nvSpPr>
          <p:spPr bwMode="auto">
            <a:xfrm>
              <a:off x="4272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4" name="Rectangle 10"/>
            <p:cNvSpPr>
              <a:spLocks noChangeArrowheads="1"/>
            </p:cNvSpPr>
            <p:nvPr/>
          </p:nvSpPr>
          <p:spPr bwMode="auto">
            <a:xfrm>
              <a:off x="2736" y="36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5" name="Rectangle 11"/>
            <p:cNvSpPr>
              <a:spLocks noChangeArrowheads="1"/>
            </p:cNvSpPr>
            <p:nvPr/>
          </p:nvSpPr>
          <p:spPr bwMode="auto">
            <a:xfrm>
              <a:off x="1056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6" name="Rectangle 12"/>
            <p:cNvSpPr>
              <a:spLocks noChangeArrowheads="1"/>
            </p:cNvSpPr>
            <p:nvPr/>
          </p:nvSpPr>
          <p:spPr bwMode="auto">
            <a:xfrm>
              <a:off x="4272" y="24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7" name="AutoShape 13"/>
            <p:cNvSpPr>
              <a:spLocks noChangeArrowheads="1"/>
            </p:cNvSpPr>
            <p:nvPr/>
          </p:nvSpPr>
          <p:spPr bwMode="auto">
            <a:xfrm>
              <a:off x="1968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8" name="AutoShape 14"/>
            <p:cNvSpPr>
              <a:spLocks noChangeArrowheads="1"/>
            </p:cNvSpPr>
            <p:nvPr/>
          </p:nvSpPr>
          <p:spPr bwMode="auto">
            <a:xfrm>
              <a:off x="2064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9" name="AutoShape 15"/>
            <p:cNvSpPr>
              <a:spLocks noChangeArrowheads="1"/>
            </p:cNvSpPr>
            <p:nvPr/>
          </p:nvSpPr>
          <p:spPr bwMode="auto">
            <a:xfrm>
              <a:off x="2016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0" name="AutoShape 16"/>
            <p:cNvSpPr>
              <a:spLocks noChangeArrowheads="1"/>
            </p:cNvSpPr>
            <p:nvPr/>
          </p:nvSpPr>
          <p:spPr bwMode="auto">
            <a:xfrm>
              <a:off x="2784" y="31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1" name="AutoShape 17"/>
            <p:cNvSpPr>
              <a:spLocks noChangeArrowheads="1"/>
            </p:cNvSpPr>
            <p:nvPr/>
          </p:nvSpPr>
          <p:spPr bwMode="auto">
            <a:xfrm>
              <a:off x="3552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2" name="AutoShape 18"/>
            <p:cNvSpPr>
              <a:spLocks noChangeArrowheads="1"/>
            </p:cNvSpPr>
            <p:nvPr/>
          </p:nvSpPr>
          <p:spPr bwMode="auto">
            <a:xfrm>
              <a:off x="355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3" name="AutoShape 19"/>
            <p:cNvSpPr>
              <a:spLocks noChangeArrowheads="1"/>
            </p:cNvSpPr>
            <p:nvPr/>
          </p:nvSpPr>
          <p:spPr bwMode="auto">
            <a:xfrm>
              <a:off x="283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4" name="AutoShape 20"/>
            <p:cNvSpPr>
              <a:spLocks noChangeArrowheads="1"/>
            </p:cNvSpPr>
            <p:nvPr/>
          </p:nvSpPr>
          <p:spPr bwMode="auto">
            <a:xfrm>
              <a:off x="3600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5" name="Line 21"/>
            <p:cNvSpPr>
              <a:spLocks noChangeShapeType="1"/>
            </p:cNvSpPr>
            <p:nvPr/>
          </p:nvSpPr>
          <p:spPr bwMode="auto">
            <a:xfrm>
              <a:off x="15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6" name="Line 22"/>
            <p:cNvSpPr>
              <a:spLocks noChangeShapeType="1"/>
            </p:cNvSpPr>
            <p:nvPr/>
          </p:nvSpPr>
          <p:spPr bwMode="auto">
            <a:xfrm>
              <a:off x="326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7" name="Line 23"/>
            <p:cNvSpPr>
              <a:spLocks noChangeShapeType="1"/>
            </p:cNvSpPr>
            <p:nvPr/>
          </p:nvSpPr>
          <p:spPr bwMode="auto">
            <a:xfrm>
              <a:off x="39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8" name="Line 24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9" name="Line 25"/>
            <p:cNvSpPr>
              <a:spLocks noChangeShapeType="1"/>
            </p:cNvSpPr>
            <p:nvPr/>
          </p:nvSpPr>
          <p:spPr bwMode="auto">
            <a:xfrm flipH="1">
              <a:off x="2352" y="29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0" name="Line 26"/>
            <p:cNvSpPr>
              <a:spLocks noChangeShapeType="1"/>
            </p:cNvSpPr>
            <p:nvPr/>
          </p:nvSpPr>
          <p:spPr bwMode="auto">
            <a:xfrm flipH="1">
              <a:off x="1632" y="33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1" name="Line 27"/>
            <p:cNvSpPr>
              <a:spLocks noChangeShapeType="1"/>
            </p:cNvSpPr>
            <p:nvPr/>
          </p:nvSpPr>
          <p:spPr bwMode="auto">
            <a:xfrm flipH="1">
              <a:off x="3840" y="17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2" name="Line 28"/>
            <p:cNvSpPr>
              <a:spLocks noChangeShapeType="1"/>
            </p:cNvSpPr>
            <p:nvPr/>
          </p:nvSpPr>
          <p:spPr bwMode="auto">
            <a:xfrm flipH="1">
              <a:off x="3264" y="21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3" name="Line 29"/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4" name="Line 30"/>
            <p:cNvSpPr>
              <a:spLocks noChangeShapeType="1"/>
            </p:cNvSpPr>
            <p:nvPr/>
          </p:nvSpPr>
          <p:spPr bwMode="auto">
            <a:xfrm>
              <a:off x="3024" y="22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5" name="Line 31"/>
            <p:cNvSpPr>
              <a:spLocks noChangeShapeType="1"/>
            </p:cNvSpPr>
            <p:nvPr/>
          </p:nvSpPr>
          <p:spPr bwMode="auto">
            <a:xfrm>
              <a:off x="2976" y="2976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6" name="Line 32"/>
            <p:cNvSpPr>
              <a:spLocks noChangeShapeType="1"/>
            </p:cNvSpPr>
            <p:nvPr/>
          </p:nvSpPr>
          <p:spPr bwMode="auto">
            <a:xfrm>
              <a:off x="3024" y="34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7" name="Line 33"/>
            <p:cNvSpPr>
              <a:spLocks noChangeShapeType="1"/>
            </p:cNvSpPr>
            <p:nvPr/>
          </p:nvSpPr>
          <p:spPr bwMode="auto">
            <a:xfrm>
              <a:off x="1632" y="1728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8" name="Line 34"/>
            <p:cNvSpPr>
              <a:spLocks noChangeShapeType="1"/>
            </p:cNvSpPr>
            <p:nvPr/>
          </p:nvSpPr>
          <p:spPr bwMode="auto">
            <a:xfrm>
              <a:off x="2352" y="216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9" name="Line 35"/>
            <p:cNvSpPr>
              <a:spLocks noChangeShapeType="1"/>
            </p:cNvSpPr>
            <p:nvPr/>
          </p:nvSpPr>
          <p:spPr bwMode="auto">
            <a:xfrm>
              <a:off x="3888" y="3312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0" name="Line 36"/>
            <p:cNvSpPr>
              <a:spLocks noChangeShapeType="1"/>
            </p:cNvSpPr>
            <p:nvPr/>
          </p:nvSpPr>
          <p:spPr bwMode="auto">
            <a:xfrm>
              <a:off x="3264" y="288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1" name="Line 37"/>
            <p:cNvSpPr>
              <a:spLocks noChangeShapeType="1"/>
            </p:cNvSpPr>
            <p:nvPr/>
          </p:nvSpPr>
          <p:spPr bwMode="auto">
            <a:xfrm>
              <a:off x="1584" y="2688"/>
              <a:ext cx="11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2" name="AutoShape 38"/>
            <p:cNvSpPr>
              <a:spLocks noChangeArrowheads="1"/>
            </p:cNvSpPr>
            <p:nvPr/>
          </p:nvSpPr>
          <p:spPr bwMode="auto">
            <a:xfrm>
              <a:off x="2832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138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41384" name="Text Box 40"/>
          <p:cNvSpPr txBox="1">
            <a:spLocks noChangeArrowheads="1"/>
          </p:cNvSpPr>
          <p:nvPr/>
        </p:nvSpPr>
        <p:spPr bwMode="auto">
          <a:xfrm>
            <a:off x="2133600" y="609601"/>
            <a:ext cx="8077200" cy="166199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0066"/>
                </a:solidFill>
              </a:rPr>
              <a:t>Object Based Parallelization for MD:</a:t>
            </a:r>
          </a:p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Force Decomposition + Spatial Decomposition</a:t>
            </a:r>
          </a:p>
        </p:txBody>
      </p:sp>
      <p:sp>
        <p:nvSpPr>
          <p:cNvPr id="441385" name="Text Box 41"/>
          <p:cNvSpPr txBox="1">
            <a:spLocks noChangeArrowheads="1"/>
          </p:cNvSpPr>
          <p:nvPr/>
        </p:nvSpPr>
        <p:spPr bwMode="auto">
          <a:xfrm>
            <a:off x="6096000" y="2209801"/>
            <a:ext cx="4419600" cy="355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/>
              <a:t>Now, we have many objects to load balance: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Each diamond can be  assigned to any proc.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 Number of diamonds (3D): </a:t>
            </a:r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14·Number of Patches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2-away variation: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Half-size cubes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5x5x5 interactions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/>
              <a:t>3-away interactions: 7x7x7</a:t>
            </a:r>
          </a:p>
        </p:txBody>
      </p:sp>
    </p:spTree>
    <p:extLst>
      <p:ext uri="{BB962C8B-B14F-4D97-AF65-F5344CB8AC3E}">
        <p14:creationId xmlns:p14="http://schemas.microsoft.com/office/powerpoint/2010/main" val="33581882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Parallelization Using Charm++</a:t>
            </a:r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003426"/>
            <a:ext cx="7467600" cy="3635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TextBox 1"/>
          <p:cNvSpPr txBox="1"/>
          <p:nvPr/>
        </p:nvSpPr>
        <p:spPr>
          <a:xfrm>
            <a:off x="1828800" y="1044714"/>
            <a:ext cx="845820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computation is decomposed into “natural” objects of the application, which are assigned to processors by Charm++ RTS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0" y="2667000"/>
            <a:ext cx="32004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28956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3200400"/>
            <a:ext cx="1981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26670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41148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4191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45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LJdynamics</a:t>
            </a:r>
            <a:r>
              <a:rPr lang="en-US" dirty="0"/>
              <a:t> -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entry void run()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for(stepCount = 1; stepCount &lt;= finalStepCount; stepCount++)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    atomic {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sendPositions()</a:t>
            </a:r>
            <a:r>
              <a:rPr lang="en-US" sz="1600" dirty="0">
                <a:latin typeface="Courier New"/>
                <a:cs typeface="Courier New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    for(forceCount=0; forceCount &lt; inbrs; forceCount++)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    	when receiveForces[stepCount](int iter, vec3 						forces[n], int n)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    atomic { addForces(forces); }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	    atomic { updateProperties(); }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       if ((stepCount %  MIGRATE_STEPCOUNT) == 0)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	atomic { </a:t>
            </a:r>
            <a:r>
              <a:rPr lang="en-US" sz="1600" dirty="0" err="1">
                <a:latin typeface="Courier New"/>
                <a:cs typeface="Courier New"/>
              </a:rPr>
              <a:t>sendParticles</a:t>
            </a:r>
            <a:r>
              <a:rPr lang="en-US" sz="1600" dirty="0">
                <a:latin typeface="Courier New"/>
                <a:cs typeface="Courier New"/>
              </a:rPr>
              <a:t>(); }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	when statements for receiving particles from neighbors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    }		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}//end of for loop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atomic 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	    contribute(0, </a:t>
            </a:r>
            <a:r>
              <a:rPr lang="en-US" sz="1600" dirty="0" err="1">
                <a:latin typeface="Courier New"/>
                <a:cs typeface="Courier New"/>
              </a:rPr>
              <a:t>CkReduction</a:t>
            </a:r>
            <a:r>
              <a:rPr lang="en-US" sz="1600" dirty="0">
                <a:latin typeface="Courier New"/>
                <a:cs typeface="Courier New"/>
              </a:rPr>
              <a:t>::NULL,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	      </a:t>
            </a:r>
            <a:r>
              <a:rPr lang="en-US" sz="1600" dirty="0" err="1">
                <a:latin typeface="Courier New"/>
                <a:cs typeface="Courier New"/>
              </a:rPr>
              <a:t>CkCallback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CkReductionTarget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Main,done</a:t>
            </a:r>
            <a:r>
              <a:rPr lang="en-US" sz="1600" dirty="0">
                <a:latin typeface="Courier New"/>
                <a:cs typeface="Courier New"/>
              </a:rPr>
              <a:t>),</a:t>
            </a:r>
            <a:r>
              <a:rPr lang="en-US" sz="1600" dirty="0" err="1">
                <a:latin typeface="Courier New"/>
                <a:cs typeface="Courier New"/>
              </a:rPr>
              <a:t>mainProxy</a:t>
            </a:r>
            <a:r>
              <a:rPr lang="en-US" sz="1600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}//end of run</a:t>
            </a:r>
          </a:p>
        </p:txBody>
      </p:sp>
    </p:spTree>
    <p:extLst>
      <p:ext uri="{BB962C8B-B14F-4D97-AF65-F5344CB8AC3E}">
        <p14:creationId xmlns:p14="http://schemas.microsoft.com/office/powerpoint/2010/main" val="16420335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LJdynamics</a:t>
            </a:r>
            <a:r>
              <a:rPr lang="en-US" dirty="0"/>
              <a:t> -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23711"/>
            <a:ext cx="9144000" cy="5413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entry void run()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for(stepCount = 1; stepCount &lt;= finalStepCount; stepCount++)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if (thisIndex.x1==thisIndex.x2 &amp;&amp;         	thisIndex.y1==thisIndex.y2 &amp;&amp;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thisIndex.z1==thisIndex.z2)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	when calculateForces[stepCount](ParticleData *data)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     atomic { selfInteract(data); }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else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when calculateForces[</a:t>
            </a:r>
            <a:r>
              <a:rPr lang="en-US" sz="1800" dirty="0" err="1">
                <a:latin typeface="Courier New"/>
                <a:cs typeface="Courier New"/>
              </a:rPr>
              <a:t>stepCount</a:t>
            </a:r>
            <a:r>
              <a:rPr lang="en-US" sz="1800" dirty="0">
                <a:latin typeface="Courier New"/>
                <a:cs typeface="Courier New"/>
              </a:rPr>
              <a:t>]   (ParticleData *data)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atomic { bufferedData = data; }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when calculateForces[stepCount](ParticleData *data)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atomic { interact(data); }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</a:t>
            </a:r>
            <a:r>
              <a:rPr lang="en-US" sz="1800" b="1" dirty="0">
                <a:solidFill>
                  <a:schemeClr val="accent2"/>
                </a:solidFill>
                <a:latin typeface="Courier New"/>
                <a:cs typeface="Courier New"/>
              </a:rPr>
              <a:t>// contribute/send forces to the cells involved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}//</a:t>
            </a:r>
            <a:r>
              <a:rPr lang="en-US" sz="1800" dirty="0" err="1">
                <a:latin typeface="Courier New"/>
                <a:cs typeface="Courier New"/>
              </a:rPr>
              <a:t>enf</a:t>
            </a:r>
            <a:r>
              <a:rPr lang="en-US" sz="1800" dirty="0">
                <a:latin typeface="Courier New"/>
                <a:cs typeface="Courier New"/>
              </a:rPr>
              <a:t> of for loop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};//end of run</a:t>
            </a:r>
          </a:p>
        </p:txBody>
      </p:sp>
    </p:spTree>
    <p:extLst>
      <p:ext uri="{BB962C8B-B14F-4D97-AF65-F5344CB8AC3E}">
        <p14:creationId xmlns:p14="http://schemas.microsoft.com/office/powerpoint/2010/main" val="33208194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Chare Array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Arbitrarily-sized collection of chares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Every item in the collection has a unique index and proxy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Can be indexed like an array or by an arbitrary object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Can be sparse or dense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Elements may be dynamically inserted and deleted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Elements can be migrated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260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section in </a:t>
            </a:r>
            <a:r>
              <a:rPr lang="en-US" dirty="0" err="1"/>
              <a:t>sendPositions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useful if you are using a 2-away formulation:</a:t>
            </a:r>
          </a:p>
          <a:p>
            <a:pPr lvl="1"/>
            <a:r>
              <a:rPr lang="en-US" dirty="0"/>
              <a:t>There are 5x5x5 = 125 pairs to which each cell must send its coordinates</a:t>
            </a:r>
          </a:p>
          <a:p>
            <a:pPr lvl="2"/>
            <a:r>
              <a:rPr lang="en-US" dirty="0"/>
              <a:t>Same data to everyone, so it is a Multicast</a:t>
            </a:r>
          </a:p>
          <a:p>
            <a:r>
              <a:rPr lang="en-US" dirty="0"/>
              <a:t>This happens repeatedly, every iteration</a:t>
            </a:r>
          </a:p>
          <a:p>
            <a:pPr lvl="1"/>
            <a:r>
              <a:rPr lang="en-US" dirty="0"/>
              <a:t>At load balancing time the locations of pairs may change, but the </a:t>
            </a:r>
            <a:r>
              <a:rPr lang="en-US" i="1" u="sng" dirty="0"/>
              <a:t>set</a:t>
            </a:r>
            <a:r>
              <a:rPr lang="en-US" dirty="0"/>
              <a:t> is the same</a:t>
            </a:r>
          </a:p>
          <a:p>
            <a:r>
              <a:rPr lang="en-US" dirty="0"/>
              <a:t>So, each cell sets up its own section of pairs</a:t>
            </a:r>
          </a:p>
          <a:p>
            <a:r>
              <a:rPr lang="en-US" dirty="0"/>
              <a:t>Each pair is a member of two [or one] sections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490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in Charm++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1600200"/>
            <a:ext cx="8534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</a:t>
            </a:r>
            <a:r>
              <a:rPr lang="en-US" dirty="0" err="1"/>
              <a:t>chare</a:t>
            </a:r>
            <a:r>
              <a:rPr lang="en-US" dirty="0"/>
              <a:t> arrays: </a:t>
            </a:r>
          </a:p>
          <a:p>
            <a:pPr lvl="1"/>
            <a:r>
              <a:rPr lang="en-US" dirty="0"/>
              <a:t>Cells: a 3D array of </a:t>
            </a:r>
            <a:r>
              <a:rPr lang="en-US" dirty="0" err="1"/>
              <a:t>chares</a:t>
            </a:r>
            <a:endParaRPr lang="en-US" dirty="0"/>
          </a:p>
          <a:p>
            <a:pPr lvl="1"/>
            <a:r>
              <a:rPr lang="en-US" dirty="0"/>
              <a:t>Pairs: one object for each “neighboring”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What is the dimensionality of </a:t>
            </a:r>
            <a:r>
              <a:rPr lang="en-US" i="1" dirty="0"/>
              <a:t>“pairs”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1: make it a 3D array.. Does it work?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2: Make it a 1D array,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Explicitly assign indices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chares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the pair object between Cells[2,3,4] and Cells[2,3,5] is Pairs[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someIndex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].</a:t>
            </a:r>
          </a:p>
          <a:p>
            <a:pPr lvl="1"/>
            <a:r>
              <a:rPr lang="en-US" dirty="0"/>
              <a:t>Idea 3: Make it a 6D array</a:t>
            </a:r>
          </a:p>
          <a:p>
            <a:pPr lvl="2"/>
            <a:r>
              <a:rPr lang="en-US" dirty="0"/>
              <a:t>Pairs[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2,3,4</a:t>
            </a:r>
            <a:r>
              <a:rPr lang="en-US" dirty="0"/>
              <a:t>,</a:t>
            </a:r>
            <a:r>
              <a:rPr lang="en-US" dirty="0">
                <a:solidFill>
                  <a:srgbClr val="386572"/>
                </a:solidFill>
              </a:rPr>
              <a:t>2,3,5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But: (a) it is sparse and </a:t>
            </a:r>
          </a:p>
          <a:p>
            <a:pPr lvl="2"/>
            <a:r>
              <a:rPr lang="en-US" dirty="0"/>
              <a:t>(b) symmetry? Do we also have Pairs[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2,3,5</a:t>
            </a:r>
            <a:r>
              <a:rPr lang="en-US" dirty="0"/>
              <a:t>,</a:t>
            </a:r>
            <a:r>
              <a:rPr lang="en-US" dirty="0">
                <a:solidFill>
                  <a:srgbClr val="386572"/>
                </a:solidFill>
              </a:rPr>
              <a:t>2,3,4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Use only one of them.. (say “smaller” in dictionary order)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905000" y="4572000"/>
            <a:ext cx="8001000" cy="1828800"/>
          </a:xfrm>
          <a:prstGeom prst="round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2775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endParaRPr lang="en-US"/>
          </a:p>
        </p:txBody>
      </p:sp>
      <p:grpSp>
        <p:nvGrpSpPr>
          <p:cNvPr id="441347" name="Group 3"/>
          <p:cNvGrpSpPr>
            <a:grpSpLocks/>
          </p:cNvGrpSpPr>
          <p:nvPr/>
        </p:nvGrpSpPr>
        <p:grpSpPr bwMode="auto">
          <a:xfrm>
            <a:off x="1905000" y="2209800"/>
            <a:ext cx="3886200" cy="3581400"/>
            <a:chOff x="1056" y="1200"/>
            <a:chExt cx="3744" cy="2928"/>
          </a:xfrm>
        </p:grpSpPr>
        <p:sp>
          <p:nvSpPr>
            <p:cNvPr id="441348" name="Rectangle 4"/>
            <p:cNvSpPr>
              <a:spLocks noChangeArrowheads="1"/>
            </p:cNvSpPr>
            <p:nvPr/>
          </p:nvSpPr>
          <p:spPr bwMode="auto">
            <a:xfrm>
              <a:off x="105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49" name="Rectangle 5"/>
            <p:cNvSpPr>
              <a:spLocks noChangeArrowheads="1"/>
            </p:cNvSpPr>
            <p:nvPr/>
          </p:nvSpPr>
          <p:spPr bwMode="auto">
            <a:xfrm>
              <a:off x="273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Rectangle 6"/>
            <p:cNvSpPr>
              <a:spLocks noChangeArrowheads="1"/>
            </p:cNvSpPr>
            <p:nvPr/>
          </p:nvSpPr>
          <p:spPr bwMode="auto">
            <a:xfrm>
              <a:off x="4272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1" name="Rectangle 7"/>
            <p:cNvSpPr>
              <a:spLocks noChangeArrowheads="1"/>
            </p:cNvSpPr>
            <p:nvPr/>
          </p:nvSpPr>
          <p:spPr bwMode="auto">
            <a:xfrm>
              <a:off x="2736" y="2400"/>
              <a:ext cx="528" cy="52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2" name="Rectangle 8"/>
            <p:cNvSpPr>
              <a:spLocks noChangeArrowheads="1"/>
            </p:cNvSpPr>
            <p:nvPr/>
          </p:nvSpPr>
          <p:spPr bwMode="auto">
            <a:xfrm>
              <a:off x="1056" y="23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3" name="Rectangle 9"/>
            <p:cNvSpPr>
              <a:spLocks noChangeArrowheads="1"/>
            </p:cNvSpPr>
            <p:nvPr/>
          </p:nvSpPr>
          <p:spPr bwMode="auto">
            <a:xfrm>
              <a:off x="4272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4" name="Rectangle 10"/>
            <p:cNvSpPr>
              <a:spLocks noChangeArrowheads="1"/>
            </p:cNvSpPr>
            <p:nvPr/>
          </p:nvSpPr>
          <p:spPr bwMode="auto">
            <a:xfrm>
              <a:off x="2736" y="36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5" name="Rectangle 11"/>
            <p:cNvSpPr>
              <a:spLocks noChangeArrowheads="1"/>
            </p:cNvSpPr>
            <p:nvPr/>
          </p:nvSpPr>
          <p:spPr bwMode="auto">
            <a:xfrm>
              <a:off x="1056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6" name="Rectangle 12"/>
            <p:cNvSpPr>
              <a:spLocks noChangeArrowheads="1"/>
            </p:cNvSpPr>
            <p:nvPr/>
          </p:nvSpPr>
          <p:spPr bwMode="auto">
            <a:xfrm>
              <a:off x="4272" y="24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7" name="AutoShape 13"/>
            <p:cNvSpPr>
              <a:spLocks noChangeArrowheads="1"/>
            </p:cNvSpPr>
            <p:nvPr/>
          </p:nvSpPr>
          <p:spPr bwMode="auto">
            <a:xfrm>
              <a:off x="1968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8" name="AutoShape 14"/>
            <p:cNvSpPr>
              <a:spLocks noChangeArrowheads="1"/>
            </p:cNvSpPr>
            <p:nvPr/>
          </p:nvSpPr>
          <p:spPr bwMode="auto">
            <a:xfrm>
              <a:off x="2064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9" name="AutoShape 15"/>
            <p:cNvSpPr>
              <a:spLocks noChangeArrowheads="1"/>
            </p:cNvSpPr>
            <p:nvPr/>
          </p:nvSpPr>
          <p:spPr bwMode="auto">
            <a:xfrm>
              <a:off x="2016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0" name="AutoShape 16"/>
            <p:cNvSpPr>
              <a:spLocks noChangeArrowheads="1"/>
            </p:cNvSpPr>
            <p:nvPr/>
          </p:nvSpPr>
          <p:spPr bwMode="auto">
            <a:xfrm>
              <a:off x="2784" y="31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1" name="AutoShape 17"/>
            <p:cNvSpPr>
              <a:spLocks noChangeArrowheads="1"/>
            </p:cNvSpPr>
            <p:nvPr/>
          </p:nvSpPr>
          <p:spPr bwMode="auto">
            <a:xfrm>
              <a:off x="3552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2" name="AutoShape 18"/>
            <p:cNvSpPr>
              <a:spLocks noChangeArrowheads="1"/>
            </p:cNvSpPr>
            <p:nvPr/>
          </p:nvSpPr>
          <p:spPr bwMode="auto">
            <a:xfrm>
              <a:off x="355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3" name="AutoShape 19"/>
            <p:cNvSpPr>
              <a:spLocks noChangeArrowheads="1"/>
            </p:cNvSpPr>
            <p:nvPr/>
          </p:nvSpPr>
          <p:spPr bwMode="auto">
            <a:xfrm>
              <a:off x="283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4" name="AutoShape 20"/>
            <p:cNvSpPr>
              <a:spLocks noChangeArrowheads="1"/>
            </p:cNvSpPr>
            <p:nvPr/>
          </p:nvSpPr>
          <p:spPr bwMode="auto">
            <a:xfrm>
              <a:off x="3600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5" name="Line 21"/>
            <p:cNvSpPr>
              <a:spLocks noChangeShapeType="1"/>
            </p:cNvSpPr>
            <p:nvPr/>
          </p:nvSpPr>
          <p:spPr bwMode="auto">
            <a:xfrm>
              <a:off x="15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6" name="Line 22"/>
            <p:cNvSpPr>
              <a:spLocks noChangeShapeType="1"/>
            </p:cNvSpPr>
            <p:nvPr/>
          </p:nvSpPr>
          <p:spPr bwMode="auto">
            <a:xfrm>
              <a:off x="326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7" name="Line 23"/>
            <p:cNvSpPr>
              <a:spLocks noChangeShapeType="1"/>
            </p:cNvSpPr>
            <p:nvPr/>
          </p:nvSpPr>
          <p:spPr bwMode="auto">
            <a:xfrm>
              <a:off x="39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8" name="Line 24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9" name="Line 25"/>
            <p:cNvSpPr>
              <a:spLocks noChangeShapeType="1"/>
            </p:cNvSpPr>
            <p:nvPr/>
          </p:nvSpPr>
          <p:spPr bwMode="auto">
            <a:xfrm flipH="1">
              <a:off x="2352" y="29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0" name="Line 26"/>
            <p:cNvSpPr>
              <a:spLocks noChangeShapeType="1"/>
            </p:cNvSpPr>
            <p:nvPr/>
          </p:nvSpPr>
          <p:spPr bwMode="auto">
            <a:xfrm flipH="1">
              <a:off x="1632" y="33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1" name="Line 27"/>
            <p:cNvSpPr>
              <a:spLocks noChangeShapeType="1"/>
            </p:cNvSpPr>
            <p:nvPr/>
          </p:nvSpPr>
          <p:spPr bwMode="auto">
            <a:xfrm flipH="1">
              <a:off x="3840" y="17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2" name="Line 28"/>
            <p:cNvSpPr>
              <a:spLocks noChangeShapeType="1"/>
            </p:cNvSpPr>
            <p:nvPr/>
          </p:nvSpPr>
          <p:spPr bwMode="auto">
            <a:xfrm flipH="1">
              <a:off x="3264" y="21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3" name="Line 29"/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4" name="Line 30"/>
            <p:cNvSpPr>
              <a:spLocks noChangeShapeType="1"/>
            </p:cNvSpPr>
            <p:nvPr/>
          </p:nvSpPr>
          <p:spPr bwMode="auto">
            <a:xfrm>
              <a:off x="3024" y="22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5" name="Line 31"/>
            <p:cNvSpPr>
              <a:spLocks noChangeShapeType="1"/>
            </p:cNvSpPr>
            <p:nvPr/>
          </p:nvSpPr>
          <p:spPr bwMode="auto">
            <a:xfrm>
              <a:off x="2976" y="2976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6" name="Line 32"/>
            <p:cNvSpPr>
              <a:spLocks noChangeShapeType="1"/>
            </p:cNvSpPr>
            <p:nvPr/>
          </p:nvSpPr>
          <p:spPr bwMode="auto">
            <a:xfrm>
              <a:off x="3024" y="34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7" name="Line 33"/>
            <p:cNvSpPr>
              <a:spLocks noChangeShapeType="1"/>
            </p:cNvSpPr>
            <p:nvPr/>
          </p:nvSpPr>
          <p:spPr bwMode="auto">
            <a:xfrm>
              <a:off x="1632" y="1728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8" name="Line 34"/>
            <p:cNvSpPr>
              <a:spLocks noChangeShapeType="1"/>
            </p:cNvSpPr>
            <p:nvPr/>
          </p:nvSpPr>
          <p:spPr bwMode="auto">
            <a:xfrm>
              <a:off x="2352" y="216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9" name="Line 35"/>
            <p:cNvSpPr>
              <a:spLocks noChangeShapeType="1"/>
            </p:cNvSpPr>
            <p:nvPr/>
          </p:nvSpPr>
          <p:spPr bwMode="auto">
            <a:xfrm>
              <a:off x="3888" y="3312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0" name="Line 36"/>
            <p:cNvSpPr>
              <a:spLocks noChangeShapeType="1"/>
            </p:cNvSpPr>
            <p:nvPr/>
          </p:nvSpPr>
          <p:spPr bwMode="auto">
            <a:xfrm>
              <a:off x="3264" y="288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1" name="Line 37"/>
            <p:cNvSpPr>
              <a:spLocks noChangeShapeType="1"/>
            </p:cNvSpPr>
            <p:nvPr/>
          </p:nvSpPr>
          <p:spPr bwMode="auto">
            <a:xfrm>
              <a:off x="1584" y="2688"/>
              <a:ext cx="11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2" name="AutoShape 38"/>
            <p:cNvSpPr>
              <a:spLocks noChangeArrowheads="1"/>
            </p:cNvSpPr>
            <p:nvPr/>
          </p:nvSpPr>
          <p:spPr bwMode="auto">
            <a:xfrm>
              <a:off x="2832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138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41384" name="Text Box 40"/>
          <p:cNvSpPr txBox="1">
            <a:spLocks noChangeArrowheads="1"/>
          </p:cNvSpPr>
          <p:nvPr/>
        </p:nvSpPr>
        <p:spPr bwMode="auto">
          <a:xfrm>
            <a:off x="2133600" y="609600"/>
            <a:ext cx="8077200" cy="107721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0066"/>
                </a:solidFill>
              </a:rPr>
              <a:t>Object Based Parallelization for MD                (with sections)</a:t>
            </a:r>
          </a:p>
        </p:txBody>
      </p:sp>
      <p:sp>
        <p:nvSpPr>
          <p:cNvPr id="441385" name="Text Box 41"/>
          <p:cNvSpPr txBox="1">
            <a:spLocks noChangeArrowheads="1"/>
          </p:cNvSpPr>
          <p:nvPr/>
        </p:nvSpPr>
        <p:spPr bwMode="auto">
          <a:xfrm>
            <a:off x="6134100" y="1751935"/>
            <a:ext cx="4894384" cy="349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/>
              <a:t>All pairs in the box constitute a section for the central proc: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 Central chare uses </a:t>
            </a:r>
            <a:r>
              <a:rPr lang="en-US" dirty="0" err="1">
                <a:solidFill>
                  <a:schemeClr val="accent2"/>
                </a:solidFill>
              </a:rPr>
              <a:t>CkMulticast</a:t>
            </a:r>
            <a:r>
              <a:rPr lang="en-US" dirty="0">
                <a:solidFill>
                  <a:schemeClr val="accent2"/>
                </a:solidFill>
              </a:rPr>
              <a:t> for optimized broadcasts to this section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 Without </a:t>
            </a:r>
            <a:r>
              <a:rPr lang="en-US" dirty="0" err="1">
                <a:solidFill>
                  <a:schemeClr val="accent2"/>
                </a:solidFill>
              </a:rPr>
              <a:t>CkMulticast</a:t>
            </a:r>
            <a:r>
              <a:rPr lang="en-US" dirty="0">
                <a:solidFill>
                  <a:schemeClr val="accent2"/>
                </a:solidFill>
              </a:rPr>
              <a:t>, it would have been point-to-point sends for all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 Reductions are used across the section to aggregate results for force calculation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6905" y="2973051"/>
            <a:ext cx="2291861" cy="2054901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464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1"/>
            <a:ext cx="11379200" cy="4906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It is often convenient to define subcollections of elements within a chare array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rows or columns of a 2D chare array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One may wish to perform collective operations on the subcollection (e.g. broadcast, reduction)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9A3D01"/>
                </a:solidFill>
              </a:rPr>
              <a:t>Sections</a:t>
            </a:r>
            <a:r>
              <a:rPr lang="en-US" dirty="0">
                <a:solidFill>
                  <a:srgbClr val="9A3D01"/>
                </a:solidFill>
              </a:rPr>
              <a:t> </a:t>
            </a:r>
            <a:r>
              <a:rPr lang="en-US" dirty="0"/>
              <a:t>are the standard subcollection construct in Charm++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section is a subset of a Chare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763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explicit enumeration: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1981201"/>
            <a:ext cx="8153400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CkVec&lt;CkArrayIndex3D&gt; elems;    // add array indices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  for (int i=0; i&lt;10; i++)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    for (int j=0; j&lt;20; j+=2)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      for (int k=0; k&lt;30; k+=2)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         elems.push_back(CkArrayIndex3D(i, j, k));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CProxySection_Hello</a:t>
            </a:r>
            <a:r>
              <a:rPr lang="en-US" sz="2000" dirty="0">
                <a:latin typeface="Courier New"/>
                <a:cs typeface="Courier New"/>
              </a:rPr>
              <a:t> proxy = </a:t>
            </a:r>
          </a:p>
          <a:p>
            <a:r>
              <a:rPr lang="en-US" sz="2000" dirty="0">
                <a:latin typeface="Courier New"/>
                <a:cs typeface="Courier New"/>
              </a:rPr>
              <a:t>   CProxySection_Hello::ckNew(</a:t>
            </a:r>
            <a:r>
              <a:rPr lang="en-US" sz="2000" dirty="0" err="1">
                <a:latin typeface="Courier New"/>
                <a:cs typeface="Courier New"/>
              </a:rPr>
              <a:t>helloArrayID</a:t>
            </a:r>
            <a:r>
              <a:rPr lang="en-US" sz="2000" dirty="0">
                <a:latin typeface="Courier New"/>
                <a:cs typeface="Courier New"/>
              </a:rPr>
              <a:t>, 	</a:t>
            </a:r>
            <a:r>
              <a:rPr lang="en-US" sz="2000" dirty="0" err="1">
                <a:latin typeface="Courier New"/>
                <a:cs typeface="Courier New"/>
              </a:rPr>
              <a:t>elems.getVec</a:t>
            </a:r>
            <a:r>
              <a:rPr lang="en-US" sz="2000" dirty="0">
                <a:latin typeface="Courier New"/>
                <a:cs typeface="Courier New"/>
              </a:rPr>
              <a:t>(), </a:t>
            </a:r>
            <a:r>
              <a:rPr lang="en-US" sz="2000" dirty="0" err="1">
                <a:latin typeface="Courier New"/>
                <a:cs typeface="Courier New"/>
              </a:rPr>
              <a:t>elems.size</a:t>
            </a:r>
            <a:r>
              <a:rPr lang="en-US" sz="2000" dirty="0">
                <a:latin typeface="Courier New"/>
                <a:cs typeface="Courier New"/>
              </a:rPr>
              <a:t>());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		</a:t>
            </a:r>
            <a:endParaRPr lang="nb-NO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053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index range specification:</a:t>
            </a:r>
          </a:p>
          <a:p>
            <a:r>
              <a:rPr lang="en-US" dirty="0"/>
              <a:t>Specify array ID of the base chare array and the </a:t>
            </a:r>
            <a:r>
              <a:rPr lang="en-US" dirty="0" err="1"/>
              <a:t>inidvidual</a:t>
            </a:r>
            <a:r>
              <a:rPr lang="en-US" dirty="0"/>
              <a:t> chare array elements of the array participating in the section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3200401"/>
            <a:ext cx="73914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CProxySection_Hello proxy =   CProxySection_Hello::ckNew(helloArrayID, </a:t>
            </a:r>
          </a:p>
          <a:p>
            <a:r>
              <a:rPr lang="en-US" sz="2000" dirty="0">
                <a:latin typeface="Courier New"/>
                <a:cs typeface="Courier New"/>
              </a:rPr>
              <a:t>			0, 9, 1, 0, 19, 2, 0, 29, 2); 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                                      </a:t>
            </a:r>
            <a:endParaRPr lang="nb-NO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30639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Class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proxy classes are automatically generated for each chare and group defined in the .ci file</a:t>
            </a:r>
          </a:p>
          <a:p>
            <a:r>
              <a:rPr lang="en-US" dirty="0"/>
              <a:t>Placed into decl.h and </a:t>
            </a:r>
            <a:r>
              <a:rPr lang="en-US" dirty="0" err="1"/>
              <a:t>def.h</a:t>
            </a:r>
            <a:r>
              <a:rPr lang="en-US" dirty="0"/>
              <a:t>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09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cs598LVK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828800" y="1143001"/>
            <a:ext cx="8610600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CProxySection_Hello proxy;</a:t>
            </a:r>
            <a:br>
              <a:rPr lang="en-US" sz="2400" dirty="0">
                <a:latin typeface="Courier New"/>
                <a:cs typeface="Courier New"/>
              </a:rPr>
            </a:b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// section broadcast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proxy.someEntry(...)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 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//sections are unranked, not allowed proxy[0].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someEntry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(...)  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  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4800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For example implementations, see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$(CHARM</a:t>
            </a:r>
            <a:r>
              <a:rPr lang="en-US" dirty="0">
                <a:solidFill>
                  <a:srgbClr val="64B4CD"/>
                </a:solidFill>
              </a:rPr>
              <a:t>)</a:t>
            </a:r>
            <a:r>
              <a:rPr lang="en-US" dirty="0">
                <a:solidFill>
                  <a:srgbClr val="64B4CD"/>
                </a:solidFill>
                <a:latin typeface="Slack-Lato"/>
              </a:rPr>
              <a:t>/examples/charm++/</a:t>
            </a:r>
            <a:r>
              <a:rPr lang="en-US" dirty="0" err="1">
                <a:solidFill>
                  <a:srgbClr val="64B4CD"/>
                </a:solidFill>
                <a:latin typeface="Slack-Lato"/>
              </a:rPr>
              <a:t>arraysection</a:t>
            </a:r>
            <a:r>
              <a:rPr lang="en-US" dirty="0">
                <a:solidFill>
                  <a:srgbClr val="64B4CD"/>
                </a:solidFill>
                <a:latin typeface="Slack-Lato"/>
              </a:rPr>
              <a:t> </a:t>
            </a:r>
            <a:endParaRPr lang="en-US" dirty="0">
              <a:solidFill>
                <a:srgbClr val="64B4CD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charmplusplus.org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miniApps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/#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leanmd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532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CkMulticast implements tree algorithms for multicasts and reductions</a:t>
            </a:r>
          </a:p>
          <a:p>
            <a:pPr lvl="1"/>
            <a:r>
              <a:rPr lang="en-US" dirty="0"/>
              <a:t>Messages are routed over a </a:t>
            </a:r>
            <a:r>
              <a:rPr lang="en-US" i="1" dirty="0"/>
              <a:t>spanning tree </a:t>
            </a:r>
            <a:r>
              <a:rPr lang="en-US" dirty="0"/>
              <a:t>of the section elements</a:t>
            </a:r>
          </a:p>
          <a:p>
            <a:r>
              <a:rPr lang="en-US" dirty="0"/>
              <a:t>Default branching factor is 2, </a:t>
            </a:r>
          </a:p>
          <a:p>
            <a:pPr lvl="1"/>
            <a:r>
              <a:rPr lang="en-US" dirty="0"/>
              <a:t>but a different number can be specified while creating a section</a:t>
            </a:r>
          </a:p>
          <a:p>
            <a:pPr lvl="1"/>
            <a:r>
              <a:rPr lang="en-US" dirty="0"/>
              <a:t>Add branching factor as a last integer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573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CkMulticast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CkMulticast library, all multicast messages must inherit from CkMcastBaseMsg</a:t>
            </a:r>
          </a:p>
          <a:p>
            <a:pPr lvl="1"/>
            <a:r>
              <a:rPr lang="en-US" dirty="0"/>
              <a:t>CkMcastBaseMsg must be inherited from first</a:t>
            </a:r>
          </a:p>
          <a:p>
            <a:pPr lvl="1"/>
            <a:r>
              <a:rPr lang="en-US" dirty="0"/>
              <a:t>No parameter marshalling is allowed in entry methods used as targets of multicast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7610" y="3505201"/>
            <a:ext cx="9174431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class HiMsg : public CkMcastBaseMsg, public </a:t>
            </a:r>
            <a:r>
              <a:rPr lang="en-US" sz="2000" dirty="0" err="1">
                <a:latin typeface="Courier New"/>
                <a:cs typeface="Courier New"/>
              </a:rPr>
              <a:t>CMessage_HiMsg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{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public: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 	int *data;</a:t>
            </a:r>
          </a:p>
          <a:p>
            <a:r>
              <a:rPr lang="en-US" sz="2000" dirty="0">
                <a:latin typeface="Courier New"/>
                <a:cs typeface="Courier New"/>
              </a:rPr>
              <a:t>      ..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133123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4208</TotalTime>
  <Words>1516</Words>
  <Application>Microsoft Macintosh PowerPoint</Application>
  <PresentationFormat>Widescreen</PresentationFormat>
  <Paragraphs>208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 Antiqua</vt:lpstr>
      <vt:lpstr>Calibri</vt:lpstr>
      <vt:lpstr>Courier New</vt:lpstr>
      <vt:lpstr>Lucida Sans Unicode</vt:lpstr>
      <vt:lpstr>Slack-Lato</vt:lpstr>
      <vt:lpstr>Times New Roman</vt:lpstr>
      <vt:lpstr>sc17tutorial_1</vt:lpstr>
      <vt:lpstr>Chare Array Sections</vt:lpstr>
      <vt:lpstr>Chare Array Review</vt:lpstr>
      <vt:lpstr>Motivation</vt:lpstr>
      <vt:lpstr>Section Creation</vt:lpstr>
      <vt:lpstr>Section Creation</vt:lpstr>
      <vt:lpstr>Section Class Generation</vt:lpstr>
      <vt:lpstr>Using Sections</vt:lpstr>
      <vt:lpstr>Spanning Trees</vt:lpstr>
      <vt:lpstr>CkMulticast Messages</vt:lpstr>
      <vt:lpstr>Reductions: setReductionClient</vt:lpstr>
      <vt:lpstr>Reductions: CkSectionInfo</vt:lpstr>
      <vt:lpstr>Reductions with CkMulticast </vt:lpstr>
      <vt:lpstr>Callbacks</vt:lpstr>
      <vt:lpstr>Example: Matrix Multiplication</vt:lpstr>
      <vt:lpstr>Example: LeanMD</vt:lpstr>
      <vt:lpstr> </vt:lpstr>
      <vt:lpstr>Parallelization Using Charm++</vt:lpstr>
      <vt:lpstr>LJdynamics - Cell</vt:lpstr>
      <vt:lpstr>LJdynamics - Pair</vt:lpstr>
      <vt:lpstr>Using section in sendPositions</vt:lpstr>
      <vt:lpstr>Expressing in Charm++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Kale, Laxmikant V</cp:lastModifiedBy>
  <cp:revision>95</cp:revision>
  <dcterms:created xsi:type="dcterms:W3CDTF">2016-08-22T20:19:20Z</dcterms:created>
  <dcterms:modified xsi:type="dcterms:W3CDTF">2023-10-23T01:46:51Z</dcterms:modified>
</cp:coreProperties>
</file>