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81" r:id="rId20"/>
    <p:sldId id="282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Book Antiqua" panose="02040602050305030304" pitchFamily="18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ucida Sans" panose="020B0602030504020204" pitchFamily="34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7xiETkx0KCCrTJ+FGQaOkgTVL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94667"/>
  </p:normalViewPr>
  <p:slideViewPr>
    <p:cSldViewPr snapToGrid="0">
      <p:cViewPr varScale="1">
        <p:scale>
          <a:sx n="90" d="100"/>
          <a:sy n="90" d="100"/>
        </p:scale>
        <p:origin x="208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2024e30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92024e30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92024e303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292024e303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92024e303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292024e303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92024e303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292024e303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 rot="5400000">
            <a:off x="3591718" y="-1864518"/>
            <a:ext cx="4906963" cy="11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34" descr="ppl-logo-white-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01" y="6291264"/>
            <a:ext cx="630767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4" descr="ppl-logo-white-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01" y="6291264"/>
            <a:ext cx="630767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35" descr="ppl-logo-white-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01" y="6291264"/>
            <a:ext cx="630767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5" descr="ppl-logo-white-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01" y="6291264"/>
            <a:ext cx="630767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0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1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2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3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3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3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43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43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3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3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4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44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4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4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5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45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45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6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7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7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7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8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8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8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48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8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48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48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9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9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9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49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49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9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0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0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0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50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50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52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52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3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53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53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53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4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4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54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54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4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54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5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5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5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5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55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55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55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55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6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6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6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56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56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6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56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7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7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7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7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57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57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57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57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8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8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8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58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58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58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58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58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9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9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9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59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59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59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59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0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0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60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0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60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60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60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60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61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1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61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61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61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2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2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62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62"/>
          <p:cNvSpPr txBox="1">
            <a:spLocks noGrp="1"/>
          </p:cNvSpPr>
          <p:nvPr>
            <p:ph type="body" idx="1"/>
          </p:nvPr>
        </p:nvSpPr>
        <p:spPr>
          <a:xfrm>
            <a:off x="349153" y="909977"/>
            <a:ext cx="11487147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62"/>
          <p:cNvSpPr txBox="1">
            <a:spLocks noGrp="1"/>
          </p:cNvSpPr>
          <p:nvPr>
            <p:ph type="body" idx="2"/>
          </p:nvPr>
        </p:nvSpPr>
        <p:spPr>
          <a:xfrm>
            <a:off x="349153" y="2198575"/>
            <a:ext cx="11487147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62"/>
          <p:cNvSpPr txBox="1">
            <a:spLocks noGrp="1"/>
          </p:cNvSpPr>
          <p:nvPr>
            <p:ph type="body" idx="3"/>
          </p:nvPr>
        </p:nvSpPr>
        <p:spPr>
          <a:xfrm>
            <a:off x="349153" y="3583427"/>
            <a:ext cx="11487147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62"/>
          <p:cNvSpPr txBox="1">
            <a:spLocks noGrp="1"/>
          </p:cNvSpPr>
          <p:nvPr>
            <p:ph type="body" idx="4"/>
          </p:nvPr>
        </p:nvSpPr>
        <p:spPr>
          <a:xfrm>
            <a:off x="349153" y="5043466"/>
            <a:ext cx="11487147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  <a:defRPr sz="4400" cap="small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63"/>
          <p:cNvSpPr txBox="1"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63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63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63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5" name="Google Shape;325;p63"/>
          <p:cNvCxnSpPr/>
          <p:nvPr/>
        </p:nvCxnSpPr>
        <p:spPr>
          <a:xfrm>
            <a:off x="914400" y="2444811"/>
            <a:ext cx="104648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p63"/>
          <p:cNvSpPr txBox="1"/>
          <p:nvPr/>
        </p:nvSpPr>
        <p:spPr>
          <a:xfrm>
            <a:off x="1873235" y="4774277"/>
            <a:ext cx="8534400" cy="70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55556F"/>
                </a:solidFill>
                <a:latin typeface="Lucida Sans"/>
                <a:ea typeface="Lucida Sans"/>
                <a:cs typeface="Lucida Sans"/>
                <a:sym typeface="Lucida Sans"/>
              </a:rPr>
              <a:t>October 21, 2023</a:t>
            </a:r>
            <a:endParaRPr sz="2400">
              <a:solidFill>
                <a:srgbClr val="55556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7" name="Google Shape;327;p63"/>
          <p:cNvSpPr txBox="1">
            <a:spLocks noGrp="1"/>
          </p:cNvSpPr>
          <p:nvPr>
            <p:ph type="body" idx="2"/>
          </p:nvPr>
        </p:nvSpPr>
        <p:spPr>
          <a:xfrm>
            <a:off x="1873251" y="3700463"/>
            <a:ext cx="853440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64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4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64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64"/>
          <p:cNvSpPr txBox="1">
            <a:spLocks noGrp="1"/>
          </p:cNvSpPr>
          <p:nvPr>
            <p:ph type="body" idx="1"/>
          </p:nvPr>
        </p:nvSpPr>
        <p:spPr>
          <a:xfrm>
            <a:off x="609600" y="909977"/>
            <a:ext cx="10972800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64"/>
          <p:cNvSpPr txBox="1">
            <a:spLocks noGrp="1"/>
          </p:cNvSpPr>
          <p:nvPr>
            <p:ph type="body" idx="2"/>
          </p:nvPr>
        </p:nvSpPr>
        <p:spPr>
          <a:xfrm>
            <a:off x="609600" y="2198575"/>
            <a:ext cx="10972800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64"/>
          <p:cNvSpPr txBox="1">
            <a:spLocks noGrp="1"/>
          </p:cNvSpPr>
          <p:nvPr>
            <p:ph type="body" idx="3"/>
          </p:nvPr>
        </p:nvSpPr>
        <p:spPr>
          <a:xfrm>
            <a:off x="609600" y="3583427"/>
            <a:ext cx="109728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64"/>
          <p:cNvSpPr txBox="1">
            <a:spLocks noGrp="1"/>
          </p:cNvSpPr>
          <p:nvPr>
            <p:ph type="body" idx="4"/>
          </p:nvPr>
        </p:nvSpPr>
        <p:spPr>
          <a:xfrm>
            <a:off x="609600" y="5043466"/>
            <a:ext cx="10972800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5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65"/>
          <p:cNvSpPr txBox="1">
            <a:spLocks noGrp="1"/>
          </p:cNvSpPr>
          <p:nvPr>
            <p:ph type="body" idx="1"/>
          </p:nvPr>
        </p:nvSpPr>
        <p:spPr>
          <a:xfrm>
            <a:off x="609600" y="935847"/>
            <a:ext cx="5384800" cy="31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0" name="Google Shape;340;p65"/>
          <p:cNvSpPr txBox="1">
            <a:spLocks noGrp="1"/>
          </p:cNvSpPr>
          <p:nvPr>
            <p:ph type="body" idx="2"/>
          </p:nvPr>
        </p:nvSpPr>
        <p:spPr>
          <a:xfrm>
            <a:off x="6197600" y="935847"/>
            <a:ext cx="5384800" cy="31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1" name="Google Shape;341;p65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65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65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65"/>
          <p:cNvSpPr txBox="1">
            <a:spLocks noGrp="1"/>
          </p:cNvSpPr>
          <p:nvPr>
            <p:ph type="body" idx="3"/>
          </p:nvPr>
        </p:nvSpPr>
        <p:spPr>
          <a:xfrm>
            <a:off x="609600" y="4829213"/>
            <a:ext cx="10972800" cy="1550950"/>
          </a:xfrm>
          <a:prstGeom prst="rect">
            <a:avLst/>
          </a:prstGeom>
          <a:solidFill>
            <a:srgbClr val="C5D8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65"/>
          <p:cNvSpPr txBox="1">
            <a:spLocks noGrp="1"/>
          </p:cNvSpPr>
          <p:nvPr>
            <p:ph type="body" idx="4"/>
          </p:nvPr>
        </p:nvSpPr>
        <p:spPr>
          <a:xfrm>
            <a:off x="609600" y="4238625"/>
            <a:ext cx="10972800" cy="590550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None/>
              <a:defRPr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  <a:defRPr sz="4400" cap="small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66"/>
          <p:cNvSpPr txBox="1"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66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6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66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2" name="Google Shape;352;p66"/>
          <p:cNvCxnSpPr/>
          <p:nvPr/>
        </p:nvCxnSpPr>
        <p:spPr>
          <a:xfrm>
            <a:off x="914400" y="2444811"/>
            <a:ext cx="104648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3" name="Google Shape;353;p66"/>
          <p:cNvSpPr txBox="1"/>
          <p:nvPr/>
        </p:nvSpPr>
        <p:spPr>
          <a:xfrm>
            <a:off x="1873235" y="4774277"/>
            <a:ext cx="8534400" cy="70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55556F"/>
                </a:solidFill>
                <a:latin typeface="Lucida Sans"/>
                <a:ea typeface="Lucida Sans"/>
                <a:cs typeface="Lucida Sans"/>
                <a:sym typeface="Lucida Sans"/>
              </a:rPr>
              <a:t>October 21, 2023</a:t>
            </a:r>
            <a:endParaRPr sz="2400">
              <a:solidFill>
                <a:srgbClr val="55556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4" name="Google Shape;354;p66"/>
          <p:cNvSpPr txBox="1">
            <a:spLocks noGrp="1"/>
          </p:cNvSpPr>
          <p:nvPr>
            <p:ph type="body" idx="2"/>
          </p:nvPr>
        </p:nvSpPr>
        <p:spPr>
          <a:xfrm>
            <a:off x="1873251" y="3700463"/>
            <a:ext cx="853440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7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7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7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7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67"/>
          <p:cNvSpPr txBox="1">
            <a:spLocks noGrp="1"/>
          </p:cNvSpPr>
          <p:nvPr>
            <p:ph type="body" idx="1"/>
          </p:nvPr>
        </p:nvSpPr>
        <p:spPr>
          <a:xfrm>
            <a:off x="609600" y="909977"/>
            <a:ext cx="10972800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67"/>
          <p:cNvSpPr txBox="1">
            <a:spLocks noGrp="1"/>
          </p:cNvSpPr>
          <p:nvPr>
            <p:ph type="body" idx="2"/>
          </p:nvPr>
        </p:nvSpPr>
        <p:spPr>
          <a:xfrm>
            <a:off x="609600" y="2198575"/>
            <a:ext cx="10972800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2" name="Google Shape;362;p67"/>
          <p:cNvSpPr txBox="1">
            <a:spLocks noGrp="1"/>
          </p:cNvSpPr>
          <p:nvPr>
            <p:ph type="body" idx="3"/>
          </p:nvPr>
        </p:nvSpPr>
        <p:spPr>
          <a:xfrm>
            <a:off x="609600" y="3583427"/>
            <a:ext cx="109728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67"/>
          <p:cNvSpPr txBox="1">
            <a:spLocks noGrp="1"/>
          </p:cNvSpPr>
          <p:nvPr>
            <p:ph type="body" idx="4"/>
          </p:nvPr>
        </p:nvSpPr>
        <p:spPr>
          <a:xfrm>
            <a:off x="609600" y="5043466"/>
            <a:ext cx="10972800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8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68"/>
          <p:cNvSpPr txBox="1">
            <a:spLocks noGrp="1"/>
          </p:cNvSpPr>
          <p:nvPr>
            <p:ph type="body" idx="1"/>
          </p:nvPr>
        </p:nvSpPr>
        <p:spPr>
          <a:xfrm>
            <a:off x="609600" y="935847"/>
            <a:ext cx="5384800" cy="31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7" name="Google Shape;367;p68"/>
          <p:cNvSpPr txBox="1">
            <a:spLocks noGrp="1"/>
          </p:cNvSpPr>
          <p:nvPr>
            <p:ph type="body" idx="2"/>
          </p:nvPr>
        </p:nvSpPr>
        <p:spPr>
          <a:xfrm>
            <a:off x="6197600" y="935847"/>
            <a:ext cx="5384800" cy="31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8" name="Google Shape;368;p68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68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8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68"/>
          <p:cNvSpPr txBox="1">
            <a:spLocks noGrp="1"/>
          </p:cNvSpPr>
          <p:nvPr>
            <p:ph type="body" idx="3"/>
          </p:nvPr>
        </p:nvSpPr>
        <p:spPr>
          <a:xfrm>
            <a:off x="609600" y="4829213"/>
            <a:ext cx="10972800" cy="1550950"/>
          </a:xfrm>
          <a:prstGeom prst="rect">
            <a:avLst/>
          </a:prstGeom>
          <a:solidFill>
            <a:srgbClr val="C5D8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68"/>
          <p:cNvSpPr txBox="1">
            <a:spLocks noGrp="1"/>
          </p:cNvSpPr>
          <p:nvPr>
            <p:ph type="body" idx="4"/>
          </p:nvPr>
        </p:nvSpPr>
        <p:spPr>
          <a:xfrm>
            <a:off x="609600" y="4238625"/>
            <a:ext cx="10972800" cy="590550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None/>
              <a:defRPr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9"/>
          <p:cNvSpPr txBox="1"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  <a:defRPr sz="4400" cap="small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69"/>
          <p:cNvSpPr txBox="1"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69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9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9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9" name="Google Shape;379;p69"/>
          <p:cNvCxnSpPr/>
          <p:nvPr/>
        </p:nvCxnSpPr>
        <p:spPr>
          <a:xfrm>
            <a:off x="914400" y="2444811"/>
            <a:ext cx="104648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69"/>
          <p:cNvSpPr txBox="1"/>
          <p:nvPr/>
        </p:nvSpPr>
        <p:spPr>
          <a:xfrm>
            <a:off x="1873235" y="4774277"/>
            <a:ext cx="8534400" cy="70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55556F"/>
                </a:solidFill>
                <a:latin typeface="Lucida Sans"/>
                <a:ea typeface="Lucida Sans"/>
                <a:cs typeface="Lucida Sans"/>
                <a:sym typeface="Lucida Sans"/>
              </a:rPr>
              <a:t>October 21, 2023</a:t>
            </a:r>
            <a:endParaRPr sz="2400">
              <a:solidFill>
                <a:srgbClr val="55556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1" name="Google Shape;381;p69"/>
          <p:cNvSpPr txBox="1">
            <a:spLocks noGrp="1"/>
          </p:cNvSpPr>
          <p:nvPr>
            <p:ph type="body" idx="2"/>
          </p:nvPr>
        </p:nvSpPr>
        <p:spPr>
          <a:xfrm>
            <a:off x="1873251" y="3700463"/>
            <a:ext cx="853440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70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70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70"/>
          <p:cNvSpPr txBox="1">
            <a:spLocks noGrp="1"/>
          </p:cNvSpPr>
          <p:nvPr>
            <p:ph type="body" idx="1"/>
          </p:nvPr>
        </p:nvSpPr>
        <p:spPr>
          <a:xfrm>
            <a:off x="609600" y="909977"/>
            <a:ext cx="10972800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70"/>
          <p:cNvSpPr txBox="1">
            <a:spLocks noGrp="1"/>
          </p:cNvSpPr>
          <p:nvPr>
            <p:ph type="body" idx="2"/>
          </p:nvPr>
        </p:nvSpPr>
        <p:spPr>
          <a:xfrm>
            <a:off x="609600" y="2198575"/>
            <a:ext cx="10972800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70"/>
          <p:cNvSpPr txBox="1">
            <a:spLocks noGrp="1"/>
          </p:cNvSpPr>
          <p:nvPr>
            <p:ph type="body" idx="3"/>
          </p:nvPr>
        </p:nvSpPr>
        <p:spPr>
          <a:xfrm>
            <a:off x="609600" y="3583427"/>
            <a:ext cx="109728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70"/>
          <p:cNvSpPr txBox="1">
            <a:spLocks noGrp="1"/>
          </p:cNvSpPr>
          <p:nvPr>
            <p:ph type="body" idx="4"/>
          </p:nvPr>
        </p:nvSpPr>
        <p:spPr>
          <a:xfrm>
            <a:off x="609600" y="5043466"/>
            <a:ext cx="10972800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1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71"/>
          <p:cNvSpPr txBox="1">
            <a:spLocks noGrp="1"/>
          </p:cNvSpPr>
          <p:nvPr>
            <p:ph type="body" idx="1"/>
          </p:nvPr>
        </p:nvSpPr>
        <p:spPr>
          <a:xfrm>
            <a:off x="609600" y="935847"/>
            <a:ext cx="5384800" cy="31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4" name="Google Shape;394;p71"/>
          <p:cNvSpPr txBox="1">
            <a:spLocks noGrp="1"/>
          </p:cNvSpPr>
          <p:nvPr>
            <p:ph type="body" idx="2"/>
          </p:nvPr>
        </p:nvSpPr>
        <p:spPr>
          <a:xfrm>
            <a:off x="6197600" y="935847"/>
            <a:ext cx="5384800" cy="31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5" name="Google Shape;395;p71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71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71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71"/>
          <p:cNvSpPr txBox="1">
            <a:spLocks noGrp="1"/>
          </p:cNvSpPr>
          <p:nvPr>
            <p:ph type="body" idx="3"/>
          </p:nvPr>
        </p:nvSpPr>
        <p:spPr>
          <a:xfrm>
            <a:off x="609600" y="4829213"/>
            <a:ext cx="10972800" cy="1550950"/>
          </a:xfrm>
          <a:prstGeom prst="rect">
            <a:avLst/>
          </a:prstGeom>
          <a:solidFill>
            <a:srgbClr val="C5D8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71"/>
          <p:cNvSpPr txBox="1">
            <a:spLocks noGrp="1"/>
          </p:cNvSpPr>
          <p:nvPr>
            <p:ph type="body" idx="4"/>
          </p:nvPr>
        </p:nvSpPr>
        <p:spPr>
          <a:xfrm>
            <a:off x="609600" y="4238625"/>
            <a:ext cx="10972800" cy="590550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None/>
              <a:defRPr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2"/>
          <p:cNvSpPr txBox="1"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  <a:defRPr sz="4400" cap="small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72"/>
          <p:cNvSpPr txBox="1"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72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72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72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6" name="Google Shape;406;p72"/>
          <p:cNvCxnSpPr/>
          <p:nvPr/>
        </p:nvCxnSpPr>
        <p:spPr>
          <a:xfrm>
            <a:off x="914400" y="2444811"/>
            <a:ext cx="104648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" name="Google Shape;407;p72"/>
          <p:cNvSpPr txBox="1"/>
          <p:nvPr/>
        </p:nvSpPr>
        <p:spPr>
          <a:xfrm>
            <a:off x="1873235" y="4774277"/>
            <a:ext cx="8534400" cy="70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55556F"/>
                </a:solidFill>
                <a:latin typeface="Lucida Sans"/>
                <a:ea typeface="Lucida Sans"/>
                <a:cs typeface="Lucida Sans"/>
                <a:sym typeface="Lucida Sans"/>
              </a:rPr>
              <a:t>October 21, 2023</a:t>
            </a:r>
            <a:endParaRPr sz="2400">
              <a:solidFill>
                <a:srgbClr val="55556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8" name="Google Shape;408;p72"/>
          <p:cNvSpPr txBox="1">
            <a:spLocks noGrp="1"/>
          </p:cNvSpPr>
          <p:nvPr>
            <p:ph type="body" idx="2"/>
          </p:nvPr>
        </p:nvSpPr>
        <p:spPr>
          <a:xfrm>
            <a:off x="1873251" y="3700463"/>
            <a:ext cx="853440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3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3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73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73"/>
          <p:cNvSpPr txBox="1">
            <a:spLocks noGrp="1"/>
          </p:cNvSpPr>
          <p:nvPr>
            <p:ph type="body" idx="1"/>
          </p:nvPr>
        </p:nvSpPr>
        <p:spPr>
          <a:xfrm>
            <a:off x="609600" y="909977"/>
            <a:ext cx="10972800" cy="111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73"/>
          <p:cNvSpPr txBox="1">
            <a:spLocks noGrp="1"/>
          </p:cNvSpPr>
          <p:nvPr>
            <p:ph type="body" idx="2"/>
          </p:nvPr>
        </p:nvSpPr>
        <p:spPr>
          <a:xfrm>
            <a:off x="609600" y="2198575"/>
            <a:ext cx="10972800" cy="111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73"/>
          <p:cNvSpPr txBox="1">
            <a:spLocks noGrp="1"/>
          </p:cNvSpPr>
          <p:nvPr>
            <p:ph type="body" idx="3"/>
          </p:nvPr>
        </p:nvSpPr>
        <p:spPr>
          <a:xfrm>
            <a:off x="609600" y="3583427"/>
            <a:ext cx="109728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73"/>
          <p:cNvSpPr txBox="1">
            <a:spLocks noGrp="1"/>
          </p:cNvSpPr>
          <p:nvPr>
            <p:ph type="body" idx="4"/>
          </p:nvPr>
        </p:nvSpPr>
        <p:spPr>
          <a:xfrm>
            <a:off x="609600" y="5043466"/>
            <a:ext cx="10972800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>
  <p:cSld name="5_Two Content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4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74"/>
          <p:cNvSpPr txBox="1">
            <a:spLocks noGrp="1"/>
          </p:cNvSpPr>
          <p:nvPr>
            <p:ph type="body" idx="1"/>
          </p:nvPr>
        </p:nvSpPr>
        <p:spPr>
          <a:xfrm>
            <a:off x="609600" y="935847"/>
            <a:ext cx="5384800" cy="31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1" name="Google Shape;421;p74"/>
          <p:cNvSpPr txBox="1">
            <a:spLocks noGrp="1"/>
          </p:cNvSpPr>
          <p:nvPr>
            <p:ph type="body" idx="2"/>
          </p:nvPr>
        </p:nvSpPr>
        <p:spPr>
          <a:xfrm>
            <a:off x="6197600" y="935847"/>
            <a:ext cx="5384800" cy="31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2" name="Google Shape;422;p74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4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4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74"/>
          <p:cNvSpPr txBox="1">
            <a:spLocks noGrp="1"/>
          </p:cNvSpPr>
          <p:nvPr>
            <p:ph type="body" idx="3"/>
          </p:nvPr>
        </p:nvSpPr>
        <p:spPr>
          <a:xfrm>
            <a:off x="609600" y="4829213"/>
            <a:ext cx="10972800" cy="1550950"/>
          </a:xfrm>
          <a:prstGeom prst="rect">
            <a:avLst/>
          </a:prstGeom>
          <a:solidFill>
            <a:srgbClr val="C5D8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74"/>
          <p:cNvSpPr txBox="1">
            <a:spLocks noGrp="1"/>
          </p:cNvSpPr>
          <p:nvPr>
            <p:ph type="body" idx="4"/>
          </p:nvPr>
        </p:nvSpPr>
        <p:spPr>
          <a:xfrm>
            <a:off x="609600" y="4238625"/>
            <a:ext cx="10972800" cy="590550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None/>
              <a:defRPr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ucida San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ucida San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33" descr="ppl-logo-white-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01" y="6291264"/>
            <a:ext cx="630767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3" descr="ppl-logo-white-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01" y="6291264"/>
            <a:ext cx="630767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  <a:defRPr sz="40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F243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CB3E3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CB3E3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52">
            <a:alphaModFix/>
          </a:blip>
          <a:srcRect/>
          <a:stretch/>
        </p:blipFill>
        <p:spPr>
          <a:xfrm>
            <a:off x="11468746" y="6004707"/>
            <a:ext cx="586458" cy="74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4"/>
          <p:cNvPicPr preferRelativeResize="0"/>
          <p:nvPr/>
        </p:nvPicPr>
        <p:blipFill rotWithShape="1">
          <a:blip r:embed="rId53">
            <a:alphaModFix/>
          </a:blip>
          <a:srcRect/>
          <a:stretch/>
        </p:blipFill>
        <p:spPr>
          <a:xfrm flipH="1">
            <a:off x="74604" y="5987615"/>
            <a:ext cx="774472" cy="77447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"/>
          <p:cNvSpPr txBox="1">
            <a:spLocks noGrp="1"/>
          </p:cNvSpPr>
          <p:nvPr>
            <p:ph type="ctrTitle"/>
          </p:nvPr>
        </p:nvSpPr>
        <p:spPr>
          <a:xfrm>
            <a:off x="1905000" y="457201"/>
            <a:ext cx="84582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Messages,</a:t>
            </a:r>
            <a:br>
              <a:rPr lang="en-US"/>
            </a:br>
            <a:r>
              <a:rPr lang="en-US"/>
              <a:t>Entry methods that return values, </a:t>
            </a:r>
            <a:br>
              <a:rPr lang="en-US"/>
            </a:br>
            <a:r>
              <a:rPr lang="en-US"/>
              <a:t>and Threaded entry methods</a:t>
            </a:r>
            <a:endParaRPr/>
          </a:p>
        </p:txBody>
      </p:sp>
      <p:sp>
        <p:nvSpPr>
          <p:cNvPr id="433" name="Google Shape;433;p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5100"/>
              <a:t>Laxmikant (Sanjay) Kale</a:t>
            </a:r>
            <a:endParaRPr/>
          </a:p>
          <a:p>
            <a:pPr marL="0" lvl="0" indent="0" algn="ctr" rtl="0"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http://charm.cs.illinois.edu</a:t>
            </a:r>
            <a:endParaRPr/>
          </a:p>
          <a:p>
            <a:pPr marL="0" lvl="0" indent="0" algn="ctr" rtl="0"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Parallel Programming Laboratory</a:t>
            </a:r>
            <a:endParaRPr/>
          </a:p>
          <a:p>
            <a:pPr marL="0" lvl="0" indent="0" algn="ctr" rtl="0"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Department of Computer Science</a:t>
            </a:r>
            <a:endParaRPr/>
          </a:p>
          <a:p>
            <a:pPr marL="0" lvl="0" indent="0" algn="ctr" rtl="0"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University of Illinois at Urbana Champaign</a:t>
            </a:r>
            <a:endParaRPr/>
          </a:p>
        </p:txBody>
      </p:sp>
      <p:pic>
        <p:nvPicPr>
          <p:cNvPr id="434" name="Google Shape;434;p1" descr="ppl-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5813425"/>
            <a:ext cx="2889250" cy="84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" descr="full_mark_horz_b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2600" y="5867400"/>
            <a:ext cx="41338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07" name="Google Shape;507;p10"/>
          <p:cNvSpPr txBox="1"/>
          <p:nvPr/>
        </p:nvSpPr>
        <p:spPr>
          <a:xfrm>
            <a:off x="2057400" y="2209800"/>
            <a:ext cx="7848600" cy="2247300"/>
          </a:xfrm>
          <a:prstGeom prst="rect">
            <a:avLst/>
          </a:prstGeom>
          <a:solidFill>
            <a:srgbClr val="E3EAF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 SimpleArray : public CBase_SimpleArray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private: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double myValue;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public: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SimpleArray()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myValue = drand48();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0"/>
          <p:cNvSpPr txBox="1"/>
          <p:nvPr/>
        </p:nvSpPr>
        <p:spPr>
          <a:xfrm>
            <a:off x="2057400" y="609601"/>
            <a:ext cx="7848600" cy="1200329"/>
          </a:xfrm>
          <a:prstGeom prst="rect">
            <a:avLst/>
          </a:prstGeom>
          <a:solidFill>
            <a:srgbClr val="E3EAF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 MsgData: public CMessage_MsgData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public: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double 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}; </a:t>
            </a:r>
            <a:endParaRPr/>
          </a:p>
        </p:txBody>
      </p:sp>
      <p:sp>
        <p:nvSpPr>
          <p:cNvPr id="509" name="Google Shape;509;p10"/>
          <p:cNvSpPr txBox="1"/>
          <p:nvPr/>
        </p:nvSpPr>
        <p:spPr>
          <a:xfrm>
            <a:off x="1524000" y="-40015"/>
            <a:ext cx="8305800" cy="72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.C contd. </a:t>
            </a:r>
            <a:endParaRPr/>
          </a:p>
        </p:txBody>
      </p:sp>
      <p:sp>
        <p:nvSpPr>
          <p:cNvPr id="510" name="Google Shape;510;p10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1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16" name="Google Shape;516;p11"/>
          <p:cNvSpPr txBox="1"/>
          <p:nvPr/>
        </p:nvSpPr>
        <p:spPr>
          <a:xfrm>
            <a:off x="2133600" y="1371601"/>
            <a:ext cx="8305800" cy="4278900"/>
          </a:xfrm>
          <a:prstGeom prst="rect">
            <a:avLst/>
          </a:prstGeom>
          <a:solidFill>
            <a:srgbClr val="E3EAF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void run() { </a:t>
            </a:r>
            <a:r>
              <a:rPr lang="en-US" sz="1800" b="1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// threaded method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int contrib = 1;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if(thisIndex &lt; numElements - 1) {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MsgData *m = thisProxy(thisIndex+1).blockingGetValue();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if(myValue &gt; m-&gt;value) contrib = 0;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}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contribute(sizeof(int), &amp;contrib, CkReduction::sum_int);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MsgData* blockingGetValue() { </a:t>
            </a:r>
            <a:r>
              <a:rPr lang="en-US" sz="1800" b="1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// blocking method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MsgData * m = new MsgData();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m-&gt;value = myValue;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return m;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};</a:t>
            </a:r>
            <a:endParaRPr sz="1800"/>
          </a:p>
        </p:txBody>
      </p:sp>
      <p:sp>
        <p:nvSpPr>
          <p:cNvPr id="517" name="Google Shape;517;p11"/>
          <p:cNvSpPr txBox="1"/>
          <p:nvPr/>
        </p:nvSpPr>
        <p:spPr>
          <a:xfrm>
            <a:off x="1828800" y="36186"/>
            <a:ext cx="8305800" cy="72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.C contd. </a:t>
            </a:r>
            <a:endParaRPr/>
          </a:p>
        </p:txBody>
      </p:sp>
      <p:sp>
        <p:nvSpPr>
          <p:cNvPr id="518" name="Google Shape;518;p11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524" name="Google Shape;524;p12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How can you write the same code without threaded methods: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Without sdag? (structured dagger)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With sdag?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Which way is better?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Which way is more efficient?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What can you say about other situations beyond this simple example?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Can you write doubly recursive Fibonacci code with sync methods?</a:t>
            </a:r>
            <a:endParaRPr/>
          </a:p>
        </p:txBody>
      </p:sp>
      <p:sp>
        <p:nvSpPr>
          <p:cNvPr id="525" name="Google Shape;525;p12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26" name="Google Shape;526;p12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Once you have threaded methods…</a:t>
            </a:r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You can make them suspend in multiple ways ways: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Futures (CkFuture)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Suspend and Awaken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2024e303c_0_0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49" name="Google Shape;549;g292024e303c_0_0"/>
          <p:cNvSpPr txBox="1"/>
          <p:nvPr/>
        </p:nvSpPr>
        <p:spPr>
          <a:xfrm>
            <a:off x="2133600" y="1073291"/>
            <a:ext cx="7848600" cy="3555600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mainmodule fib {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message ValueMsg;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mainchare Main {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Main(CkArgMsg *m);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[threaded] void run(int n);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};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chare Fib {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Fib(int n, CkFuture f);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[threaded] void run(int n, CkFuture f);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};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};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50" name="Google Shape;550;g292024e303c_0_0"/>
          <p:cNvSpPr txBox="1"/>
          <p:nvPr/>
        </p:nvSpPr>
        <p:spPr>
          <a:xfrm>
            <a:off x="1981200" y="228600"/>
            <a:ext cx="83058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Fibonacci with Futures - .ci</a:t>
            </a:r>
            <a:endParaRPr/>
          </a:p>
        </p:txBody>
      </p:sp>
      <p:sp>
        <p:nvSpPr>
          <p:cNvPr id="551" name="Google Shape;551;g292024e303c_0_0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2024e303c_0_8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57" name="Google Shape;557;g292024e303c_0_8"/>
          <p:cNvSpPr txBox="1"/>
          <p:nvPr/>
        </p:nvSpPr>
        <p:spPr>
          <a:xfrm>
            <a:off x="1981200" y="1073291"/>
            <a:ext cx="9387385" cy="4551975"/>
          </a:xfrm>
          <a:prstGeom prst="rect">
            <a:avLst/>
          </a:prstGeom>
          <a:solidFill>
            <a:srgbClr val="C5D8F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 Main : public 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CBase_Main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{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public: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	Main(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CkMigrateMessage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*m) {};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Main(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CkArgMsg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* m) { 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thisProxy.run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atoi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(m-&gt;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argv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[1])); 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	void run(int n) {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		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CkFuture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f = 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CkCreateFuture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();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		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CProxy_Fib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::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ckNew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(n, f);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		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ValueMsg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*m = (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ValueMsg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*)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CkWaitFuture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(f);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		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CkPrintf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("The requested Fibonacci number is : %d\n", m-&gt;value);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		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CkExit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();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58" name="Google Shape;558;g292024e303c_0_8"/>
          <p:cNvSpPr txBox="1"/>
          <p:nvPr/>
        </p:nvSpPr>
        <p:spPr>
          <a:xfrm>
            <a:off x="1981200" y="228600"/>
            <a:ext cx="83058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Fibonacci with Futures -  main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9" name="Google Shape;559;g292024e303c_0_8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2024e303c_0_16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65" name="Google Shape;565;g292024e303c_0_16"/>
          <p:cNvSpPr txBox="1"/>
          <p:nvPr/>
        </p:nvSpPr>
        <p:spPr>
          <a:xfrm>
            <a:off x="2133600" y="1073300"/>
            <a:ext cx="7848600" cy="5269500"/>
          </a:xfrm>
          <a:prstGeom prst="rect">
            <a:avLst/>
          </a:prstGeom>
          <a:solidFill>
            <a:srgbClr val="C5D8F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 Fib : public CBase_Fib {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public: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int result;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Fib(CkMigrateMessage *m) {};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Fib(int n, CkFuture f) { thisProxy.run(n, f); }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void run(int n, CkFuture f) {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if (n &lt; THRESHOLD) result = seqFib(n);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else {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CkFuture f1 = CkCreateFuture(); CkFuture f2 = CkCreateFuture();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CProxy_Fib::ckNew(n-1,  f1); CProxy_Fib::ckNew(n-2,  f2);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ValueMsg* m1 = (ValueMsg*)CkWaitFuture(f1);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ValueMsg* m2 = (ValueMsg*)CkWaitFuture(f2);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result = m1-&gt;value + m2-&gt;value;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delete m1; delete m2;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}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ValueMsg *m = new ValueMsg();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m-&gt;value = result; CkSendToFuture(f, m);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}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5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};</a:t>
            </a:r>
            <a:endParaRPr sz="15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6" name="Google Shape;566;g292024e303c_0_16"/>
          <p:cNvSpPr txBox="1"/>
          <p:nvPr/>
        </p:nvSpPr>
        <p:spPr>
          <a:xfrm>
            <a:off x="1981200" y="228600"/>
            <a:ext cx="83058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Fibonacci with Futures -  fib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7" name="Google Shape;567;g292024e303c_0_16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92024e303c_0_24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73" name="Google Shape;573;g292024e303c_0_24"/>
          <p:cNvSpPr txBox="1"/>
          <p:nvPr/>
        </p:nvSpPr>
        <p:spPr>
          <a:xfrm>
            <a:off x="2133600" y="1073298"/>
            <a:ext cx="7848600" cy="2281200"/>
          </a:xfrm>
          <a:prstGeom prst="rect">
            <a:avLst/>
          </a:prstGeom>
          <a:solidFill>
            <a:srgbClr val="C5D8F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seqFib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(int n) {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if (n&lt;2) return n;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else return (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seqFib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(n-1) + 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seqFib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(n-2));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ValueMsg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: public </a:t>
            </a:r>
            <a:r>
              <a:rPr lang="en-US" sz="18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CMessage_ValueMsg</a:t>
            </a: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{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public: int value;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};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4" name="Google Shape;574;g292024e303c_0_24"/>
          <p:cNvSpPr txBox="1"/>
          <p:nvPr/>
        </p:nvSpPr>
        <p:spPr>
          <a:xfrm>
            <a:off x="1452750" y="216900"/>
            <a:ext cx="9210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Fibonacci with Futures -  continued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5" name="Google Shape;575;g292024e303c_0_24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7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Fibonacci with explicit thread calls</a:t>
            </a:r>
            <a:endParaRPr/>
          </a:p>
        </p:txBody>
      </p:sp>
      <p:sp>
        <p:nvSpPr>
          <p:cNvPr id="581" name="Google Shape;581;p17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 dirty="0"/>
              <a:t>All synchronization constructs, such as futures, are implemented using these basic thread library calls</a:t>
            </a:r>
          </a:p>
          <a:p>
            <a:pPr marL="800100" lvl="1">
              <a:spcBef>
                <a:spcPts val="0"/>
              </a:spcBef>
              <a:buClr>
                <a:srgbClr val="0F243E"/>
              </a:buClr>
              <a:buSzPts val="2800"/>
              <a:buChar char="•"/>
            </a:pPr>
            <a:r>
              <a:rPr lang="en-US" dirty="0" err="1"/>
              <a:t>CthThread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= </a:t>
            </a:r>
            <a:r>
              <a:rPr lang="en-US" dirty="0" err="1"/>
              <a:t>CthSelf</a:t>
            </a:r>
            <a:r>
              <a:rPr lang="en-US" dirty="0"/>
              <a:t>();</a:t>
            </a:r>
          </a:p>
          <a:p>
            <a:pPr marL="800100" lvl="1">
              <a:spcBef>
                <a:spcPts val="0"/>
              </a:spcBef>
              <a:buClr>
                <a:srgbClr val="0F243E"/>
              </a:buClr>
              <a:buSzPts val="2800"/>
              <a:buChar char="•"/>
            </a:pPr>
            <a:r>
              <a:rPr lang="en-US" dirty="0" err="1"/>
              <a:t>CthSuspend</a:t>
            </a:r>
            <a:r>
              <a:rPr lang="en-US" dirty="0"/>
              <a:t>(); </a:t>
            </a:r>
          </a:p>
          <a:p>
            <a:pPr marL="800100" lvl="1">
              <a:spcBef>
                <a:spcPts val="0"/>
              </a:spcBef>
              <a:buClr>
                <a:srgbClr val="0F243E"/>
              </a:buClr>
              <a:buSzPts val="2800"/>
              <a:buChar char="•"/>
            </a:pPr>
            <a:r>
              <a:rPr lang="en-US" dirty="0" err="1"/>
              <a:t>CthAwaken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);</a:t>
            </a:r>
            <a:endParaRPr dirty="0"/>
          </a:p>
        </p:txBody>
      </p:sp>
      <p:sp>
        <p:nvSpPr>
          <p:cNvPr id="582" name="Google Shape;582;p17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83" name="Google Shape;583;p17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6754-9976-65E0-1F43-E61777A1DF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2EF6E-16EC-5C33-7D82-001F4DAA5187}"/>
              </a:ext>
            </a:extLst>
          </p:cNvPr>
          <p:cNvSpPr txBox="1"/>
          <p:nvPr/>
        </p:nvSpPr>
        <p:spPr>
          <a:xfrm>
            <a:off x="381291" y="322864"/>
            <a:ext cx="5714709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Lucida Sans" panose="020B0602030504020204" pitchFamily="34" charset="77"/>
              </a:rPr>
              <a:t>mainmodule</a:t>
            </a:r>
            <a:r>
              <a:rPr lang="en-US" sz="2000" dirty="0">
                <a:latin typeface="Lucida Sans" panose="020B0602030504020204" pitchFamily="34" charset="77"/>
              </a:rPr>
              <a:t> </a:t>
            </a:r>
            <a:r>
              <a:rPr lang="en-US" sz="2000" dirty="0" err="1">
                <a:latin typeface="Lucida Sans" panose="020B0602030504020204" pitchFamily="34" charset="77"/>
              </a:rPr>
              <a:t>fib_threads</a:t>
            </a:r>
            <a:r>
              <a:rPr lang="en-US" sz="2000" dirty="0">
                <a:latin typeface="Lucida Sans" panose="020B0602030504020204" pitchFamily="34" charset="77"/>
              </a:rPr>
              <a:t> {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  </a:t>
            </a:r>
            <a:r>
              <a:rPr lang="en-US" sz="2000" dirty="0" err="1">
                <a:latin typeface="Lucida Sans" panose="020B0602030504020204" pitchFamily="34" charset="77"/>
              </a:rPr>
              <a:t>mainchare</a:t>
            </a:r>
            <a:r>
              <a:rPr lang="en-US" sz="2000" dirty="0">
                <a:latin typeface="Lucida Sans" panose="020B0602030504020204" pitchFamily="34" charset="77"/>
              </a:rPr>
              <a:t> Main {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    entry Main(</a:t>
            </a:r>
            <a:r>
              <a:rPr lang="en-US" sz="2000" dirty="0" err="1">
                <a:latin typeface="Lucida Sans" panose="020B0602030504020204" pitchFamily="34" charset="77"/>
              </a:rPr>
              <a:t>CkArgMsg</a:t>
            </a:r>
            <a:r>
              <a:rPr lang="en-US" sz="2000" dirty="0">
                <a:latin typeface="Lucida Sans" panose="020B0602030504020204" pitchFamily="34" charset="77"/>
              </a:rPr>
              <a:t> *m);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  };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  chare fib {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    entry fib(int </a:t>
            </a:r>
            <a:r>
              <a:rPr lang="en-US" sz="2000" dirty="0" err="1">
                <a:latin typeface="Lucida Sans" panose="020B0602030504020204" pitchFamily="34" charset="77"/>
              </a:rPr>
              <a:t>amIroot</a:t>
            </a:r>
            <a:r>
              <a:rPr lang="en-US" sz="2000" dirty="0">
                <a:latin typeface="Lucida Sans" panose="020B0602030504020204" pitchFamily="34" charset="77"/>
              </a:rPr>
              <a:t>, int n, </a:t>
            </a:r>
            <a:r>
              <a:rPr lang="en-US" sz="2000" dirty="0" err="1">
                <a:latin typeface="Lucida Sans" panose="020B0602030504020204" pitchFamily="34" charset="77"/>
              </a:rPr>
              <a:t>CProxy_fib</a:t>
            </a:r>
            <a:r>
              <a:rPr lang="en-US" sz="2000" dirty="0">
                <a:latin typeface="Lucida Sans" panose="020B0602030504020204" pitchFamily="34" charset="77"/>
              </a:rPr>
              <a:t> parent);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    entry [threaded] void run(int n);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    entry void response(int);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  };</a:t>
            </a:r>
          </a:p>
          <a:p>
            <a:r>
              <a:rPr lang="en-US" sz="2000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931F3-B447-7629-1A8F-009C44773F50}"/>
              </a:ext>
            </a:extLst>
          </p:cNvPr>
          <p:cNvSpPr txBox="1"/>
          <p:nvPr/>
        </p:nvSpPr>
        <p:spPr>
          <a:xfrm>
            <a:off x="6119357" y="319087"/>
            <a:ext cx="5691352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class Main : 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CBase_Main</a:t>
            </a:r>
            <a:endParaRPr lang="en-US" sz="1600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public: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</a:t>
            </a:r>
            <a:r>
              <a:rPr lang="en-US" sz="1600" dirty="0">
                <a:solidFill>
                  <a:srgbClr val="0F68A0"/>
                </a:solidFill>
                <a:effectLst/>
                <a:latin typeface="Lucida Sans" panose="020B0602030504020204" pitchFamily="34" charset="77"/>
              </a:rPr>
              <a:t>Main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CkMigrateMessage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*m) {}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</a:t>
            </a:r>
            <a:r>
              <a:rPr lang="en-US" sz="1600" dirty="0">
                <a:solidFill>
                  <a:srgbClr val="0F68A0"/>
                </a:solidFill>
                <a:effectLst/>
                <a:latin typeface="Lucida Sans" panose="020B0602030504020204" pitchFamily="34" charset="77"/>
              </a:rPr>
              <a:t>Main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CkArgMsg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* m)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6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(m-&gt;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argc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&lt; </a:t>
            </a:r>
            <a:r>
              <a:rPr lang="en-US" sz="16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CmiAbort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600" dirty="0">
                <a:solidFill>
                  <a:srgbClr val="C41A16"/>
                </a:solidFill>
                <a:effectLst/>
                <a:latin typeface="Lucida Sans" panose="020B0602030504020204" pitchFamily="34" charset="77"/>
              </a:rPr>
              <a:t>"./</a:t>
            </a:r>
            <a:r>
              <a:rPr lang="en-US" sz="1600" dirty="0" err="1">
                <a:solidFill>
                  <a:srgbClr val="C41A16"/>
                </a:solidFill>
                <a:effectLst/>
                <a:latin typeface="Lucida Sans" panose="020B0602030504020204" pitchFamily="34" charset="77"/>
              </a:rPr>
              <a:t>fib_threads</a:t>
            </a:r>
            <a:r>
              <a:rPr lang="en-US" sz="1600" dirty="0">
                <a:solidFill>
                  <a:srgbClr val="C41A16"/>
                </a:solidFill>
                <a:effectLst/>
                <a:latin typeface="Lucida Sans" panose="020B0602030504020204" pitchFamily="34" charset="77"/>
              </a:rPr>
              <a:t> N"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6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n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atoi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(m-&gt;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[</a:t>
            </a:r>
            <a:r>
              <a:rPr lang="en-US" sz="16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CProxy_fib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ckNew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6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, n, NULL);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B7273-867C-3EE7-FDE5-529DF5AD1331}"/>
              </a:ext>
            </a:extLst>
          </p:cNvPr>
          <p:cNvSpPr txBox="1"/>
          <p:nvPr/>
        </p:nvSpPr>
        <p:spPr>
          <a:xfrm>
            <a:off x="3997507" y="3118816"/>
            <a:ext cx="7501467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class fib : public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CBase_fib</a:t>
            </a:r>
            <a:endParaRPr lang="en-US" sz="1800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private: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result, count,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IamRoot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CthThread</a:t>
            </a:r>
            <a:r>
              <a:rPr lang="en-US" sz="1800" b="1" dirty="0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 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tid</a:t>
            </a:r>
            <a:r>
              <a:rPr lang="en-US" sz="1800" b="1" dirty="0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CProxy_fib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parent;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public: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</a:t>
            </a:r>
            <a:r>
              <a:rPr lang="en-US" sz="1800" dirty="0">
                <a:solidFill>
                  <a:srgbClr val="0F68A0"/>
                </a:solidFill>
                <a:effectLst/>
                <a:latin typeface="Lucida Sans" panose="020B0602030504020204" pitchFamily="34" charset="77"/>
              </a:rPr>
              <a:t>fib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CkMigrateMessage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*m) {}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</a:t>
            </a:r>
            <a:r>
              <a:rPr lang="en-US" sz="1800" dirty="0">
                <a:solidFill>
                  <a:srgbClr val="0F68A0"/>
                </a:solidFill>
                <a:effectLst/>
                <a:latin typeface="Lucida Sans" panose="020B0602030504020204" pitchFamily="34" charset="77"/>
              </a:rPr>
              <a:t>fib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amIRoot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,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n,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CProxy_fib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_parent)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IamRoot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amIRoot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parent = _parent;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thisProxy.run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(n);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887150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Relaxing a restriction</a:t>
            </a:r>
            <a:endParaRPr/>
          </a:p>
        </p:txBody>
      </p:sp>
      <p:sp>
        <p:nvSpPr>
          <p:cNvPr id="441" name="Google Shape;441;p2"/>
          <p:cNvSpPr txBox="1">
            <a:spLocks noGrp="1"/>
          </p:cNvSpPr>
          <p:nvPr>
            <p:ph type="body" idx="1"/>
          </p:nvPr>
        </p:nvSpPr>
        <p:spPr>
          <a:xfrm>
            <a:off x="1828800" y="11430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</a:pPr>
            <a:r>
              <a:rPr lang="en-US"/>
              <a:t>Earlier we said that: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Entry methods, once started, do not pause. They return control to the charm++ scheduler only after they’ve finished execution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</a:pPr>
            <a:r>
              <a:rPr lang="en-US"/>
              <a:t>Today, we will describe constructs that relax this restriction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Also, we will define a special class of entry methods that have return values</a:t>
            </a:r>
            <a:endParaRPr/>
          </a:p>
          <a:p>
            <a:pPr marL="114300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i.e. regular entry methods, rather than “asynchronous” ones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</a:pPr>
            <a:r>
              <a:rPr lang="en-US"/>
              <a:t>The baseline model, with the original restrictions: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Is a conceptually simpler model, and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Is adequate: powerful enough for most situations</a:t>
            </a:r>
            <a:endParaRPr/>
          </a:p>
          <a:p>
            <a:pPr marL="114300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Especially when extended with structured dagger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You should continue to use that whenever possible</a:t>
            </a:r>
            <a:endParaRPr/>
          </a:p>
          <a:p>
            <a:pPr marL="742950" lvl="1" indent="-14478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742950" lvl="1" indent="-14478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442" name="Google Shape;442;p2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3" name="Google Shape;443;p2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EE36D-B5AA-6B14-03E1-F3BE3D2AD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E4EC1-2924-CB6E-729A-6EC9878EF7C0}"/>
              </a:ext>
            </a:extLst>
          </p:cNvPr>
          <p:cNvSpPr txBox="1"/>
          <p:nvPr/>
        </p:nvSpPr>
        <p:spPr>
          <a:xfrm>
            <a:off x="801511" y="4608915"/>
            <a:ext cx="11198578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</a:t>
            </a:r>
            <a:r>
              <a:rPr lang="en-US" sz="1800" dirty="0">
                <a:solidFill>
                  <a:srgbClr val="0F68A0"/>
                </a:solidFill>
                <a:effectLst/>
                <a:latin typeface="Lucida Sans" panose="020B0602030504020204" pitchFamily="34" charset="77"/>
              </a:rPr>
              <a:t>response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fibValue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result +=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fibValue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count--;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(!count)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CthAwaken</a:t>
            </a:r>
            <a:r>
              <a:rPr lang="en-US" sz="1800" b="1" dirty="0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tid</a:t>
            </a:r>
            <a:r>
              <a:rPr lang="en-US" sz="1800" b="1" dirty="0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2369D-6EF1-31BF-FD4B-00D97662FF67}"/>
              </a:ext>
            </a:extLst>
          </p:cNvPr>
          <p:cNvSpPr txBox="1"/>
          <p:nvPr/>
        </p:nvSpPr>
        <p:spPr>
          <a:xfrm>
            <a:off x="654756" y="553156"/>
            <a:ext cx="925124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</a:t>
            </a:r>
            <a:r>
              <a:rPr lang="en-US" sz="1800" dirty="0">
                <a:solidFill>
                  <a:srgbClr val="0F68A0"/>
                </a:solidFill>
                <a:effectLst/>
                <a:latin typeface="Lucida Sans" panose="020B0602030504020204" pitchFamily="34" charset="77"/>
              </a:rPr>
              <a:t>run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n)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tid</a:t>
            </a:r>
            <a:r>
              <a:rPr lang="en-US" sz="1800" b="1" dirty="0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 =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CthSelf</a:t>
            </a:r>
            <a:r>
              <a:rPr lang="en-US" sz="1800" b="1" dirty="0">
                <a:solidFill>
                  <a:srgbClr val="C00000"/>
                </a:solidFill>
                <a:effectLst/>
                <a:latin typeface="Lucida Sans" panose="020B0602030504020204" pitchFamily="34" charset="77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(n&lt; THRESHOLD) { result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seqFib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(n);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}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{ 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CProxy_fib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ckNew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8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,n-</a:t>
            </a:r>
            <a:r>
              <a:rPr lang="en-US" sz="18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thisProxy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); 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CProxy_fib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ckNew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</a:t>
            </a:r>
            <a:r>
              <a:rPr lang="en-US" sz="18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,n-</a:t>
            </a:r>
            <a:r>
              <a:rPr lang="en-US" sz="18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thisProxy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); 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                result = </a:t>
            </a:r>
            <a:r>
              <a:rPr lang="en-US" sz="18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;  count = </a:t>
            </a:r>
            <a:r>
              <a:rPr lang="en-US" sz="1800" dirty="0">
                <a:solidFill>
                  <a:srgbClr val="1C00CF"/>
                </a:solidFill>
                <a:effectLst/>
                <a:latin typeface="Lucida Sans" panose="020B0602030504020204" pitchFamily="34" charset="77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;  </a:t>
            </a:r>
          </a:p>
          <a:p>
            <a:r>
              <a:rPr lang="en-US" sz="1800" dirty="0">
                <a:latin typeface="Lucida Sans" panose="020B0602030504020204" pitchFamily="34" charset="77"/>
              </a:rPr>
              <a:t>                 </a:t>
            </a:r>
            <a:r>
              <a:rPr lang="en-US" sz="1800" b="1" dirty="0" err="1">
                <a:solidFill>
                  <a:schemeClr val="accent2"/>
                </a:solidFill>
                <a:effectLst/>
                <a:latin typeface="Lucida Sans" panose="020B0602030504020204" pitchFamily="34" charset="77"/>
              </a:rPr>
              <a:t>CthSuspend</a:t>
            </a:r>
            <a:r>
              <a:rPr lang="en-US" sz="1800" b="1" dirty="0">
                <a:solidFill>
                  <a:schemeClr val="accent2"/>
                </a:solidFill>
                <a:effectLst/>
                <a:latin typeface="Lucida Sans" panose="020B0602030504020204" pitchFamily="34" charset="77"/>
              </a:rPr>
              <a:t>(); 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IamRoot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) 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Lucida Sans" panose="020B0602030504020204" pitchFamily="34" charset="77"/>
              </a:rPr>
              <a:t>         </a:t>
            </a:r>
            <a:r>
              <a:rPr lang="en-US" sz="1800" dirty="0" err="1">
                <a:solidFill>
                  <a:schemeClr val="tx1"/>
                </a:solidFill>
                <a:effectLst/>
                <a:latin typeface="Lucida Sans" panose="020B0602030504020204" pitchFamily="34" charset="77"/>
              </a:rPr>
              <a:t>CkPrintf</a:t>
            </a:r>
            <a:r>
              <a:rPr lang="en-US" sz="1800" dirty="0">
                <a:solidFill>
                  <a:schemeClr val="tx1"/>
                </a:solidFill>
                <a:effectLst/>
                <a:latin typeface="Lucida Sans" panose="020B0602030504020204" pitchFamily="34" charset="77"/>
              </a:rPr>
              <a:t>("The requested Fibonacci number is : %d\n", result);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CkExit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  } </a:t>
            </a:r>
            <a:r>
              <a:rPr lang="en-US" sz="1800" b="1" dirty="0">
                <a:solidFill>
                  <a:srgbClr val="9B2393"/>
                </a:solidFill>
                <a:effectLst/>
                <a:latin typeface="Lucida Sans" panose="020B0602030504020204" pitchFamily="34" charset="77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parent.response</a:t>
            </a:r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(result);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6942055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9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Finding Approximate Median</a:t>
            </a:r>
            <a:endParaRPr/>
          </a:p>
        </p:txBody>
      </p:sp>
      <p:sp>
        <p:nvSpPr>
          <p:cNvPr id="597" name="Google Shape;597;p19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You are given K*num_chares numbers spread across num_chares chares of a chare array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Find the approxmiate median of those numbers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i.e. approximately half numbers are smaller and half are larger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Approximate, so that a small percentage difference is tolerated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E.g. a number with 49.5% smaller and 51.5% larger than it is acceptable as approximate median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tolerance is allowed so as to make it converge faster</a:t>
            </a:r>
            <a:endParaRPr/>
          </a:p>
          <a:p>
            <a:pPr marL="114300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598" name="Google Shape;598;p19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9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0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the interface file median.ci </a:t>
            </a:r>
            <a:endParaRPr/>
          </a:p>
        </p:txBody>
      </p:sp>
      <p:pic>
        <p:nvPicPr>
          <p:cNvPr id="605" name="Google Shape;60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5023" y="1389500"/>
            <a:ext cx="9144000" cy="287001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0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607" name="Google Shape;607;p20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1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class Main in the C++ file median.C </a:t>
            </a:r>
            <a:endParaRPr/>
          </a:p>
        </p:txBody>
      </p:sp>
      <p:sp>
        <p:nvSpPr>
          <p:cNvPr id="613" name="Google Shape;613;p21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614" name="Google Shape;61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04573" y="959189"/>
            <a:ext cx="8192700" cy="57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1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2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class Main in the C++ file median.C </a:t>
            </a:r>
            <a:endParaRPr/>
          </a:p>
        </p:txBody>
      </p:sp>
      <p:pic>
        <p:nvPicPr>
          <p:cNvPr id="621" name="Google Shape;62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40612" y="892475"/>
            <a:ext cx="8910900" cy="57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2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623" name="Google Shape;623;p22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3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class Partition in the C++ file median.C</a:t>
            </a:r>
            <a:endParaRPr/>
          </a:p>
        </p:txBody>
      </p:sp>
      <p:pic>
        <p:nvPicPr>
          <p:cNvPr id="629" name="Google Shape;629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53484" y="869308"/>
            <a:ext cx="8885100" cy="58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3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sync methods</a:t>
            </a:r>
            <a:endParaRPr/>
          </a:p>
        </p:txBody>
      </p:sp>
      <p:sp>
        <p:nvSpPr>
          <p:cNvPr id="449" name="Google Shape;449;p3"/>
          <p:cNvSpPr txBox="1">
            <a:spLocks noGrp="1"/>
          </p:cNvSpPr>
          <p:nvPr>
            <p:ph type="body" idx="1"/>
          </p:nvPr>
        </p:nvSpPr>
        <p:spPr>
          <a:xfrm>
            <a:off x="1828800" y="1143002"/>
            <a:ext cx="8610600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</a:pPr>
            <a:r>
              <a:rPr lang="en-US"/>
              <a:t>Synchronous as opposed to asynchronous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</a:pPr>
            <a:r>
              <a:rPr lang="en-US"/>
              <a:t>They return a value - always a “message” type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Always a pointer to a message, MsgType *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</a:pPr>
            <a:r>
              <a:rPr lang="en-US"/>
              <a:t>Other than that, just like any other entry method:</a:t>
            </a:r>
            <a:endParaRPr/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rgbClr val="0F243E"/>
              </a:buClr>
              <a:buSzPct val="100000"/>
              <a:buNone/>
            </a:pPr>
            <a:endParaRPr/>
          </a:p>
        </p:txBody>
      </p:sp>
      <p:sp>
        <p:nvSpPr>
          <p:cNvPr id="450" name="Google Shape;450;p3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cs598LVK</a:t>
            </a:r>
            <a:endParaRPr/>
          </a:p>
        </p:txBody>
      </p:sp>
      <p:sp>
        <p:nvSpPr>
          <p:cNvPr id="451" name="Google Shape;451;p3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52" name="Google Shape;452;p3"/>
          <p:cNvSpPr txBox="1"/>
          <p:nvPr/>
        </p:nvSpPr>
        <p:spPr>
          <a:xfrm>
            <a:off x="1981200" y="3200401"/>
            <a:ext cx="7543800" cy="646331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interface file: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entry [sync] MsgData * f(double A[2*m], int m ); </a:t>
            </a:r>
            <a:endParaRPr/>
          </a:p>
        </p:txBody>
      </p:sp>
      <p:sp>
        <p:nvSpPr>
          <p:cNvPr id="453" name="Google Shape;453;p3"/>
          <p:cNvSpPr txBox="1"/>
          <p:nvPr/>
        </p:nvSpPr>
        <p:spPr>
          <a:xfrm>
            <a:off x="1981200" y="4343401"/>
            <a:ext cx="7543800" cy="2246769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C++ file: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MsgData * f(double X[], int size)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…..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m = new MsgData(..);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…..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return 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How to invoke a sync method</a:t>
            </a:r>
            <a:endParaRPr/>
          </a:p>
        </p:txBody>
      </p:sp>
      <p:sp>
        <p:nvSpPr>
          <p:cNvPr id="459" name="Google Shape;459;p4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We might invoke a sync method just like any other method: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MsgData * m = A[i].foo(.. parameters..);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Do you see any problem with this?</a:t>
            </a:r>
            <a:endParaRPr/>
          </a:p>
        </p:txBody>
      </p:sp>
      <p:sp>
        <p:nvSpPr>
          <p:cNvPr id="460" name="Google Shape;460;p4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61" name="Google Shape;461;p4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Threaded methods</a:t>
            </a:r>
            <a:endParaRPr/>
          </a:p>
        </p:txBody>
      </p:sp>
      <p:sp>
        <p:nvSpPr>
          <p:cNvPr id="467" name="Google Shape;467;p5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Any method that calls a sync method must be able to suspend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Need to be declared as a “threaded” method.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threaded method of a chare C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suspend, without blocking the processor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Other chares can then be executed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Even other methods of chare C can be executed</a:t>
            </a:r>
            <a:endParaRPr/>
          </a:p>
          <a:p>
            <a:pPr marL="114300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468" name="Google Shape;468;p5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"/>
          <p:cNvSpPr txBox="1"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n-US"/>
              <a:t>A complete example </a:t>
            </a:r>
            <a:endParaRPr/>
          </a:p>
        </p:txBody>
      </p:sp>
      <p:sp>
        <p:nvSpPr>
          <p:cNvPr id="475" name="Google Shape;475;p6"/>
          <p:cNvSpPr txBox="1"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A chare array A of N elements, and each element holds a single number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Check if the numbers are already in a sorted order?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</a:pPr>
            <a:r>
              <a:rPr lang="en-US"/>
              <a:t>Each chare checks with its right neighbor, in parallel, and combine there results via a reduction 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None/>
            </a:pPr>
            <a:endParaRPr/>
          </a:p>
        </p:txBody>
      </p:sp>
      <p:sp>
        <p:nvSpPr>
          <p:cNvPr id="476" name="Google Shape;476;p6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77" name="Google Shape;477;p6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83" name="Google Shape;483;p7"/>
          <p:cNvSpPr txBox="1"/>
          <p:nvPr/>
        </p:nvSpPr>
        <p:spPr>
          <a:xfrm>
            <a:off x="2133600" y="1073291"/>
            <a:ext cx="7848600" cy="4248300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mainmodule arrayRing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message MsgData;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readonly int numElements;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mainchare Main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Main(CkArgMsg *msg);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[reductiontarget] void allDone(CkReductionMsg *m);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array [1D] SimpleArray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SimpleArray();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[threaded] void run();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entry [sync] MsgData * blockingGetValue();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</p:txBody>
      </p:sp>
      <p:sp>
        <p:nvSpPr>
          <p:cNvPr id="484" name="Google Shape;484;p7"/>
          <p:cNvSpPr txBox="1"/>
          <p:nvPr/>
        </p:nvSpPr>
        <p:spPr>
          <a:xfrm>
            <a:off x="1981200" y="228600"/>
            <a:ext cx="83058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Interface File - .ci</a:t>
            </a:r>
            <a:endParaRPr/>
          </a:p>
        </p:txBody>
      </p:sp>
      <p:sp>
        <p:nvSpPr>
          <p:cNvPr id="485" name="Google Shape;485;p7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91" name="Google Shape;491;p8"/>
          <p:cNvSpPr txBox="1"/>
          <p:nvPr/>
        </p:nvSpPr>
        <p:spPr>
          <a:xfrm>
            <a:off x="2133600" y="904757"/>
            <a:ext cx="7848600" cy="4155900"/>
          </a:xfrm>
          <a:prstGeom prst="rect">
            <a:avLst/>
          </a:prstGeom>
          <a:solidFill>
            <a:srgbClr val="E3EAF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 Main : public CBase_Main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public: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Main(CkArgMsg* msg)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numElements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if (msg-&gt;argc &gt; 1) numElements = atoi(msg-&gt;argv[1]);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delete msg;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CProxy_SimpleArray elems =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CProxy_SimpleArray::ckNew(numElements);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CkCallback *cb = new CkCallback(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CkIndex_Main::allDone(NULL), thisProxy);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elems.ckSetReductionClient(cb);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elems.run();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} </a:t>
            </a:r>
            <a:endParaRPr/>
          </a:p>
        </p:txBody>
      </p:sp>
      <p:sp>
        <p:nvSpPr>
          <p:cNvPr id="492" name="Google Shape;492;p8"/>
          <p:cNvSpPr txBox="1"/>
          <p:nvPr/>
        </p:nvSpPr>
        <p:spPr>
          <a:xfrm>
            <a:off x="1981200" y="228600"/>
            <a:ext cx="83058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Class Main - .C</a:t>
            </a:r>
            <a:endParaRPr/>
          </a:p>
        </p:txBody>
      </p:sp>
      <p:sp>
        <p:nvSpPr>
          <p:cNvPr id="493" name="Google Shape;493;p8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"/>
          <p:cNvSpPr txBox="1">
            <a:spLocks noGrp="1"/>
          </p:cNvSpPr>
          <p:nvPr>
            <p:ph type="sldNum" idx="12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99" name="Google Shape;499;p9"/>
          <p:cNvSpPr txBox="1"/>
          <p:nvPr/>
        </p:nvSpPr>
        <p:spPr>
          <a:xfrm>
            <a:off x="2133600" y="1295401"/>
            <a:ext cx="7848600" cy="3693319"/>
          </a:xfrm>
          <a:prstGeom prst="rect">
            <a:avLst/>
          </a:prstGeom>
          <a:solidFill>
            <a:srgbClr val="E3EAF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class Main : public CBase_Main….contd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public: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void allDone(CkReductionMsg *m)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int *sorted = (int *) m-&gt;getData();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if( *sorted == numElements)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printf(“ Elements were sorted \n”);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} 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printf(“ Elements were not sorted \n”);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CkExit();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};</a:t>
            </a:r>
            <a:endParaRPr/>
          </a:p>
        </p:txBody>
      </p:sp>
      <p:sp>
        <p:nvSpPr>
          <p:cNvPr id="500" name="Google Shape;500;p9"/>
          <p:cNvSpPr txBox="1"/>
          <p:nvPr/>
        </p:nvSpPr>
        <p:spPr>
          <a:xfrm>
            <a:off x="1981200" y="228600"/>
            <a:ext cx="83058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Lucida Sans"/>
              <a:buNone/>
            </a:pPr>
            <a:r>
              <a:rPr lang="en-US" sz="4000">
                <a:solidFill>
                  <a:srgbClr val="4F6128"/>
                </a:solidFill>
                <a:latin typeface="Lucida Sans"/>
                <a:ea typeface="Lucida Sans"/>
                <a:cs typeface="Lucida Sans"/>
                <a:sym typeface="Lucida Sans"/>
              </a:rPr>
              <a:t>Class Main - .C</a:t>
            </a:r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ftr" idx="11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Charm Tutorial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1827</Words>
  <Application>Microsoft Macintosh PowerPoint</Application>
  <PresentationFormat>Widescreen</PresentationFormat>
  <Paragraphs>299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Book Antiqua</vt:lpstr>
      <vt:lpstr>Lucida Sans</vt:lpstr>
      <vt:lpstr>Arial</vt:lpstr>
      <vt:lpstr>Times New Roman</vt:lpstr>
      <vt:lpstr>Calibri</vt:lpstr>
      <vt:lpstr>sc17tutorial_1</vt:lpstr>
      <vt:lpstr>Messages, Entry methods that return values,  and Threaded entry methods</vt:lpstr>
      <vt:lpstr>Relaxing a restriction</vt:lpstr>
      <vt:lpstr>sync methods</vt:lpstr>
      <vt:lpstr>How to invoke a sync method</vt:lpstr>
      <vt:lpstr>Threaded methods</vt:lpstr>
      <vt:lpstr>A complete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Once you have threaded methods…</vt:lpstr>
      <vt:lpstr>PowerPoint Presentation</vt:lpstr>
      <vt:lpstr>PowerPoint Presentation</vt:lpstr>
      <vt:lpstr>PowerPoint Presentation</vt:lpstr>
      <vt:lpstr>PowerPoint Presentation</vt:lpstr>
      <vt:lpstr>Fibonacci with explicit thread calls</vt:lpstr>
      <vt:lpstr>PowerPoint Presentation</vt:lpstr>
      <vt:lpstr>PowerPoint Presentation</vt:lpstr>
      <vt:lpstr>Finding Approximate Median</vt:lpstr>
      <vt:lpstr>the interface file median.ci </vt:lpstr>
      <vt:lpstr>class Main in the C++ file median.C </vt:lpstr>
      <vt:lpstr>class Main in the C++ file median.C </vt:lpstr>
      <vt:lpstr>class Partition in the C++ file median.C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Messages, Entry methods that return values,  and Threaded entry methods</dc:title>
  <dc:creator>Michael Robson</dc:creator>
  <cp:lastModifiedBy>Kale, Laxmikant V</cp:lastModifiedBy>
  <cp:revision>4</cp:revision>
  <dcterms:created xsi:type="dcterms:W3CDTF">2016-08-22T20:19:20Z</dcterms:created>
  <dcterms:modified xsi:type="dcterms:W3CDTF">2023-10-24T18:56:23Z</dcterms:modified>
</cp:coreProperties>
</file>