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9" r:id="rId2"/>
    <p:sldId id="329" r:id="rId3"/>
    <p:sldId id="292" r:id="rId4"/>
    <p:sldId id="262" r:id="rId5"/>
    <p:sldId id="333" r:id="rId6"/>
    <p:sldId id="332" r:id="rId7"/>
    <p:sldId id="279" r:id="rId8"/>
    <p:sldId id="261" r:id="rId9"/>
    <p:sldId id="280" r:id="rId10"/>
    <p:sldId id="330" r:id="rId11"/>
    <p:sldId id="282" r:id="rId12"/>
    <p:sldId id="334" r:id="rId13"/>
    <p:sldId id="446" r:id="rId14"/>
    <p:sldId id="445" r:id="rId15"/>
    <p:sldId id="400" r:id="rId16"/>
    <p:sldId id="401" r:id="rId17"/>
    <p:sldId id="402" r:id="rId18"/>
    <p:sldId id="407" r:id="rId19"/>
    <p:sldId id="403" r:id="rId20"/>
    <p:sldId id="408" r:id="rId21"/>
    <p:sldId id="447" r:id="rId22"/>
    <p:sldId id="410" r:id="rId23"/>
    <p:sldId id="413" r:id="rId24"/>
    <p:sldId id="417" r:id="rId25"/>
    <p:sldId id="418" r:id="rId26"/>
    <p:sldId id="419" r:id="rId27"/>
    <p:sldId id="369" r:id="rId28"/>
    <p:sldId id="376" r:id="rId29"/>
    <p:sldId id="377" r:id="rId30"/>
    <p:sldId id="378" r:id="rId3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28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2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8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Non-divisible numbers</a:t>
            </a:r>
          </a:p>
          <a:p>
            <a:r>
              <a:rPr lang="en-US" dirty="0"/>
              <a:t>These variables are provided by the system to each thread</a:t>
            </a:r>
          </a:p>
          <a:p>
            <a:r>
              <a:rPr lang="en-US" dirty="0"/>
              <a:t>Block </a:t>
            </a:r>
            <a:r>
              <a:rPr lang="en-US" dirty="0" err="1"/>
              <a:t>idx</a:t>
            </a:r>
            <a:r>
              <a:rPr lang="en-US" dirty="0"/>
              <a:t> is my blocks serial no, </a:t>
            </a:r>
            <a:r>
              <a:rPr lang="en-US" dirty="0" err="1"/>
              <a:t>blockdim</a:t>
            </a:r>
            <a:r>
              <a:rPr lang="en-US" dirty="0"/>
              <a:t> the no of threads per block, </a:t>
            </a:r>
            <a:r>
              <a:rPr lang="en-US" dirty="0" err="1"/>
              <a:t>treadidx</a:t>
            </a:r>
            <a:r>
              <a:rPr lang="en-US" dirty="0"/>
              <a:t> my threads id in my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9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18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94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548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59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99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29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24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56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1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892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052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721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675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769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413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296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52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__global__ denotes GPU function aka kernel</a:t>
            </a:r>
          </a:p>
          <a:p>
            <a:r>
              <a:rPr lang="en-US" dirty="0"/>
              <a:t>&lt;&lt;&lt;&gt;&gt;&gt; denote kernel launch aka running on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__global__ denotes GPU function aka kernel</a:t>
            </a:r>
          </a:p>
          <a:p>
            <a:r>
              <a:rPr lang="en-US" dirty="0"/>
              <a:t>&lt;&lt;&lt;&gt;&gt;&gt; denote kernel launch aka running on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Scheduling picture (+ SIMT picture)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5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A70C989-DC6E-4BE9-B6D5-EE96E04F96DB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607E2677-E99A-4649-9867-57D7D58AC59F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67AC-444B-4BEE-800F-6745C656459E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A64916CB-A6A3-478C-875E-B0837B9D7B84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592A-2A0F-44A4-9D18-32F12CC45B82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BBB8E82-0C5E-488D-A3E1-8A5784A8D536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BDCCF45-2AC4-4BAC-A689-431237E24DEB}" type="datetime1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361077D-2983-49E8-974B-DF6F47585C69}" type="datetime1">
              <a:rPr lang="en-US" smtClean="0"/>
              <a:t>10/23/23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CA4AF0D-10FE-46D4-816E-89E5A83655FB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DEA4BBD5-A63F-4DE8-BB28-6D1F3E4E93C0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41F6-57BC-4BE5-B7EE-1A0663F79F07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2F70-3D1E-F04E-A0EB-8A30F454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and General Purposing of GPUs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CCB2-C237-1649-B74B-BDABB01D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4973730"/>
          </a:xfrm>
        </p:spPr>
        <p:txBody>
          <a:bodyPr/>
          <a:lstStyle/>
          <a:p>
            <a:r>
              <a:rPr lang="en-US" dirty="0"/>
              <a:t>Graphics Processing Unit (GPU)</a:t>
            </a:r>
          </a:p>
          <a:p>
            <a:r>
              <a:rPr lang="en-US" dirty="0"/>
              <a:t>Original purpose: high speed rendering(?) i.e. video games,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Optimized for being good at math</a:t>
            </a:r>
          </a:p>
          <a:p>
            <a:r>
              <a:rPr lang="en-US" dirty="0"/>
              <a:t>Result: High memory BW and many “cores”</a:t>
            </a:r>
          </a:p>
          <a:p>
            <a:r>
              <a:rPr lang="en-US" dirty="0"/>
              <a:t>Brook Streaming Language from Stanford</a:t>
            </a:r>
          </a:p>
          <a:p>
            <a:pPr lvl="1"/>
            <a:r>
              <a:rPr lang="en-US" dirty="0"/>
              <a:t>Ian Buck et al paper is worth a read</a:t>
            </a:r>
          </a:p>
          <a:p>
            <a:pPr lvl="1"/>
            <a:r>
              <a:rPr lang="en-US" dirty="0"/>
              <a:t>The idea of specialized kernels </a:t>
            </a:r>
          </a:p>
          <a:p>
            <a:pPr lvl="2"/>
            <a:r>
              <a:rPr lang="en-US" sz="2400" dirty="0"/>
              <a:t>Running on specialized devices</a:t>
            </a:r>
          </a:p>
          <a:p>
            <a:r>
              <a:rPr lang="en-US" sz="3200" dirty="0"/>
              <a:t>NVIDIA and AMD (and Intel’s integrated graphics)</a:t>
            </a:r>
          </a:p>
          <a:p>
            <a:r>
              <a:rPr lang="en-US" sz="3200" dirty="0"/>
              <a:t>Programming: CUDA, OpenCL, and OpenMP</a:t>
            </a:r>
          </a:p>
          <a:p>
            <a:pPr lvl="2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E8241-D3EA-0B4E-AC55-D169B6C0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F1D99-41B3-094A-BC9D-2917B823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96078-B3DA-6649-A223-E2BC05D3EF8F}"/>
              </a:ext>
            </a:extLst>
          </p:cNvPr>
          <p:cNvSpPr txBox="1"/>
          <p:nvPr/>
        </p:nvSpPr>
        <p:spPr>
          <a:xfrm>
            <a:off x="7201579" y="3074425"/>
            <a:ext cx="4474029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this paper, we present Brook for GPUs, a system for general-purpose computation on programmable graphics hardware. Brook extends C to include simple data-parallel constructs, enabling the use of the GPU as a streaming coprocessor.</a:t>
            </a:r>
          </a:p>
        </p:txBody>
      </p:sp>
    </p:spTree>
    <p:extLst>
      <p:ext uri="{BB962C8B-B14F-4D97-AF65-F5344CB8AC3E}">
        <p14:creationId xmlns:p14="http://schemas.microsoft.com/office/powerpoint/2010/main" val="171299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EF60941-CB04-E440-8C30-49A5465D9B4D}"/>
              </a:ext>
            </a:extLst>
          </p:cNvPr>
          <p:cNvGrpSpPr/>
          <p:nvPr/>
        </p:nvGrpSpPr>
        <p:grpSpPr>
          <a:xfrm>
            <a:off x="5240557" y="2992819"/>
            <a:ext cx="1792784" cy="1332854"/>
            <a:chOff x="5402449" y="2992819"/>
            <a:chExt cx="1363851" cy="13328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C0A86B-94AF-F84C-A6C9-06CB62E78F6B}"/>
                </a:ext>
              </a:extLst>
            </p:cNvPr>
            <p:cNvGrpSpPr/>
            <p:nvPr/>
          </p:nvGrpSpPr>
          <p:grpSpPr>
            <a:xfrm>
              <a:off x="5691103" y="3186549"/>
              <a:ext cx="814957" cy="968647"/>
              <a:chOff x="6249042" y="1667715"/>
              <a:chExt cx="814957" cy="968647"/>
            </a:xfrm>
          </p:grpSpPr>
          <p:cxnSp>
            <p:nvCxnSpPr>
              <p:cNvPr id="6" name="Curved Connector 5">
                <a:extLst>
                  <a:ext uri="{FF2B5EF4-FFF2-40B4-BE49-F238E27FC236}">
                    <a16:creationId xmlns:a16="http://schemas.microsoft.com/office/drawing/2014/main" id="{FD2222F7-241B-2049-879E-75651919D9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07623" y="2101424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>
                <a:extLst>
                  <a:ext uri="{FF2B5EF4-FFF2-40B4-BE49-F238E27FC236}">
                    <a16:creationId xmlns:a16="http://schemas.microsoft.com/office/drawing/2014/main" id="{4F6593C5-1FCF-0F4F-8CE7-20F8B37E06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9429" y="210167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>
                <a:extLst>
                  <a:ext uri="{FF2B5EF4-FFF2-40B4-BE49-F238E27FC236}">
                    <a16:creationId xmlns:a16="http://schemas.microsoft.com/office/drawing/2014/main" id="{6180622B-4871-134F-8EF2-D31E53D8E9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38338" y="2101423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D7EF5881-FFFF-A64F-91DD-18D2EFB61E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29308" y="2078419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D94AC305-86E4-8F45-963C-BF8FC549D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52921" y="207842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>
                <a:extLst>
                  <a:ext uri="{FF2B5EF4-FFF2-40B4-BE49-F238E27FC236}">
                    <a16:creationId xmlns:a16="http://schemas.microsoft.com/office/drawing/2014/main" id="{FF6CBD1E-334B-A641-94DB-D642CBC59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91115" y="2078420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B37D88-A57A-2D41-9340-B7C9C63CBFD3}"/>
                </a:ext>
              </a:extLst>
            </p:cNvPr>
            <p:cNvSpPr/>
            <p:nvPr/>
          </p:nvSpPr>
          <p:spPr>
            <a:xfrm>
              <a:off x="5402449" y="2992819"/>
              <a:ext cx="1363851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D4CCA4-00B4-6F49-AED6-C3753D9D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Blocks, Warps, and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C4AD2-C700-0147-97AA-3FB019C3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F3A12-757E-2944-A32B-A75DA13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4857C9-1488-C44D-B735-1333C326E6E5}"/>
              </a:ext>
            </a:extLst>
          </p:cNvPr>
          <p:cNvGrpSpPr/>
          <p:nvPr/>
        </p:nvGrpSpPr>
        <p:grpSpPr>
          <a:xfrm>
            <a:off x="2505770" y="2992819"/>
            <a:ext cx="1792784" cy="1332854"/>
            <a:chOff x="5402449" y="2992819"/>
            <a:chExt cx="1363851" cy="13328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F2450-0C4C-AA4E-B9B8-D4B5A948887E}"/>
                </a:ext>
              </a:extLst>
            </p:cNvPr>
            <p:cNvGrpSpPr/>
            <p:nvPr/>
          </p:nvGrpSpPr>
          <p:grpSpPr>
            <a:xfrm>
              <a:off x="5691103" y="3186549"/>
              <a:ext cx="814957" cy="968647"/>
              <a:chOff x="6249042" y="1667715"/>
              <a:chExt cx="814957" cy="968647"/>
            </a:xfrm>
          </p:grpSpPr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88FF315B-2858-E94D-B787-2FEE2C30AB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07623" y="2101424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365FA2AA-5DA5-5E4C-8A5D-2C6DF81B93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9429" y="210167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AF85F424-BA26-F54C-9E51-FEA5E6E484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38338" y="2101423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44E9744-6836-EE46-BC3A-41D6298B5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29308" y="2078419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74404179-1660-6444-BA70-B3AC07FF54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52921" y="207842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>
                <a:extLst>
                  <a:ext uri="{FF2B5EF4-FFF2-40B4-BE49-F238E27FC236}">
                    <a16:creationId xmlns:a16="http://schemas.microsoft.com/office/drawing/2014/main" id="{0F674BDE-94B4-AD4E-8584-3598AB7DBC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91115" y="2078420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5C84AE-3590-624B-B8DC-AEA8805DA292}"/>
                </a:ext>
              </a:extLst>
            </p:cNvPr>
            <p:cNvSpPr/>
            <p:nvPr/>
          </p:nvSpPr>
          <p:spPr>
            <a:xfrm>
              <a:off x="5402449" y="2992819"/>
              <a:ext cx="1363851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93C876-0829-1742-9870-001DE540F720}"/>
              </a:ext>
            </a:extLst>
          </p:cNvPr>
          <p:cNvGrpSpPr/>
          <p:nvPr/>
        </p:nvGrpSpPr>
        <p:grpSpPr>
          <a:xfrm>
            <a:off x="7896170" y="2992819"/>
            <a:ext cx="1792784" cy="1332854"/>
            <a:chOff x="5402449" y="2992819"/>
            <a:chExt cx="1363851" cy="13328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7A668A0-1200-8045-8714-3AD314C3A1DF}"/>
                </a:ext>
              </a:extLst>
            </p:cNvPr>
            <p:cNvGrpSpPr/>
            <p:nvPr/>
          </p:nvGrpSpPr>
          <p:grpSpPr>
            <a:xfrm>
              <a:off x="5691103" y="3186549"/>
              <a:ext cx="814957" cy="968647"/>
              <a:chOff x="6249042" y="1667715"/>
              <a:chExt cx="814957" cy="968647"/>
            </a:xfrm>
          </p:grpSpPr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6C810B91-E977-F94B-9A93-702EFAF562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07623" y="2101424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86EBA06-B8D3-0947-B9C4-3676865C06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9429" y="210167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urved Connector 28">
                <a:extLst>
                  <a:ext uri="{FF2B5EF4-FFF2-40B4-BE49-F238E27FC236}">
                    <a16:creationId xmlns:a16="http://schemas.microsoft.com/office/drawing/2014/main" id="{FCEE729B-4AAD-AD40-83E2-78CAFEFDE1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38338" y="2101423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>
                <a:extLst>
                  <a:ext uri="{FF2B5EF4-FFF2-40B4-BE49-F238E27FC236}">
                    <a16:creationId xmlns:a16="http://schemas.microsoft.com/office/drawing/2014/main" id="{8B3EBE9C-2C14-6A45-B5D8-0C33868EA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29308" y="2078419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FDD291B3-D279-4C48-A250-C529A4F433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52921" y="207842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9693491F-1DBE-B94F-914C-AFA4C7F043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91115" y="2078420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1F74D-53AD-6840-AFD7-6C1555F1AFDB}"/>
                </a:ext>
              </a:extLst>
            </p:cNvPr>
            <p:cNvSpPr/>
            <p:nvPr/>
          </p:nvSpPr>
          <p:spPr>
            <a:xfrm>
              <a:off x="5402449" y="2992819"/>
              <a:ext cx="1363851" cy="133285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9740C3A-6978-D943-B1F0-79708B049DDC}"/>
              </a:ext>
            </a:extLst>
          </p:cNvPr>
          <p:cNvSpPr/>
          <p:nvPr/>
        </p:nvSpPr>
        <p:spPr>
          <a:xfrm>
            <a:off x="2227127" y="2696705"/>
            <a:ext cx="7737746" cy="1977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908632-3848-0F4A-8414-6AF104C9CF30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3402162" y="2992819"/>
            <a:ext cx="0" cy="13328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C5BBDF-C97A-3C48-A96D-AC737515F3BA}"/>
              </a:ext>
            </a:extLst>
          </p:cNvPr>
          <p:cNvCxnSpPr>
            <a:cxnSpLocks/>
          </p:cNvCxnSpPr>
          <p:nvPr/>
        </p:nvCxnSpPr>
        <p:spPr>
          <a:xfrm>
            <a:off x="6138024" y="3004368"/>
            <a:ext cx="0" cy="1332854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63F1E1-B71C-084C-8CC9-BA322DBFFABC}"/>
              </a:ext>
            </a:extLst>
          </p:cNvPr>
          <p:cNvCxnSpPr>
            <a:cxnSpLocks/>
          </p:cNvCxnSpPr>
          <p:nvPr/>
        </p:nvCxnSpPr>
        <p:spPr>
          <a:xfrm>
            <a:off x="8792563" y="3004368"/>
            <a:ext cx="0" cy="1332854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575EA36-7379-864D-923E-0D7064E8B3BD}"/>
              </a:ext>
            </a:extLst>
          </p:cNvPr>
          <p:cNvGraphicFramePr>
            <a:graphicFrameLocks noGrp="1"/>
          </p:cNvGraphicFramePr>
          <p:nvPr/>
        </p:nvGraphicFramePr>
        <p:xfrm>
          <a:off x="2227125" y="4970700"/>
          <a:ext cx="773775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75">
                  <a:extLst>
                    <a:ext uri="{9D8B030D-6E8A-4147-A177-3AD203B41FA5}">
                      <a16:colId xmlns:a16="http://schemas.microsoft.com/office/drawing/2014/main" val="2553401078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2563272171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2064562877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145098852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2483338748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487926342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496919965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64976900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669182510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782309288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3539840792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664990881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3225207493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6879385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458125557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348741582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2360339916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16548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595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DD7E82-55CA-EE45-B45B-A826A79C3D58}"/>
              </a:ext>
            </a:extLst>
          </p:cNvPr>
          <p:cNvSpPr txBox="1"/>
          <p:nvPr/>
        </p:nvSpPr>
        <p:spPr>
          <a:xfrm>
            <a:off x="1249251" y="1429555"/>
            <a:ext cx="364472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KernelFunc</a:t>
            </a:r>
            <a:r>
              <a:rPr lang="en-US" dirty="0"/>
              <a:t>&lt;&lt;&lt;3,6&gt;&gt;&gt;(…);</a:t>
            </a:r>
          </a:p>
          <a:p>
            <a:endParaRPr lang="en-US" dirty="0"/>
          </a:p>
          <a:p>
            <a:r>
              <a:rPr lang="en-US" dirty="0"/>
              <a:t>Block Dimension = 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CB9182-0DF9-FC47-8811-07ACCB671A46}"/>
              </a:ext>
            </a:extLst>
          </p:cNvPr>
          <p:cNvSpPr txBox="1"/>
          <p:nvPr/>
        </p:nvSpPr>
        <p:spPr>
          <a:xfrm>
            <a:off x="5884187" y="1208236"/>
            <a:ext cx="32997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picture, assume a warp has 3 threads.. (in reality, its almost always 32.. It’s a device dependent parameter)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505001-D9D3-5741-AADC-A926EA2DFED5}"/>
              </a:ext>
            </a:extLst>
          </p:cNvPr>
          <p:cNvSpPr txBox="1"/>
          <p:nvPr/>
        </p:nvSpPr>
        <p:spPr>
          <a:xfrm>
            <a:off x="584629" y="6025358"/>
            <a:ext cx="10999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specify </a:t>
            </a:r>
            <a:r>
              <a:rPr lang="en-US" dirty="0" err="1"/>
              <a:t>blocksize</a:t>
            </a:r>
            <a:r>
              <a:rPr lang="en-US" dirty="0"/>
              <a:t> that’s not a multiple of </a:t>
            </a:r>
            <a:r>
              <a:rPr lang="en-US" dirty="0" err="1"/>
              <a:t>warpsize</a:t>
            </a:r>
            <a:r>
              <a:rPr lang="en-US" dirty="0"/>
              <a:t>,  the system will leave some </a:t>
            </a:r>
            <a:r>
              <a:rPr lang="en-US" dirty="0" err="1"/>
              <a:t>cuda</a:t>
            </a:r>
            <a:r>
              <a:rPr lang="en-US" dirty="0"/>
              <a:t> cores in a warp idle)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F3C1972-EB81-044A-B487-05B4B3218799}"/>
              </a:ext>
            </a:extLst>
          </p:cNvPr>
          <p:cNvGraphicFramePr>
            <a:graphicFrameLocks noGrp="1"/>
          </p:cNvGraphicFramePr>
          <p:nvPr/>
        </p:nvGraphicFramePr>
        <p:xfrm>
          <a:off x="2222119" y="5455714"/>
          <a:ext cx="7742754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53">
                  <a:extLst>
                    <a:ext uri="{9D8B030D-6E8A-4147-A177-3AD203B41FA5}">
                      <a16:colId xmlns:a16="http://schemas.microsoft.com/office/drawing/2014/main" val="2553401078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2563272171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2064562877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145098852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2483338748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487926342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496919965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64976900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669182510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782309288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3539840792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664990881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3225207493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6879385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458125557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348741582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2360339916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16548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5955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AF80207-5818-3E45-9829-B40E69551CD5}"/>
              </a:ext>
            </a:extLst>
          </p:cNvPr>
          <p:cNvSpPr txBox="1"/>
          <p:nvPr/>
        </p:nvSpPr>
        <p:spPr>
          <a:xfrm>
            <a:off x="584629" y="4982547"/>
            <a:ext cx="16475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Thread Index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34FC91-3E76-B040-A5C1-B1231F865D9F}"/>
              </a:ext>
            </a:extLst>
          </p:cNvPr>
          <p:cNvSpPr txBox="1"/>
          <p:nvPr/>
        </p:nvSpPr>
        <p:spPr>
          <a:xfrm>
            <a:off x="584629" y="5467561"/>
            <a:ext cx="16475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Global Index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64A4F-5186-C645-813C-C139B8608641}"/>
              </a:ext>
            </a:extLst>
          </p:cNvPr>
          <p:cNvSpPr txBox="1"/>
          <p:nvPr/>
        </p:nvSpPr>
        <p:spPr>
          <a:xfrm>
            <a:off x="2505770" y="2661423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2DAE9F-719E-4D41-A193-E49BD2FF859F}"/>
              </a:ext>
            </a:extLst>
          </p:cNvPr>
          <p:cNvSpPr txBox="1"/>
          <p:nvPr/>
        </p:nvSpPr>
        <p:spPr>
          <a:xfrm>
            <a:off x="5240557" y="2672414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266D3-0497-4A42-9650-873A09EF32C4}"/>
              </a:ext>
            </a:extLst>
          </p:cNvPr>
          <p:cNvSpPr txBox="1"/>
          <p:nvPr/>
        </p:nvSpPr>
        <p:spPr>
          <a:xfrm>
            <a:off x="7896169" y="2672414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9F7E77-D71B-6349-A787-E72CAADD48BC}"/>
              </a:ext>
            </a:extLst>
          </p:cNvPr>
          <p:cNvSpPr txBox="1"/>
          <p:nvPr/>
        </p:nvSpPr>
        <p:spPr>
          <a:xfrm>
            <a:off x="1581365" y="4301712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Warp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CBC13A-C40F-484E-B770-DBEE1C65844F}"/>
              </a:ext>
            </a:extLst>
          </p:cNvPr>
          <p:cNvSpPr txBox="1"/>
          <p:nvPr/>
        </p:nvSpPr>
        <p:spPr>
          <a:xfrm>
            <a:off x="3402162" y="4318359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Warp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798898-FBD3-45A5-B731-9E092FB05459}"/>
              </a:ext>
            </a:extLst>
          </p:cNvPr>
          <p:cNvSpPr txBox="1"/>
          <p:nvPr/>
        </p:nvSpPr>
        <p:spPr>
          <a:xfrm>
            <a:off x="1008324" y="1015857"/>
            <a:ext cx="164750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Number of Blocks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F99B02-ECA7-4DFF-AE50-A84FAB66EA93}"/>
              </a:ext>
            </a:extLst>
          </p:cNvPr>
          <p:cNvSpPr txBox="1"/>
          <p:nvPr/>
        </p:nvSpPr>
        <p:spPr>
          <a:xfrm>
            <a:off x="3085816" y="1042912"/>
            <a:ext cx="261878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Number of Threads per Block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A80B76-04CA-4D53-B48B-083ECE83D74D}"/>
              </a:ext>
            </a:extLst>
          </p:cNvPr>
          <p:cNvCxnSpPr>
            <a:cxnSpLocks/>
          </p:cNvCxnSpPr>
          <p:nvPr/>
        </p:nvCxnSpPr>
        <p:spPr>
          <a:xfrm flipH="1" flipV="1">
            <a:off x="2414898" y="1325541"/>
            <a:ext cx="327155" cy="21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DB81D1-42E5-49D1-8199-D97E083AEAD8}"/>
              </a:ext>
            </a:extLst>
          </p:cNvPr>
          <p:cNvCxnSpPr/>
          <p:nvPr/>
        </p:nvCxnSpPr>
        <p:spPr>
          <a:xfrm flipV="1">
            <a:off x="3048187" y="1325541"/>
            <a:ext cx="190995" cy="21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7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EE31-B78F-114B-B992-42B6F6DA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52A2-9D7E-F244-A422-7180A70FD1D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A,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B,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C)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Unified memory allocation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&lt;&lt;&lt;VEC_SZ/512,512&gt;&gt;&gt;(A, B, C);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6AD98-6D29-EB4F-8DD5-A8340305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79872-6E77-6B49-B453-2F0EF01C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9555C-D327-4FFE-9DBC-74C50F1B1905}"/>
              </a:ext>
            </a:extLst>
          </p:cNvPr>
          <p:cNvSpPr txBox="1"/>
          <p:nvPr/>
        </p:nvSpPr>
        <p:spPr>
          <a:xfrm>
            <a:off x="2233178" y="5657116"/>
            <a:ext cx="205047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Number of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A38B2-A8C3-451A-AF8D-1109DF5714B2}"/>
              </a:ext>
            </a:extLst>
          </p:cNvPr>
          <p:cNvSpPr txBox="1"/>
          <p:nvPr/>
        </p:nvSpPr>
        <p:spPr>
          <a:xfrm>
            <a:off x="4946072" y="5469079"/>
            <a:ext cx="2299855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Number of Threads per Block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2EAFD6-86B0-4856-BCAC-97528EE1CB51}"/>
              </a:ext>
            </a:extLst>
          </p:cNvPr>
          <p:cNvCxnSpPr/>
          <p:nvPr/>
        </p:nvCxnSpPr>
        <p:spPr>
          <a:xfrm flipH="1">
            <a:off x="3080902" y="5168927"/>
            <a:ext cx="540328" cy="540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A3F16-3557-466D-B9BB-3991F24BE8AA}"/>
              </a:ext>
            </a:extLst>
          </p:cNvPr>
          <p:cNvCxnSpPr>
            <a:cxnSpLocks/>
          </p:cNvCxnSpPr>
          <p:nvPr/>
        </p:nvCxnSpPr>
        <p:spPr>
          <a:xfrm>
            <a:off x="5323607" y="5109222"/>
            <a:ext cx="540325" cy="359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466D6C-97AE-45B5-A247-FD7740236782}"/>
              </a:ext>
            </a:extLst>
          </p:cNvPr>
          <p:cNvSpPr txBox="1"/>
          <p:nvPr/>
        </p:nvSpPr>
        <p:spPr>
          <a:xfrm>
            <a:off x="3806535" y="3089487"/>
            <a:ext cx="244532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blockIdx.x</a:t>
            </a:r>
            <a:r>
              <a:rPr lang="en-US" sz="2000" dirty="0"/>
              <a:t> is my block’s serial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62226-B121-48C8-BD9F-97E35E054EF3}"/>
              </a:ext>
            </a:extLst>
          </p:cNvPr>
          <p:cNvSpPr txBox="1"/>
          <p:nvPr/>
        </p:nvSpPr>
        <p:spPr>
          <a:xfrm>
            <a:off x="6553848" y="3046044"/>
            <a:ext cx="214226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blockDim.x</a:t>
            </a:r>
            <a:r>
              <a:rPr lang="en-US" sz="2000" dirty="0"/>
              <a:t> is the number of threads per block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21A1A-CDAF-48D5-91CD-4AE86EEBCDD1}"/>
              </a:ext>
            </a:extLst>
          </p:cNvPr>
          <p:cNvSpPr txBox="1"/>
          <p:nvPr/>
        </p:nvSpPr>
        <p:spPr>
          <a:xfrm>
            <a:off x="9095076" y="3046043"/>
            <a:ext cx="214226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threadIdx.x</a:t>
            </a:r>
            <a:r>
              <a:rPr lang="en-US" sz="2000" dirty="0"/>
              <a:t> is my thread’s id in my block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FC569-0CC5-45FD-9858-B5FEDF45E175}"/>
              </a:ext>
            </a:extLst>
          </p:cNvPr>
          <p:cNvCxnSpPr>
            <a:cxnSpLocks/>
          </p:cNvCxnSpPr>
          <p:nvPr/>
        </p:nvCxnSpPr>
        <p:spPr>
          <a:xfrm>
            <a:off x="6632863" y="2399718"/>
            <a:ext cx="443346" cy="64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2BD37-AEEC-45DB-994C-1D1035294DA1}"/>
              </a:ext>
            </a:extLst>
          </p:cNvPr>
          <p:cNvCxnSpPr/>
          <p:nvPr/>
        </p:nvCxnSpPr>
        <p:spPr>
          <a:xfrm>
            <a:off x="4433453" y="2382086"/>
            <a:ext cx="256309" cy="66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303CC-A347-4569-9B61-D912B6F33DB0}"/>
              </a:ext>
            </a:extLst>
          </p:cNvPr>
          <p:cNvCxnSpPr>
            <a:cxnSpLocks/>
          </p:cNvCxnSpPr>
          <p:nvPr/>
        </p:nvCxnSpPr>
        <p:spPr>
          <a:xfrm>
            <a:off x="9095076" y="2399718"/>
            <a:ext cx="741651" cy="64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9C08C0-C071-44B6-B1C7-9594865DE7CC}"/>
              </a:ext>
            </a:extLst>
          </p:cNvPr>
          <p:cNvSpPr txBox="1"/>
          <p:nvPr/>
        </p:nvSpPr>
        <p:spPr>
          <a:xfrm>
            <a:off x="2836716" y="4789202"/>
            <a:ext cx="2019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VEC_SZ/512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784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3BE5-E42E-5183-6AAD-C88CF42D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CUDA kernels from Chares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C65E-63CA-8888-5F1A-511128F2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6"/>
            <a:ext cx="10770220" cy="4413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Charm++ is not a compiler.. So it won’t write CUDA code for you </a:t>
            </a:r>
          </a:p>
          <a:p>
            <a:pPr lvl="1"/>
            <a:r>
              <a:rPr lang="en-US" dirty="0" err="1"/>
              <a:t>OpenACC</a:t>
            </a:r>
            <a:r>
              <a:rPr lang="en-US" dirty="0"/>
              <a:t>, OpenMP, … will write kernels for you</a:t>
            </a:r>
          </a:p>
          <a:p>
            <a:r>
              <a:rPr lang="en-US" dirty="0"/>
              <a:t>So the main question is how can you fire CUDA kernels and manage dependencies</a:t>
            </a:r>
          </a:p>
          <a:p>
            <a:r>
              <a:rPr lang="en-US" dirty="0"/>
              <a:t>Of course, you could just use CUDA as it is</a:t>
            </a:r>
          </a:p>
          <a:p>
            <a:pPr lvl="1"/>
            <a:r>
              <a:rPr lang="en-US" dirty="0"/>
              <a:t>But: when you fire a kernel, then, you are blocking the processor and not allowing other chares to make progress</a:t>
            </a:r>
          </a:p>
          <a:p>
            <a:r>
              <a:rPr lang="en-US" dirty="0"/>
              <a:t>You first need an API/Abstraction to fire kernels asynchronously and get callbacks when they are done</a:t>
            </a:r>
          </a:p>
          <a:p>
            <a:pPr lvl="1"/>
            <a:r>
              <a:rPr lang="en-US" dirty="0"/>
              <a:t>This is provided by HAPI (Hybrid API)</a:t>
            </a:r>
          </a:p>
          <a:p>
            <a:pPr lvl="1"/>
            <a:r>
              <a:rPr lang="en-US" dirty="0"/>
              <a:t>In addition: allocate/free memory on device, and </a:t>
            </a:r>
          </a:p>
          <a:p>
            <a:pPr lvl="1"/>
            <a:r>
              <a:rPr lang="en-US" dirty="0"/>
              <a:t>Support for transferring data from/to device (instead of bringing it to host DRAM)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A144-4405-1EA3-89EC-7C739AEA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FE7D9-55B3-060D-559E-C9CB168E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E6D55-B83B-221B-B710-A660875D8E74}"/>
              </a:ext>
            </a:extLst>
          </p:cNvPr>
          <p:cNvSpPr txBox="1"/>
          <p:nvPr/>
        </p:nvSpPr>
        <p:spPr>
          <a:xfrm>
            <a:off x="1166308" y="5688105"/>
            <a:ext cx="3296993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Following Slides by </a:t>
            </a:r>
            <a:r>
              <a:rPr lang="en-US" dirty="0" err="1"/>
              <a:t>Jaemin</a:t>
            </a:r>
            <a:r>
              <a:rPr lang="en-US" dirty="0"/>
              <a:t> Choi</a:t>
            </a:r>
          </a:p>
        </p:txBody>
      </p:sp>
    </p:spTree>
    <p:extLst>
      <p:ext uri="{BB962C8B-B14F-4D97-AF65-F5344CB8AC3E}">
        <p14:creationId xmlns:p14="http://schemas.microsoft.com/office/powerpoint/2010/main" val="33476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E5CC-FBA6-F86B-9ED0-5273FCED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to use CUDA kernels in Charm++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FD8B-C44C-3F6C-CF24-9ABB097A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6"/>
            <a:ext cx="10515600" cy="4439168"/>
          </a:xfrm>
        </p:spPr>
        <p:txBody>
          <a:bodyPr/>
          <a:lstStyle/>
          <a:p>
            <a:r>
              <a:rPr lang="en-US" dirty="0"/>
              <a:t>You write your own kernels</a:t>
            </a:r>
          </a:p>
          <a:p>
            <a:r>
              <a:rPr lang="en-US" dirty="0"/>
              <a:t>Allocate </a:t>
            </a:r>
            <a:r>
              <a:rPr lang="en-US" dirty="0" err="1"/>
              <a:t>cuda</a:t>
            </a:r>
            <a:r>
              <a:rPr lang="en-US" dirty="0"/>
              <a:t> streams using HAPI calls</a:t>
            </a:r>
          </a:p>
          <a:p>
            <a:r>
              <a:rPr lang="en-US" dirty="0"/>
              <a:t>Allocate device memory using HAPI calls</a:t>
            </a:r>
          </a:p>
          <a:p>
            <a:r>
              <a:rPr lang="en-US" dirty="0"/>
              <a:t>Fire kernels on specific streams that you wish to use</a:t>
            </a:r>
          </a:p>
          <a:p>
            <a:r>
              <a:rPr lang="en-US" dirty="0">
                <a:solidFill>
                  <a:schemeClr val="accent2"/>
                </a:solidFill>
              </a:rPr>
              <a:t>Asynchronous Completion support</a:t>
            </a:r>
            <a:r>
              <a:rPr lang="en-US" dirty="0"/>
              <a:t>: Insert callbacks into the streams so your chare can be notified of completion using HAPI calls</a:t>
            </a:r>
          </a:p>
          <a:p>
            <a:r>
              <a:rPr lang="en-US" dirty="0"/>
              <a:t>Use device-to-device communication using our layer:</a:t>
            </a:r>
          </a:p>
          <a:p>
            <a:pPr lvl="1"/>
            <a:r>
              <a:rPr lang="en-US" dirty="0" err="1"/>
              <a:t>CkDeviceBuffer</a:t>
            </a:r>
            <a:r>
              <a:rPr lang="en-US" dirty="0"/>
              <a:t> and post method(GPU communication API)</a:t>
            </a:r>
          </a:p>
          <a:p>
            <a:pPr lvl="1"/>
            <a:r>
              <a:rPr lang="en-US" dirty="0"/>
              <a:t>Channel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B9EF1-23BF-AF04-8C2F-E77C4FB2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0A4C2-838F-766E-6087-EBC3D76B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9B0C6-3DD0-6667-C730-C21F7BA2842D}"/>
              </a:ext>
            </a:extLst>
          </p:cNvPr>
          <p:cNvSpPr txBox="1"/>
          <p:nvPr/>
        </p:nvSpPr>
        <p:spPr>
          <a:xfrm>
            <a:off x="1166308" y="5688105"/>
            <a:ext cx="3296993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Following Slides by </a:t>
            </a:r>
            <a:r>
              <a:rPr lang="en-US" dirty="0" err="1"/>
              <a:t>Jaemin</a:t>
            </a:r>
            <a:r>
              <a:rPr lang="en-US" dirty="0"/>
              <a:t> Choi</a:t>
            </a:r>
          </a:p>
        </p:txBody>
      </p:sp>
    </p:spTree>
    <p:extLst>
      <p:ext uri="{BB962C8B-B14F-4D97-AF65-F5344CB8AC3E}">
        <p14:creationId xmlns:p14="http://schemas.microsoft.com/office/powerpoint/2010/main" val="379104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7">
            <a:extLst>
              <a:ext uri="{FF2B5EF4-FFF2-40B4-BE49-F238E27FC236}">
                <a16:creationId xmlns:a16="http://schemas.microsoft.com/office/drawing/2014/main" id="{6F690974-7475-E443-9CC9-8964C80A6B24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717B7D2E-6B93-DB49-81CB-CD48A1153D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A95B940-6B3C-0C47-A381-DCF406EBD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35709"/>
            <a:ext cx="277906" cy="401420"/>
          </a:xfrm>
          <a:prstGeom prst="rect">
            <a:avLst/>
          </a:prstGeom>
        </p:spPr>
      </p:pic>
      <p:sp>
        <p:nvSpPr>
          <p:cNvPr id="11" name="Google Shape;123;p4">
            <a:extLst>
              <a:ext uri="{FF2B5EF4-FFF2-40B4-BE49-F238E27FC236}">
                <a16:creationId xmlns:a16="http://schemas.microsoft.com/office/drawing/2014/main" id="{D8097DB8-312A-AD4F-B4DA-A893E01E8421}"/>
              </a:ext>
            </a:extLst>
          </p:cNvPr>
          <p:cNvSpPr txBox="1"/>
          <p:nvPr/>
        </p:nvSpPr>
        <p:spPr>
          <a:xfrm>
            <a:off x="1295400" y="3087388"/>
            <a:ext cx="96012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"/>
                <a:cs typeface="Helvetica Neue"/>
                <a:sym typeface="Helvetica Neue"/>
              </a:rPr>
              <a:t>Automatic Computation-Communication Overlap</a:t>
            </a:r>
            <a:endParaRPr lang="en-US" sz="3200" b="1" dirty="0">
              <a:solidFill>
                <a:schemeClr val="bg1"/>
              </a:solidFill>
              <a:latin typeface="Product Sans" panose="020B040303050204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5;p4">
            <a:extLst>
              <a:ext uri="{FF2B5EF4-FFF2-40B4-BE49-F238E27FC236}">
                <a16:creationId xmlns:a16="http://schemas.microsoft.com/office/drawing/2014/main" id="{CC79D33B-4FD6-A349-8B9D-E75170473C70}"/>
              </a:ext>
            </a:extLst>
          </p:cNvPr>
          <p:cNvSpPr/>
          <p:nvPr/>
        </p:nvSpPr>
        <p:spPr>
          <a:xfrm>
            <a:off x="5520229" y="2677576"/>
            <a:ext cx="1151540" cy="97504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3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Exploiting Overlap on GPUs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15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5" y="4526859"/>
            <a:ext cx="11231881" cy="196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Computational work offloaded to the GPU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Initiation of kernels (+ data transfers) &amp; subsequent continuation on the host CPU (PE)</a:t>
            </a:r>
            <a:endParaRPr lang="en-US" sz="1600" dirty="0">
              <a:solidFill>
                <a:schemeClr val="tx1"/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Little overlap with naive implementation... Why?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E0887-7CBA-C703-CA56-8E2203A83B47}"/>
              </a:ext>
            </a:extLst>
          </p:cNvPr>
          <p:cNvSpPr txBox="1"/>
          <p:nvPr/>
        </p:nvSpPr>
        <p:spPr>
          <a:xfrm>
            <a:off x="898169" y="2233140"/>
            <a:ext cx="137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roduct Sans" panose="020B0403030502040203" pitchFamily="34" charset="0"/>
              </a:rPr>
              <a:t>Same PE</a:t>
            </a:r>
          </a:p>
          <a:p>
            <a:pPr algn="ctr"/>
            <a:r>
              <a:rPr lang="en-US" sz="1800" dirty="0">
                <a:latin typeface="Product Sans" panose="020B0403030502040203" pitchFamily="34" charset="0"/>
              </a:rPr>
              <a:t>&amp; GPU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73672-B6D4-3611-ECAB-130884653DA8}"/>
              </a:ext>
            </a:extLst>
          </p:cNvPr>
          <p:cNvSpPr txBox="1"/>
          <p:nvPr/>
        </p:nvSpPr>
        <p:spPr>
          <a:xfrm>
            <a:off x="2602061" y="2154778"/>
            <a:ext cx="108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roduct Sans" panose="020B0403030502040203" pitchFamily="34" charset="0"/>
              </a:rPr>
              <a:t>Chare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17050C-F02C-322A-D572-0FF505A992EF}"/>
              </a:ext>
            </a:extLst>
          </p:cNvPr>
          <p:cNvSpPr txBox="1"/>
          <p:nvPr/>
        </p:nvSpPr>
        <p:spPr>
          <a:xfrm>
            <a:off x="2602061" y="2633738"/>
            <a:ext cx="108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roduct Sans" panose="020B0403030502040203" pitchFamily="34" charset="0"/>
              </a:rPr>
              <a:t>Chare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0D6F9-73E2-97B8-07C4-B8CD3BC5A71C}"/>
              </a:ext>
            </a:extLst>
          </p:cNvPr>
          <p:cNvSpPr/>
          <p:nvPr/>
        </p:nvSpPr>
        <p:spPr>
          <a:xfrm>
            <a:off x="4186236" y="2161154"/>
            <a:ext cx="122942" cy="266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551CAA-082C-76A2-6B1D-B8F8216913D4}"/>
              </a:ext>
            </a:extLst>
          </p:cNvPr>
          <p:cNvSpPr/>
          <p:nvPr/>
        </p:nvSpPr>
        <p:spPr>
          <a:xfrm>
            <a:off x="5290106" y="2161154"/>
            <a:ext cx="1103871" cy="266106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B3E9CF-CD79-040C-D566-056B9486FD98}"/>
              </a:ext>
            </a:extLst>
          </p:cNvPr>
          <p:cNvSpPr/>
          <p:nvPr/>
        </p:nvSpPr>
        <p:spPr>
          <a:xfrm>
            <a:off x="6393977" y="2685351"/>
            <a:ext cx="1103871" cy="266106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B16B1-968C-D0F8-2768-994E747B8E99}"/>
              </a:ext>
            </a:extLst>
          </p:cNvPr>
          <p:cNvSpPr/>
          <p:nvPr/>
        </p:nvSpPr>
        <p:spPr>
          <a:xfrm>
            <a:off x="5384795" y="1392230"/>
            <a:ext cx="238539" cy="2385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76B230-60DE-9BA9-1674-6A3C0382AD6F}"/>
              </a:ext>
            </a:extLst>
          </p:cNvPr>
          <p:cNvSpPr txBox="1"/>
          <p:nvPr/>
        </p:nvSpPr>
        <p:spPr>
          <a:xfrm>
            <a:off x="5623334" y="1363576"/>
            <a:ext cx="1541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</a:rPr>
              <a:t>Computation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291EF5-85FC-70BA-5EE7-3203ED21C966}"/>
              </a:ext>
            </a:extLst>
          </p:cNvPr>
          <p:cNvSpPr/>
          <p:nvPr/>
        </p:nvSpPr>
        <p:spPr>
          <a:xfrm>
            <a:off x="7243061" y="1393705"/>
            <a:ext cx="238539" cy="23853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F2E803-B27E-D6E1-D66C-B8945A8C1212}"/>
              </a:ext>
            </a:extLst>
          </p:cNvPr>
          <p:cNvSpPr txBox="1"/>
          <p:nvPr/>
        </p:nvSpPr>
        <p:spPr>
          <a:xfrm>
            <a:off x="7481600" y="1365051"/>
            <a:ext cx="177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</a:rPr>
              <a:t>Communication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58CEE290-98E2-B5B4-90E2-CF07E5EE77BA}"/>
              </a:ext>
            </a:extLst>
          </p:cNvPr>
          <p:cNvSpPr/>
          <p:nvPr/>
        </p:nvSpPr>
        <p:spPr>
          <a:xfrm>
            <a:off x="2383850" y="2161154"/>
            <a:ext cx="168515" cy="7903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2A8577-001F-BA69-F5E9-E59F89F4EB1A}"/>
              </a:ext>
            </a:extLst>
          </p:cNvPr>
          <p:cNvCxnSpPr/>
          <p:nvPr/>
        </p:nvCxnSpPr>
        <p:spPr>
          <a:xfrm>
            <a:off x="4186235" y="3892989"/>
            <a:ext cx="15044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D7D5FC-0049-5861-DB5D-DD46D071D046}"/>
              </a:ext>
            </a:extLst>
          </p:cNvPr>
          <p:cNvSpPr txBox="1"/>
          <p:nvPr/>
        </p:nvSpPr>
        <p:spPr>
          <a:xfrm>
            <a:off x="4086796" y="4019806"/>
            <a:ext cx="92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</a:rPr>
              <a:t>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AC6016-FC26-07BE-4900-DE7B826FFE94}"/>
              </a:ext>
            </a:extLst>
          </p:cNvPr>
          <p:cNvSpPr/>
          <p:nvPr/>
        </p:nvSpPr>
        <p:spPr>
          <a:xfrm>
            <a:off x="3366432" y="1392779"/>
            <a:ext cx="238539" cy="2385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4DB7F6-F09E-68DE-171F-001A718E60F2}"/>
              </a:ext>
            </a:extLst>
          </p:cNvPr>
          <p:cNvSpPr txBox="1"/>
          <p:nvPr/>
        </p:nvSpPr>
        <p:spPr>
          <a:xfrm>
            <a:off x="3604971" y="1236282"/>
            <a:ext cx="1541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</a:rPr>
              <a:t>Initiation &amp; Continuation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607552-1E9E-B94A-5F59-04C2D0F859B9}"/>
              </a:ext>
            </a:extLst>
          </p:cNvPr>
          <p:cNvSpPr/>
          <p:nvPr/>
        </p:nvSpPr>
        <p:spPr>
          <a:xfrm>
            <a:off x="5170386" y="2161154"/>
            <a:ext cx="122942" cy="266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F8A90B-1AC2-B7E6-319A-C32891E42B72}"/>
              </a:ext>
            </a:extLst>
          </p:cNvPr>
          <p:cNvSpPr/>
          <p:nvPr/>
        </p:nvSpPr>
        <p:spPr>
          <a:xfrm>
            <a:off x="4309179" y="3225266"/>
            <a:ext cx="861208" cy="2661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DF7E73-4B5D-8D46-044F-3AE145CDBDD6}"/>
              </a:ext>
            </a:extLst>
          </p:cNvPr>
          <p:cNvSpPr txBox="1"/>
          <p:nvPr/>
        </p:nvSpPr>
        <p:spPr>
          <a:xfrm>
            <a:off x="2651486" y="3173653"/>
            <a:ext cx="108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roduct Sans" panose="020B0403030502040203" pitchFamily="34" charset="0"/>
              </a:rPr>
              <a:t>GPU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EA384A-20EB-6B57-D6EC-1757245F8C4C}"/>
              </a:ext>
            </a:extLst>
          </p:cNvPr>
          <p:cNvSpPr/>
          <p:nvPr/>
        </p:nvSpPr>
        <p:spPr>
          <a:xfrm>
            <a:off x="5280305" y="2685351"/>
            <a:ext cx="122942" cy="266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6FB021-656A-4EAB-A218-3ADE711CF053}"/>
              </a:ext>
            </a:extLst>
          </p:cNvPr>
          <p:cNvSpPr/>
          <p:nvPr/>
        </p:nvSpPr>
        <p:spPr>
          <a:xfrm>
            <a:off x="6264455" y="2685351"/>
            <a:ext cx="122942" cy="266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F949D4-517C-6D45-7A6A-81A10CA737BB}"/>
              </a:ext>
            </a:extLst>
          </p:cNvPr>
          <p:cNvSpPr/>
          <p:nvPr/>
        </p:nvSpPr>
        <p:spPr>
          <a:xfrm>
            <a:off x="5411437" y="3225266"/>
            <a:ext cx="861208" cy="2661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5303D6-A759-EEAA-93F8-C53FE192838A}"/>
              </a:ext>
            </a:extLst>
          </p:cNvPr>
          <p:cNvSpPr/>
          <p:nvPr/>
        </p:nvSpPr>
        <p:spPr>
          <a:xfrm>
            <a:off x="7497848" y="2161154"/>
            <a:ext cx="122942" cy="266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FDEC6F-7741-A9DB-801F-CD674796624C}"/>
              </a:ext>
            </a:extLst>
          </p:cNvPr>
          <p:cNvSpPr/>
          <p:nvPr/>
        </p:nvSpPr>
        <p:spPr>
          <a:xfrm>
            <a:off x="8601718" y="2161154"/>
            <a:ext cx="1103871" cy="266106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02F98D-0D44-6166-1B6B-6CDDED2670BA}"/>
              </a:ext>
            </a:extLst>
          </p:cNvPr>
          <p:cNvSpPr/>
          <p:nvPr/>
        </p:nvSpPr>
        <p:spPr>
          <a:xfrm>
            <a:off x="9705589" y="2685351"/>
            <a:ext cx="1103871" cy="266106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4E8CE4-0A21-DC14-27E7-C8D1C6DA9269}"/>
              </a:ext>
            </a:extLst>
          </p:cNvPr>
          <p:cNvSpPr/>
          <p:nvPr/>
        </p:nvSpPr>
        <p:spPr>
          <a:xfrm>
            <a:off x="8481998" y="2161154"/>
            <a:ext cx="122942" cy="266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F60D16-A8C3-4717-8AC3-F567A1C79A92}"/>
              </a:ext>
            </a:extLst>
          </p:cNvPr>
          <p:cNvSpPr/>
          <p:nvPr/>
        </p:nvSpPr>
        <p:spPr>
          <a:xfrm>
            <a:off x="7620791" y="3225266"/>
            <a:ext cx="861208" cy="2661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49477D-B787-4548-813E-B083124F1CAF}"/>
              </a:ext>
            </a:extLst>
          </p:cNvPr>
          <p:cNvSpPr/>
          <p:nvPr/>
        </p:nvSpPr>
        <p:spPr>
          <a:xfrm>
            <a:off x="8591917" y="2685351"/>
            <a:ext cx="122942" cy="266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4513AB-7231-C234-CCA2-6CD480BE3F89}"/>
              </a:ext>
            </a:extLst>
          </p:cNvPr>
          <p:cNvSpPr/>
          <p:nvPr/>
        </p:nvSpPr>
        <p:spPr>
          <a:xfrm>
            <a:off x="9576067" y="2685351"/>
            <a:ext cx="122942" cy="266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28595F-4B86-8D94-7425-4315832355E0}"/>
              </a:ext>
            </a:extLst>
          </p:cNvPr>
          <p:cNvSpPr/>
          <p:nvPr/>
        </p:nvSpPr>
        <p:spPr>
          <a:xfrm>
            <a:off x="8723049" y="3225266"/>
            <a:ext cx="861208" cy="2661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60512B-523D-58A2-F6A0-E94AFE6377DB}"/>
              </a:ext>
            </a:extLst>
          </p:cNvPr>
          <p:cNvCxnSpPr>
            <a:cxnSpLocks/>
          </p:cNvCxnSpPr>
          <p:nvPr/>
        </p:nvCxnSpPr>
        <p:spPr>
          <a:xfrm>
            <a:off x="3869837" y="2035772"/>
            <a:ext cx="0" cy="1612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3FACF3-3FFD-52D9-7E55-E8250FE6BDCA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4309178" y="2294207"/>
            <a:ext cx="861208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BE3069-E415-116C-5F5B-23C0D7FB39D2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5403247" y="2818404"/>
            <a:ext cx="861208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9219BB-635A-A6C6-0F41-BD496B77917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7620790" y="2294207"/>
            <a:ext cx="861208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889AF5-B6EE-4BC4-36EF-58D30112FAA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714859" y="2818404"/>
            <a:ext cx="861208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4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Need for Asynchrony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16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5" y="1096237"/>
            <a:ext cx="11231881" cy="539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Using CUDA stream synchronization to wait for kernel completion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Slow synchronization performance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Prevents host scheduler from doing anything else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Limits amount of attainable overlap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Other asynchronous completion notification mechanisms from CUDA?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CUDA Callback: CUDA-generated thread collides with Charm++ runtime threads, does not have access to Charm++ functionalities and data structures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CUDA Events: How should the user poll the status of the events?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Need support from the Charm++ runtime system</a:t>
            </a:r>
          </a:p>
        </p:txBody>
      </p:sp>
    </p:spTree>
    <p:extLst>
      <p:ext uri="{BB962C8B-B14F-4D97-AF65-F5344CB8AC3E}">
        <p14:creationId xmlns:p14="http://schemas.microsoft.com/office/powerpoint/2010/main" val="337989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HAPI Callback: Asynchronous Completion Notification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17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5" y="1096237"/>
            <a:ext cx="11231881" cy="539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Provided in the </a:t>
            </a:r>
            <a:r>
              <a:rPr lang="en-US" sz="2000" b="1" dirty="0">
                <a:solidFill>
                  <a:srgbClr val="0070C0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Hybrid API (HAPI)</a:t>
            </a: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module of Charm++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 err="1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hapiAddCallback</a:t>
            </a: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cudaStream_t</a:t>
            </a: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 stream, </a:t>
            </a:r>
            <a:r>
              <a:rPr lang="en-US" sz="2000" dirty="0" err="1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CkCallback</a:t>
            </a: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cb</a:t>
            </a: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Tell Charm++ runtime to execute Charm++ callback (entry method) when previous operations in the CUDA stream complete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Two mechanisms based on CUDA Callback &amp; Events</a:t>
            </a:r>
          </a:p>
        </p:txBody>
      </p:sp>
      <p:pic>
        <p:nvPicPr>
          <p:cNvPr id="3" name="Picture 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F9236B6-370A-8873-FC4E-687E392D6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3988373"/>
            <a:ext cx="9286382" cy="26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0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CUDA Event-Based HAPI Callback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18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5" y="3620840"/>
            <a:ext cx="11231881" cy="262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CUDA Event-based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Create and add CUDA event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Scheduler polls for status of CUDA event (poll frequency configurable)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When CUDA event completes, execute Charm++ callback (entry method)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Faster performance vs. CUDA Callback-based, used as the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2E8D-63F3-BC57-72AB-50A3B567E499}"/>
              </a:ext>
            </a:extLst>
          </p:cNvPr>
          <p:cNvSpPr txBox="1"/>
          <p:nvPr/>
        </p:nvSpPr>
        <p:spPr>
          <a:xfrm>
            <a:off x="1478356" y="2291292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Product Sans" panose="020B0403030502040203" pitchFamily="34" charset="0"/>
              </a:rPr>
              <a:t>Charm++ 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8D607-D246-667E-55C9-AF46851B0870}"/>
              </a:ext>
            </a:extLst>
          </p:cNvPr>
          <p:cNvSpPr txBox="1"/>
          <p:nvPr/>
        </p:nvSpPr>
        <p:spPr>
          <a:xfrm>
            <a:off x="3566931" y="2301230"/>
            <a:ext cx="19676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7748F-5568-B0C4-160C-1AE50A25B5C4}"/>
              </a:ext>
            </a:extLst>
          </p:cNvPr>
          <p:cNvSpPr txBox="1"/>
          <p:nvPr/>
        </p:nvSpPr>
        <p:spPr>
          <a:xfrm>
            <a:off x="3870160" y="2322070"/>
            <a:ext cx="1115922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33F73-4FD6-DA9C-49A0-054C839791DC}"/>
              </a:ext>
            </a:extLst>
          </p:cNvPr>
          <p:cNvSpPr txBox="1"/>
          <p:nvPr/>
        </p:nvSpPr>
        <p:spPr>
          <a:xfrm>
            <a:off x="5319259" y="2319412"/>
            <a:ext cx="49685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85C0E-300C-D215-1D37-C02B046F4614}"/>
              </a:ext>
            </a:extLst>
          </p:cNvPr>
          <p:cNvSpPr txBox="1"/>
          <p:nvPr/>
        </p:nvSpPr>
        <p:spPr>
          <a:xfrm>
            <a:off x="6143938" y="2312403"/>
            <a:ext cx="1741193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380E8-FFB2-6E52-0C4F-E97A90063D3E}"/>
              </a:ext>
            </a:extLst>
          </p:cNvPr>
          <p:cNvSpPr txBox="1"/>
          <p:nvPr/>
        </p:nvSpPr>
        <p:spPr>
          <a:xfrm>
            <a:off x="6920259" y="2800822"/>
            <a:ext cx="225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Product Sans" panose="020B0403030502040203" pitchFamily="34" charset="0"/>
              </a:rPr>
              <a:t>CUDA event 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5C223-4A0C-369D-3561-D0A3BBDAE3A6}"/>
              </a:ext>
            </a:extLst>
          </p:cNvPr>
          <p:cNvSpPr txBox="1"/>
          <p:nvPr/>
        </p:nvSpPr>
        <p:spPr>
          <a:xfrm>
            <a:off x="8212954" y="2312403"/>
            <a:ext cx="921062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983C3-6B9F-1FC0-D041-8FFFFF79ED33}"/>
              </a:ext>
            </a:extLst>
          </p:cNvPr>
          <p:cNvCxnSpPr/>
          <p:nvPr/>
        </p:nvCxnSpPr>
        <p:spPr>
          <a:xfrm>
            <a:off x="3588061" y="2963629"/>
            <a:ext cx="15044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B71428-D115-A772-3906-C51A8D5F9036}"/>
              </a:ext>
            </a:extLst>
          </p:cNvPr>
          <p:cNvSpPr txBox="1"/>
          <p:nvPr/>
        </p:nvSpPr>
        <p:spPr>
          <a:xfrm>
            <a:off x="3488622" y="3090446"/>
            <a:ext cx="92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</a:rPr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037CD-AE17-451E-2859-035F63B5EFBE}"/>
              </a:ext>
            </a:extLst>
          </p:cNvPr>
          <p:cNvSpPr txBox="1"/>
          <p:nvPr/>
        </p:nvSpPr>
        <p:spPr>
          <a:xfrm>
            <a:off x="7584092" y="1305217"/>
            <a:ext cx="217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</a:rPr>
              <a:t>Execute Charm++ callback (entry method)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FE72A-11A6-0332-F49E-262F4252C8F2}"/>
              </a:ext>
            </a:extLst>
          </p:cNvPr>
          <p:cNvSpPr txBox="1"/>
          <p:nvPr/>
        </p:nvSpPr>
        <p:spPr>
          <a:xfrm>
            <a:off x="2649074" y="1596721"/>
            <a:ext cx="16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Add CUDA event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87E74-DA7D-B35E-834C-A3FF02B17E45}"/>
              </a:ext>
            </a:extLst>
          </p:cNvPr>
          <p:cNvCxnSpPr>
            <a:cxnSpLocks/>
            <a:stCxn id="9" idx="0"/>
            <a:endCxn id="27" idx="2"/>
          </p:cNvCxnSpPr>
          <p:nvPr/>
        </p:nvCxnSpPr>
        <p:spPr>
          <a:xfrm flipH="1" flipV="1">
            <a:off x="3470877" y="1904498"/>
            <a:ext cx="194439" cy="3967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D19AF6-FC2D-4260-4B7A-7BA230FD3228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V="1">
            <a:off x="8673485" y="1828437"/>
            <a:ext cx="0" cy="4839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B27851-864C-A932-8795-E578B44C5313}"/>
              </a:ext>
            </a:extLst>
          </p:cNvPr>
          <p:cNvSpPr txBox="1"/>
          <p:nvPr/>
        </p:nvSpPr>
        <p:spPr>
          <a:xfrm>
            <a:off x="5092542" y="2322070"/>
            <a:ext cx="114901" cy="276999"/>
          </a:xfrm>
          <a:prstGeom prst="rect">
            <a:avLst/>
          </a:prstGeom>
          <a:solidFill>
            <a:srgbClr val="C00000"/>
          </a:solidFill>
          <a:ln>
            <a:solidFill>
              <a:srgbClr val="77000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3DED62-D64D-4836-BB12-4AAA11DDA479}"/>
              </a:ext>
            </a:extLst>
          </p:cNvPr>
          <p:cNvSpPr txBox="1"/>
          <p:nvPr/>
        </p:nvSpPr>
        <p:spPr>
          <a:xfrm>
            <a:off x="5922576" y="2319412"/>
            <a:ext cx="114901" cy="276999"/>
          </a:xfrm>
          <a:prstGeom prst="rect">
            <a:avLst/>
          </a:prstGeom>
          <a:solidFill>
            <a:srgbClr val="C00000"/>
          </a:solidFill>
          <a:ln>
            <a:solidFill>
              <a:srgbClr val="77000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D9FB2-B28E-BAA4-E2AE-04DF088F0869}"/>
              </a:ext>
            </a:extLst>
          </p:cNvPr>
          <p:cNvSpPr txBox="1"/>
          <p:nvPr/>
        </p:nvSpPr>
        <p:spPr>
          <a:xfrm>
            <a:off x="7991592" y="2312403"/>
            <a:ext cx="114901" cy="276999"/>
          </a:xfrm>
          <a:prstGeom prst="rect">
            <a:avLst/>
          </a:prstGeom>
          <a:solidFill>
            <a:srgbClr val="C00000"/>
          </a:solidFill>
          <a:ln>
            <a:solidFill>
              <a:srgbClr val="77000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B75C69-A45B-C9E3-E927-58000E1FFFCB}"/>
              </a:ext>
            </a:extLst>
          </p:cNvPr>
          <p:cNvSpPr txBox="1"/>
          <p:nvPr/>
        </p:nvSpPr>
        <p:spPr>
          <a:xfrm>
            <a:off x="4340301" y="1433292"/>
            <a:ext cx="161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Poll event status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9C4769-6495-426A-05A5-9ED9FDF2D2B8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H="1" flipV="1">
            <a:off x="5147064" y="1741069"/>
            <a:ext cx="2929" cy="581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ABBEB-1AFD-580A-7087-C53A170FFD75}"/>
              </a:ext>
            </a:extLst>
          </p:cNvPr>
          <p:cNvCxnSpPr>
            <a:cxnSpLocks/>
          </p:cNvCxnSpPr>
          <p:nvPr/>
        </p:nvCxnSpPr>
        <p:spPr>
          <a:xfrm>
            <a:off x="3266521" y="2205872"/>
            <a:ext cx="0" cy="499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7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Need for Communication Priority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19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5" y="4402318"/>
            <a:ext cx="11231881" cy="20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With overdecomposition, communication and related operations (e.g., packing/unpacking kernels, host-device transfers) may be delayed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Need to prioritize communication-related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B35A8-B49C-6BDA-7BA0-482B2351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701" y="1259853"/>
            <a:ext cx="6542830" cy="27261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A7AA6F-6491-CCFA-2F65-F25C6EE88B70}"/>
              </a:ext>
            </a:extLst>
          </p:cNvPr>
          <p:cNvSpPr/>
          <p:nvPr/>
        </p:nvSpPr>
        <p:spPr>
          <a:xfrm>
            <a:off x="7324627" y="2944046"/>
            <a:ext cx="1121790" cy="97096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D71A6-5793-FA1C-4415-F91AF8447C27}"/>
              </a:ext>
            </a:extLst>
          </p:cNvPr>
          <p:cNvSpPr txBox="1"/>
          <p:nvPr/>
        </p:nvSpPr>
        <p:spPr>
          <a:xfrm>
            <a:off x="504825" y="2929932"/>
            <a:ext cx="253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Product Sans" panose="020B0403030502040203" pitchFamily="34" charset="0"/>
              </a:rPr>
              <a:t>4 chares (4 streams)</a:t>
            </a:r>
            <a:br>
              <a:rPr lang="en-US" sz="1800" dirty="0">
                <a:latin typeface="Product Sans" panose="020B0403030502040203" pitchFamily="34" charset="0"/>
              </a:rPr>
            </a:br>
            <a:r>
              <a:rPr lang="en-US" sz="1800" dirty="0">
                <a:latin typeface="Product Sans" panose="020B0403030502040203" pitchFamily="34" charset="0"/>
              </a:rPr>
              <a:t>per GPU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86F79A-B7B4-D4FC-21EF-EE952652D045}"/>
              </a:ext>
            </a:extLst>
          </p:cNvPr>
          <p:cNvCxnSpPr/>
          <p:nvPr/>
        </p:nvCxnSpPr>
        <p:spPr>
          <a:xfrm>
            <a:off x="3239270" y="3936947"/>
            <a:ext cx="15044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105473C-C69E-472C-132F-4E73A32F9C7D}"/>
              </a:ext>
            </a:extLst>
          </p:cNvPr>
          <p:cNvSpPr txBox="1"/>
          <p:nvPr/>
        </p:nvSpPr>
        <p:spPr>
          <a:xfrm>
            <a:off x="3139831" y="4063764"/>
            <a:ext cx="92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9994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C7AA297-CF61-40C0-8E8D-55E05A6AA9F7}"/>
              </a:ext>
            </a:extLst>
          </p:cNvPr>
          <p:cNvSpPr/>
          <p:nvPr/>
        </p:nvSpPr>
        <p:spPr>
          <a:xfrm>
            <a:off x="3814012" y="123947"/>
            <a:ext cx="6754018" cy="546638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A11F83-9036-478D-B004-88B128B55082}"/>
              </a:ext>
            </a:extLst>
          </p:cNvPr>
          <p:cNvSpPr txBox="1"/>
          <p:nvPr/>
        </p:nvSpPr>
        <p:spPr>
          <a:xfrm>
            <a:off x="7501666" y="4624751"/>
            <a:ext cx="308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Holds Global Memory and Constant Memory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39B68EF-923B-44FB-A35A-A15F80FF14B2}"/>
              </a:ext>
            </a:extLst>
          </p:cNvPr>
          <p:cNvSpPr txBox="1"/>
          <p:nvPr/>
        </p:nvSpPr>
        <p:spPr>
          <a:xfrm>
            <a:off x="3093147" y="5987172"/>
            <a:ext cx="32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Schematic GPGPUs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B0DD7C-DD3C-4FA4-A9C3-F03D5C33865E}"/>
              </a:ext>
            </a:extLst>
          </p:cNvPr>
          <p:cNvSpPr txBox="1"/>
          <p:nvPr/>
        </p:nvSpPr>
        <p:spPr>
          <a:xfrm>
            <a:off x="10619658" y="597406"/>
            <a:ext cx="154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SM is like a Vector 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44132-ED39-4935-A110-0AA4159B58D7}"/>
              </a:ext>
            </a:extLst>
          </p:cNvPr>
          <p:cNvSpPr/>
          <p:nvPr/>
        </p:nvSpPr>
        <p:spPr>
          <a:xfrm>
            <a:off x="3947605" y="266772"/>
            <a:ext cx="6417912" cy="1826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8106EE-7DB2-405E-953F-5D92FE7340A0}"/>
              </a:ext>
            </a:extLst>
          </p:cNvPr>
          <p:cNvSpPr txBox="1"/>
          <p:nvPr/>
        </p:nvSpPr>
        <p:spPr>
          <a:xfrm>
            <a:off x="4404401" y="250160"/>
            <a:ext cx="5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44BA765-86F3-48E9-9275-E7E66E4DD302}"/>
              </a:ext>
            </a:extLst>
          </p:cNvPr>
          <p:cNvSpPr txBox="1"/>
          <p:nvPr/>
        </p:nvSpPr>
        <p:spPr>
          <a:xfrm>
            <a:off x="9100068" y="221988"/>
            <a:ext cx="5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824054-0443-4B07-8479-94E3F260BC59}"/>
              </a:ext>
            </a:extLst>
          </p:cNvPr>
          <p:cNvSpPr txBox="1"/>
          <p:nvPr/>
        </p:nvSpPr>
        <p:spPr>
          <a:xfrm>
            <a:off x="5917044" y="254091"/>
            <a:ext cx="5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70D329-66ED-4E8F-B72A-9400830BEB40}"/>
              </a:ext>
            </a:extLst>
          </p:cNvPr>
          <p:cNvSpPr/>
          <p:nvPr/>
        </p:nvSpPr>
        <p:spPr>
          <a:xfrm>
            <a:off x="5348815" y="2588385"/>
            <a:ext cx="3634932" cy="5467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AC4B67-9B45-4636-8174-4E0AC6B10B9F}"/>
              </a:ext>
            </a:extLst>
          </p:cNvPr>
          <p:cNvSpPr txBox="1"/>
          <p:nvPr/>
        </p:nvSpPr>
        <p:spPr>
          <a:xfrm>
            <a:off x="5522624" y="2669948"/>
            <a:ext cx="320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 for Constant Memory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F576545-5254-481A-B740-597917AA9883}"/>
              </a:ext>
            </a:extLst>
          </p:cNvPr>
          <p:cNvSpPr/>
          <p:nvPr/>
        </p:nvSpPr>
        <p:spPr>
          <a:xfrm>
            <a:off x="4828451" y="3631052"/>
            <a:ext cx="4656221" cy="732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C7F33C-917F-47DA-B8F8-C088D5227F3A}"/>
              </a:ext>
            </a:extLst>
          </p:cNvPr>
          <p:cNvSpPr txBox="1"/>
          <p:nvPr/>
        </p:nvSpPr>
        <p:spPr>
          <a:xfrm>
            <a:off x="5493638" y="3781854"/>
            <a:ext cx="326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DRAM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19F9E23-2AEB-4E99-8C64-4DCB55525788}"/>
              </a:ext>
            </a:extLst>
          </p:cNvPr>
          <p:cNvCxnSpPr>
            <a:cxnSpLocks/>
            <a:stCxn id="53" idx="2"/>
            <a:endCxn id="142" idx="0"/>
          </p:cNvCxnSpPr>
          <p:nvPr/>
        </p:nvCxnSpPr>
        <p:spPr>
          <a:xfrm>
            <a:off x="7156561" y="2093765"/>
            <a:ext cx="9720" cy="49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DD6105-BDFE-42B3-80C4-B3BF8AC83379}"/>
              </a:ext>
            </a:extLst>
          </p:cNvPr>
          <p:cNvCxnSpPr>
            <a:cxnSpLocks/>
          </p:cNvCxnSpPr>
          <p:nvPr/>
        </p:nvCxnSpPr>
        <p:spPr>
          <a:xfrm>
            <a:off x="5700948" y="2085653"/>
            <a:ext cx="0" cy="50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5DC439-8296-4C62-BF77-4241045F420C}"/>
              </a:ext>
            </a:extLst>
          </p:cNvPr>
          <p:cNvCxnSpPr>
            <a:cxnSpLocks/>
          </p:cNvCxnSpPr>
          <p:nvPr/>
        </p:nvCxnSpPr>
        <p:spPr>
          <a:xfrm>
            <a:off x="6438529" y="2093900"/>
            <a:ext cx="0" cy="49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E05D266-C911-4AA7-AF4C-EBBF4D8944F3}"/>
              </a:ext>
            </a:extLst>
          </p:cNvPr>
          <p:cNvCxnSpPr>
            <a:cxnSpLocks/>
          </p:cNvCxnSpPr>
          <p:nvPr/>
        </p:nvCxnSpPr>
        <p:spPr>
          <a:xfrm>
            <a:off x="7810278" y="2085653"/>
            <a:ext cx="0" cy="502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1BF7048-EC29-49E2-8F8C-E833C7E7AF1B}"/>
              </a:ext>
            </a:extLst>
          </p:cNvPr>
          <p:cNvCxnSpPr>
            <a:cxnSpLocks/>
          </p:cNvCxnSpPr>
          <p:nvPr/>
        </p:nvCxnSpPr>
        <p:spPr>
          <a:xfrm>
            <a:off x="8480036" y="2085653"/>
            <a:ext cx="0" cy="502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6CD2597-010E-48B1-A439-2FC50266C04F}"/>
              </a:ext>
            </a:extLst>
          </p:cNvPr>
          <p:cNvCxnSpPr>
            <a:cxnSpLocks/>
          </p:cNvCxnSpPr>
          <p:nvPr/>
        </p:nvCxnSpPr>
        <p:spPr>
          <a:xfrm>
            <a:off x="6438529" y="3135106"/>
            <a:ext cx="0" cy="495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C0A105B-9B87-4273-83C1-17D9BA8B10C7}"/>
              </a:ext>
            </a:extLst>
          </p:cNvPr>
          <p:cNvCxnSpPr>
            <a:cxnSpLocks/>
          </p:cNvCxnSpPr>
          <p:nvPr/>
        </p:nvCxnSpPr>
        <p:spPr>
          <a:xfrm>
            <a:off x="8466915" y="3135106"/>
            <a:ext cx="0" cy="49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F70B76B-683B-491A-9D8B-587B1096D35B}"/>
              </a:ext>
            </a:extLst>
          </p:cNvPr>
          <p:cNvCxnSpPr>
            <a:cxnSpLocks/>
          </p:cNvCxnSpPr>
          <p:nvPr/>
        </p:nvCxnSpPr>
        <p:spPr>
          <a:xfrm>
            <a:off x="7810278" y="3135106"/>
            <a:ext cx="0" cy="49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BB293F-40DC-4706-B154-A8458479D8D7}"/>
              </a:ext>
            </a:extLst>
          </p:cNvPr>
          <p:cNvCxnSpPr>
            <a:cxnSpLocks/>
          </p:cNvCxnSpPr>
          <p:nvPr/>
        </p:nvCxnSpPr>
        <p:spPr>
          <a:xfrm>
            <a:off x="7189293" y="3142093"/>
            <a:ext cx="5850" cy="487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F72474C-01F2-4835-90E3-70229A78C864}"/>
              </a:ext>
            </a:extLst>
          </p:cNvPr>
          <p:cNvGrpSpPr/>
          <p:nvPr/>
        </p:nvGrpSpPr>
        <p:grpSpPr>
          <a:xfrm>
            <a:off x="6898014" y="1239221"/>
            <a:ext cx="1456194" cy="52125"/>
            <a:chOff x="6898014" y="1239221"/>
            <a:chExt cx="1456194" cy="52125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9F18A4D-D5AC-411B-B9B4-94B469B723A5}"/>
                </a:ext>
              </a:extLst>
            </p:cNvPr>
            <p:cNvSpPr/>
            <p:nvPr/>
          </p:nvSpPr>
          <p:spPr>
            <a:xfrm flipH="1">
              <a:off x="6898014" y="124562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3D96A5C-9AC4-411D-A8DD-025D864C38B6}"/>
                </a:ext>
              </a:extLst>
            </p:cNvPr>
            <p:cNvSpPr/>
            <p:nvPr/>
          </p:nvSpPr>
          <p:spPr>
            <a:xfrm flipH="1">
              <a:off x="7897413" y="123922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ED78441-29A9-45BC-8BEF-090F03A870CF}"/>
                </a:ext>
              </a:extLst>
            </p:cNvPr>
            <p:cNvSpPr/>
            <p:nvPr/>
          </p:nvSpPr>
          <p:spPr>
            <a:xfrm flipH="1">
              <a:off x="8308489" y="124055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56CC4BA-207B-4219-83ED-E68AC5B20653}"/>
                </a:ext>
              </a:extLst>
            </p:cNvPr>
            <p:cNvSpPr/>
            <p:nvPr/>
          </p:nvSpPr>
          <p:spPr>
            <a:xfrm flipH="1">
              <a:off x="7200139" y="124562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0ADB4C8-F6F4-4B30-AAB0-B2F9ACEA1ABC}"/>
                </a:ext>
              </a:extLst>
            </p:cNvPr>
            <p:cNvSpPr/>
            <p:nvPr/>
          </p:nvSpPr>
          <p:spPr>
            <a:xfrm flipH="1">
              <a:off x="7557532" y="124562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86006B6-74D5-4C07-907C-A35C3F0F768E}"/>
              </a:ext>
            </a:extLst>
          </p:cNvPr>
          <p:cNvCxnSpPr>
            <a:cxnSpLocks/>
          </p:cNvCxnSpPr>
          <p:nvPr/>
        </p:nvCxnSpPr>
        <p:spPr>
          <a:xfrm>
            <a:off x="7943132" y="4363593"/>
            <a:ext cx="0" cy="2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A157C7B-5806-4BEC-8133-5CCC2E71A903}"/>
              </a:ext>
            </a:extLst>
          </p:cNvPr>
          <p:cNvCxnSpPr/>
          <p:nvPr/>
        </p:nvCxnSpPr>
        <p:spPr>
          <a:xfrm>
            <a:off x="4925886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362874E-1695-48D2-8578-0C82F3B4B783}"/>
              </a:ext>
            </a:extLst>
          </p:cNvPr>
          <p:cNvCxnSpPr/>
          <p:nvPr/>
        </p:nvCxnSpPr>
        <p:spPr>
          <a:xfrm>
            <a:off x="5069088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0EBB366-CAA3-4D1C-A3F1-ABE705817481}"/>
              </a:ext>
            </a:extLst>
          </p:cNvPr>
          <p:cNvCxnSpPr/>
          <p:nvPr/>
        </p:nvCxnSpPr>
        <p:spPr>
          <a:xfrm>
            <a:off x="5223796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B59369-174F-42F5-B155-5879181578DB}"/>
              </a:ext>
            </a:extLst>
          </p:cNvPr>
          <p:cNvCxnSpPr/>
          <p:nvPr/>
        </p:nvCxnSpPr>
        <p:spPr>
          <a:xfrm>
            <a:off x="9100068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245E413-A3BC-4C73-94F1-085D455B196C}"/>
              </a:ext>
            </a:extLst>
          </p:cNvPr>
          <p:cNvCxnSpPr/>
          <p:nvPr/>
        </p:nvCxnSpPr>
        <p:spPr>
          <a:xfrm>
            <a:off x="9238346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B0AD966-FC06-4329-99FB-D4641621F702}"/>
              </a:ext>
            </a:extLst>
          </p:cNvPr>
          <p:cNvCxnSpPr/>
          <p:nvPr/>
        </p:nvCxnSpPr>
        <p:spPr>
          <a:xfrm>
            <a:off x="9389395" y="2093765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846B54-BD89-45CB-8380-C70759A2717D}"/>
              </a:ext>
            </a:extLst>
          </p:cNvPr>
          <p:cNvGrpSpPr/>
          <p:nvPr/>
        </p:nvGrpSpPr>
        <p:grpSpPr>
          <a:xfrm>
            <a:off x="4175184" y="558136"/>
            <a:ext cx="1109714" cy="947963"/>
            <a:chOff x="4175184" y="558136"/>
            <a:chExt cx="1109714" cy="947963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8DE8916-38F8-445C-8C12-6C4E87FAAD1C}"/>
                </a:ext>
              </a:extLst>
            </p:cNvPr>
            <p:cNvSpPr/>
            <p:nvPr/>
          </p:nvSpPr>
          <p:spPr>
            <a:xfrm>
              <a:off x="4175184" y="558136"/>
              <a:ext cx="1109714" cy="9479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15BF8CF-0A95-4BAA-A363-254F5C79BA19}"/>
                </a:ext>
              </a:extLst>
            </p:cNvPr>
            <p:cNvSpPr/>
            <p:nvPr/>
          </p:nvSpPr>
          <p:spPr>
            <a:xfrm>
              <a:off x="4284950" y="604689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A025D92-94D6-41C0-9F03-BEA71077C03F}"/>
                </a:ext>
              </a:extLst>
            </p:cNvPr>
            <p:cNvSpPr/>
            <p:nvPr/>
          </p:nvSpPr>
          <p:spPr>
            <a:xfrm>
              <a:off x="4344261" y="663235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352E6A9-3674-4800-8708-FBD45B0BCC2D}"/>
                </a:ext>
              </a:extLst>
            </p:cNvPr>
            <p:cNvSpPr/>
            <p:nvPr/>
          </p:nvSpPr>
          <p:spPr>
            <a:xfrm>
              <a:off x="4399144" y="726753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58CBD10E-1CD9-42A4-960B-86D831D24D5C}"/>
                </a:ext>
              </a:extLst>
            </p:cNvPr>
            <p:cNvGrpSpPr/>
            <p:nvPr/>
          </p:nvGrpSpPr>
          <p:grpSpPr>
            <a:xfrm>
              <a:off x="4478350" y="776448"/>
              <a:ext cx="107361" cy="117470"/>
              <a:chOff x="6323524" y="3528811"/>
              <a:chExt cx="394956" cy="555939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9F5F036-3591-4A4A-B862-33A228C9CD95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2325E00-301D-47B1-B537-1534DC793C6C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7C1AA1E-E54D-4845-9F09-C90E00C1798E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1198910-4EDB-4944-BDDF-B4006BA388B9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A3B4341-87BF-4F42-8361-62A1EB0845CC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F4356EA-B59C-4D82-B025-7706D678E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77CE6763-5D57-4896-971A-EA2A1FC97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3D93D17-989F-4454-ADD4-3367365D9BDE}"/>
                </a:ext>
              </a:extLst>
            </p:cNvPr>
            <p:cNvGrpSpPr/>
            <p:nvPr/>
          </p:nvGrpSpPr>
          <p:grpSpPr>
            <a:xfrm>
              <a:off x="4759284" y="783688"/>
              <a:ext cx="271227" cy="118602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B4B8F07-950A-4D3E-AD41-D9C8436037AB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3C5727D-4C77-42A7-939C-F6188D250C23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97F54A91-40F3-4F4D-B6EF-B3E4123E19B0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BCEF11D-EA5F-46D5-B49E-3677DEE1A51E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0D720AA-2738-419F-95E7-D351B0A2928D}"/>
                </a:ext>
              </a:extLst>
            </p:cNvPr>
            <p:cNvGrpSpPr/>
            <p:nvPr/>
          </p:nvGrpSpPr>
          <p:grpSpPr>
            <a:xfrm>
              <a:off x="4229855" y="1071436"/>
              <a:ext cx="1000371" cy="286747"/>
              <a:chOff x="5781673" y="2503268"/>
              <a:chExt cx="1895476" cy="899906"/>
            </a:xfrm>
            <a:solidFill>
              <a:schemeClr val="bg2">
                <a:lumMod val="90000"/>
              </a:schemeClr>
            </a:solidFill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EADC4A1-B24E-43E7-8D8D-A75D111CBCDE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10694C9-5B29-439E-9B4A-D352544810E3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E91725C7-2604-4671-A7CD-69BE47C3B38B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646922C-D88C-4C1E-98F1-BB865E7F518E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E16B7C2-9DBD-4499-B2A0-B1EA8AED3D2C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0523F05F-C327-4393-AB13-094C2C1F74FB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D70406-0B5A-4136-8156-08D085A1D426}"/>
              </a:ext>
            </a:extLst>
          </p:cNvPr>
          <p:cNvGrpSpPr/>
          <p:nvPr/>
        </p:nvGrpSpPr>
        <p:grpSpPr>
          <a:xfrm>
            <a:off x="5591182" y="558135"/>
            <a:ext cx="1109714" cy="947963"/>
            <a:chOff x="5591182" y="558135"/>
            <a:chExt cx="1109714" cy="947963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65EBA57-6B91-44BB-BA3D-C1F83878F022}"/>
                </a:ext>
              </a:extLst>
            </p:cNvPr>
            <p:cNvSpPr/>
            <p:nvPr/>
          </p:nvSpPr>
          <p:spPr>
            <a:xfrm>
              <a:off x="5591182" y="558135"/>
              <a:ext cx="1109714" cy="9479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CC6F8A2-E507-48C2-ABDC-206C071506E1}"/>
                </a:ext>
              </a:extLst>
            </p:cNvPr>
            <p:cNvSpPr/>
            <p:nvPr/>
          </p:nvSpPr>
          <p:spPr>
            <a:xfrm>
              <a:off x="5700948" y="604688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25760C1-E7C5-44ED-ACCF-7331F30FF14A}"/>
                </a:ext>
              </a:extLst>
            </p:cNvPr>
            <p:cNvSpPr/>
            <p:nvPr/>
          </p:nvSpPr>
          <p:spPr>
            <a:xfrm>
              <a:off x="5760259" y="663234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ABF9F40D-568A-4647-9791-75ED636EFF24}"/>
                </a:ext>
              </a:extLst>
            </p:cNvPr>
            <p:cNvSpPr/>
            <p:nvPr/>
          </p:nvSpPr>
          <p:spPr>
            <a:xfrm>
              <a:off x="5815142" y="726752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A0D3BD9-6C32-4B66-8E7A-6E139C67E0B4}"/>
                </a:ext>
              </a:extLst>
            </p:cNvPr>
            <p:cNvGrpSpPr/>
            <p:nvPr/>
          </p:nvGrpSpPr>
          <p:grpSpPr>
            <a:xfrm>
              <a:off x="5894348" y="776447"/>
              <a:ext cx="107361" cy="117470"/>
              <a:chOff x="6323524" y="3528811"/>
              <a:chExt cx="394956" cy="55593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57399E33-4610-47C7-8BAB-A9E1939173B0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9C6C9F9-3EB1-4B3D-A61C-154AB6B1703E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4494AE0B-2CCA-4833-B88D-7C11E2EACED3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3D7FE59-4F23-494C-9B8E-181A60462BC4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C082BC8F-23F9-4349-96B9-F864A9C47335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B9885FF5-6FF9-4892-8717-4CCE26B7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4B22AB5D-634C-4BF2-87F4-024D4D57C6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E82A710-5DCE-44A2-93D4-BB86578D3794}"/>
                </a:ext>
              </a:extLst>
            </p:cNvPr>
            <p:cNvGrpSpPr/>
            <p:nvPr/>
          </p:nvGrpSpPr>
          <p:grpSpPr>
            <a:xfrm>
              <a:off x="6175282" y="783686"/>
              <a:ext cx="271227" cy="118602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AE68C706-2B8C-47F2-8DD8-D2432E8E3EB8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B1F65A35-1610-4EA0-801E-75E37AD19D06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137308C-4E25-4CBE-8DD7-CE31FAD49A42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83D15DA-AED8-4EA3-AF6A-6BA37457D1ED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573E94D-4374-43FC-A605-7EAC7013063D}"/>
                </a:ext>
              </a:extLst>
            </p:cNvPr>
            <p:cNvGrpSpPr/>
            <p:nvPr/>
          </p:nvGrpSpPr>
          <p:grpSpPr>
            <a:xfrm>
              <a:off x="5645853" y="1071434"/>
              <a:ext cx="1000371" cy="286747"/>
              <a:chOff x="5781673" y="2503268"/>
              <a:chExt cx="1895476" cy="899906"/>
            </a:xfrm>
            <a:solidFill>
              <a:schemeClr val="bg2">
                <a:lumMod val="90000"/>
              </a:schemeClr>
            </a:solidFill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BED2906-77C4-48E7-90B9-27FB89E68345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6DCF967-8B6F-41CF-B0E0-670E47F120E8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D8DC489-868F-4230-B79B-2BA59C89EFE9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4716BDA-F13C-4FA5-8A3C-E6C46AA7D139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D6074A0-8BEA-48B7-81A3-1A8D8ECD376D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A74E257-E4B2-4153-8679-B41FD13E0C28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E6BAAF-4978-4913-854F-A3291989DC9B}"/>
              </a:ext>
            </a:extLst>
          </p:cNvPr>
          <p:cNvGrpSpPr/>
          <p:nvPr/>
        </p:nvGrpSpPr>
        <p:grpSpPr>
          <a:xfrm>
            <a:off x="8756207" y="564739"/>
            <a:ext cx="1109714" cy="947963"/>
            <a:chOff x="8756207" y="564739"/>
            <a:chExt cx="1109714" cy="947963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755899-BB4D-4EF4-B805-5A55A1DFBD2A}"/>
                </a:ext>
              </a:extLst>
            </p:cNvPr>
            <p:cNvSpPr/>
            <p:nvPr/>
          </p:nvSpPr>
          <p:spPr>
            <a:xfrm>
              <a:off x="8756207" y="564739"/>
              <a:ext cx="1109714" cy="9479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8CF6DFE-06D4-4FD5-A96F-EEA0E7627957}"/>
                </a:ext>
              </a:extLst>
            </p:cNvPr>
            <p:cNvSpPr/>
            <p:nvPr/>
          </p:nvSpPr>
          <p:spPr>
            <a:xfrm>
              <a:off x="8865973" y="611292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7073CC5-D07B-4204-8DB3-A8A49F3F1FD8}"/>
                </a:ext>
              </a:extLst>
            </p:cNvPr>
            <p:cNvSpPr/>
            <p:nvPr/>
          </p:nvSpPr>
          <p:spPr>
            <a:xfrm>
              <a:off x="8925284" y="669838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6892C47-E55F-4071-AA04-B29B8DE7954C}"/>
                </a:ext>
              </a:extLst>
            </p:cNvPr>
            <p:cNvSpPr/>
            <p:nvPr/>
          </p:nvSpPr>
          <p:spPr>
            <a:xfrm>
              <a:off x="8980167" y="733356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245F1B4-6A68-4BB1-B93D-39313A4813B2}"/>
                </a:ext>
              </a:extLst>
            </p:cNvPr>
            <p:cNvGrpSpPr/>
            <p:nvPr/>
          </p:nvGrpSpPr>
          <p:grpSpPr>
            <a:xfrm>
              <a:off x="9059373" y="783051"/>
              <a:ext cx="107361" cy="117470"/>
              <a:chOff x="6323524" y="3528811"/>
              <a:chExt cx="394956" cy="555939"/>
            </a:xfrm>
          </p:grpSpPr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C477214-9248-47F1-82F2-63847ECAE745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A6FA2867-7D88-4C1D-8D86-EE4D1CAB5FFA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7C82D2B-96B9-4FA9-BB7E-C6D197524B53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FCF4073-1251-405C-8828-F8CD0D231CD2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865F3EF-50D5-425F-8003-3A658061D98C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BBBCB24-16DD-4F48-88E9-F4262D9DE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C290BA90-CD1E-4763-BE7F-6407288C3D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F592259-DEAC-43DB-A16E-23C54CB9F43C}"/>
                </a:ext>
              </a:extLst>
            </p:cNvPr>
            <p:cNvGrpSpPr/>
            <p:nvPr/>
          </p:nvGrpSpPr>
          <p:grpSpPr>
            <a:xfrm>
              <a:off x="9340307" y="790291"/>
              <a:ext cx="271227" cy="118602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AD6D07A0-5BB2-4D3A-B983-7A8605698075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111FB076-25D5-4587-8D01-84D49213C0B8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AAD2CE4-5B4D-42FC-A12B-6AF1DFB72351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DAB3AAD0-B3F2-478B-9D1B-5CB2B98FCE4E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1AA3FD3A-2FC0-4997-8D1B-DF6F0CBD2164}"/>
                </a:ext>
              </a:extLst>
            </p:cNvPr>
            <p:cNvGrpSpPr/>
            <p:nvPr/>
          </p:nvGrpSpPr>
          <p:grpSpPr>
            <a:xfrm>
              <a:off x="8810878" y="1078039"/>
              <a:ext cx="1000371" cy="286747"/>
              <a:chOff x="5781673" y="2503268"/>
              <a:chExt cx="1895476" cy="899906"/>
            </a:xfrm>
            <a:solidFill>
              <a:schemeClr val="bg2">
                <a:lumMod val="90000"/>
              </a:schemeClr>
            </a:solidFill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EB648BD9-C88E-4B72-BD14-BB3D0E4A4560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DA3846F-DCA3-4D54-AD0C-92651F2FA8BD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1539F06-955E-4F33-8C8A-8E1BB7C4731C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63691ACA-C703-4441-ACCF-4318541C5E8D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EA46C66-9D30-4700-A52E-4C7BFDD9051F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7A0EFE4-3F60-49F5-8768-DDB4FD7DA611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33F9913-39F9-4A34-B448-B761DEF24178}"/>
              </a:ext>
            </a:extLst>
          </p:cNvPr>
          <p:cNvSpPr txBox="1"/>
          <p:nvPr/>
        </p:nvSpPr>
        <p:spPr>
          <a:xfrm>
            <a:off x="10652133" y="1901822"/>
            <a:ext cx="140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GPGPU Chip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DE470F6-E7F7-411B-A98D-9997B2532447}"/>
              </a:ext>
            </a:extLst>
          </p:cNvPr>
          <p:cNvCxnSpPr>
            <a:cxnSpLocks/>
          </p:cNvCxnSpPr>
          <p:nvPr/>
        </p:nvCxnSpPr>
        <p:spPr>
          <a:xfrm flipH="1" flipV="1">
            <a:off x="10365519" y="1788195"/>
            <a:ext cx="716587" cy="2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30126A6-8D14-4B98-9291-288FCDE85962}"/>
              </a:ext>
            </a:extLst>
          </p:cNvPr>
          <p:cNvCxnSpPr>
            <a:cxnSpLocks/>
          </p:cNvCxnSpPr>
          <p:nvPr/>
        </p:nvCxnSpPr>
        <p:spPr>
          <a:xfrm>
            <a:off x="5722635" y="3135106"/>
            <a:ext cx="0" cy="503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FA797-9090-4A4C-96F1-4BA4CBE0AF9D}"/>
              </a:ext>
            </a:extLst>
          </p:cNvPr>
          <p:cNvGrpSpPr/>
          <p:nvPr/>
        </p:nvGrpSpPr>
        <p:grpSpPr>
          <a:xfrm>
            <a:off x="652694" y="793017"/>
            <a:ext cx="3021123" cy="3349514"/>
            <a:chOff x="652694" y="793017"/>
            <a:chExt cx="3021123" cy="33495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A98EF8-9053-4277-A60D-B0229C1AAEA1}"/>
                </a:ext>
              </a:extLst>
            </p:cNvPr>
            <p:cNvSpPr/>
            <p:nvPr/>
          </p:nvSpPr>
          <p:spPr>
            <a:xfrm>
              <a:off x="652694" y="1167511"/>
              <a:ext cx="3000777" cy="2975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EA92C1-C10C-4D34-897D-BFA6942A89C9}"/>
                </a:ext>
              </a:extLst>
            </p:cNvPr>
            <p:cNvSpPr/>
            <p:nvPr/>
          </p:nvSpPr>
          <p:spPr>
            <a:xfrm>
              <a:off x="949512" y="1313611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6AA464-6CA2-475E-8F29-8A934B50719D}"/>
                </a:ext>
              </a:extLst>
            </p:cNvPr>
            <p:cNvSpPr/>
            <p:nvPr/>
          </p:nvSpPr>
          <p:spPr>
            <a:xfrm>
              <a:off x="1109894" y="1497347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8287FD-42AE-427F-BC87-D2B7F5828AFC}"/>
                </a:ext>
              </a:extLst>
            </p:cNvPr>
            <p:cNvSpPr/>
            <p:nvPr/>
          </p:nvSpPr>
          <p:spPr>
            <a:xfrm>
              <a:off x="1258303" y="1696688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5D197E-56CD-4E11-BFE3-5A0DA9D41CF5}"/>
                </a:ext>
              </a:extLst>
            </p:cNvPr>
            <p:cNvGrpSpPr/>
            <p:nvPr/>
          </p:nvGrpSpPr>
          <p:grpSpPr>
            <a:xfrm>
              <a:off x="2232159" y="1875366"/>
              <a:ext cx="733426" cy="372211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339B996-3B44-4735-B81F-325479B05AD3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C02449-3B7C-46AD-8E1C-AD869A564B50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87242A2-AA4F-4AE6-AA1C-A46C1221D133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7084662-C917-461F-8304-AF3F68684537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0CF65B3-5681-4369-87F4-A0F42EAA7929}"/>
                </a:ext>
              </a:extLst>
            </p:cNvPr>
            <p:cNvGrpSpPr/>
            <p:nvPr/>
          </p:nvGrpSpPr>
          <p:grpSpPr>
            <a:xfrm>
              <a:off x="800531" y="2778414"/>
              <a:ext cx="2705102" cy="885528"/>
              <a:chOff x="5781673" y="2503268"/>
              <a:chExt cx="1895476" cy="885528"/>
            </a:xfrm>
            <a:solidFill>
              <a:schemeClr val="bg2">
                <a:lumMod val="9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95488F6-6DF4-43EC-A3AD-7ED679830247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6B378F-596B-40D8-9380-D0F59E11FF6C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9D2095-A5DE-49F7-83E1-EFB18D0297D5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44454D7-9964-4A69-B55B-FDE4E891323A}"/>
                  </a:ext>
                </a:extLst>
              </p:cNvPr>
              <p:cNvSpPr/>
              <p:nvPr/>
            </p:nvSpPr>
            <p:spPr>
              <a:xfrm>
                <a:off x="5781673" y="293159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E50B5F-09F9-4810-B85B-B61411264569}"/>
                  </a:ext>
                </a:extLst>
              </p:cNvPr>
              <p:cNvSpPr/>
              <p:nvPr/>
            </p:nvSpPr>
            <p:spPr>
              <a:xfrm>
                <a:off x="5781673" y="323639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1CF4116-E0FD-4C97-A301-4C55195AEFBF}"/>
                  </a:ext>
                </a:extLst>
              </p:cNvPr>
              <p:cNvSpPr/>
              <p:nvPr/>
            </p:nvSpPr>
            <p:spPr>
              <a:xfrm>
                <a:off x="5781673" y="308399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A149BC-73DD-4D78-8B8C-E7FD31D2C8F8}"/>
                </a:ext>
              </a:extLst>
            </p:cNvPr>
            <p:cNvSpPr txBox="1"/>
            <p:nvPr/>
          </p:nvSpPr>
          <p:spPr>
            <a:xfrm>
              <a:off x="1620895" y="1618916"/>
              <a:ext cx="55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8E5482C-3910-4924-9B0C-D470B05A992C}"/>
                </a:ext>
              </a:extLst>
            </p:cNvPr>
            <p:cNvSpPr txBox="1"/>
            <p:nvPr/>
          </p:nvSpPr>
          <p:spPr>
            <a:xfrm>
              <a:off x="2194790" y="1628039"/>
              <a:ext cx="938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Registers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B69122A-B8CF-483A-9DA2-77AF13170076}"/>
                </a:ext>
              </a:extLst>
            </p:cNvPr>
            <p:cNvSpPr txBox="1"/>
            <p:nvPr/>
          </p:nvSpPr>
          <p:spPr>
            <a:xfrm>
              <a:off x="835144" y="793017"/>
              <a:ext cx="283867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Streaming Multiprocessor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C25076A-F8E5-4C43-B496-5FDC83DB34CF}"/>
                </a:ext>
              </a:extLst>
            </p:cNvPr>
            <p:cNvSpPr txBox="1"/>
            <p:nvPr/>
          </p:nvSpPr>
          <p:spPr>
            <a:xfrm>
              <a:off x="901283" y="1230279"/>
              <a:ext cx="811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SPs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1668348-6FB0-41CD-A126-AEE46B106F81}"/>
                </a:ext>
              </a:extLst>
            </p:cNvPr>
            <p:cNvSpPr txBox="1"/>
            <p:nvPr/>
          </p:nvSpPr>
          <p:spPr>
            <a:xfrm>
              <a:off x="1212888" y="2527088"/>
              <a:ext cx="2038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Scratchpad 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BF8CC23-8A49-4FAF-9BF7-BE51175E42C4}"/>
                </a:ext>
              </a:extLst>
            </p:cNvPr>
            <p:cNvSpPr txBox="1"/>
            <p:nvPr/>
          </p:nvSpPr>
          <p:spPr>
            <a:xfrm>
              <a:off x="1124022" y="3694430"/>
              <a:ext cx="214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AKA Shared Memory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F7CEEE9-828C-4D49-BCB0-F91B278D2933}"/>
                </a:ext>
              </a:extLst>
            </p:cNvPr>
            <p:cNvGrpSpPr/>
            <p:nvPr/>
          </p:nvGrpSpPr>
          <p:grpSpPr>
            <a:xfrm>
              <a:off x="1623969" y="1881076"/>
              <a:ext cx="290315" cy="368658"/>
              <a:chOff x="6323524" y="3528811"/>
              <a:chExt cx="394956" cy="555939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127A557-E7E5-441C-B9FA-00781DB25456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DC58233-8C85-4733-8FAF-70BEE74F01A0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A2E204B4-30FA-48EB-9311-7F9C38F8E069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D261A05-09F2-433C-AE2D-EC77635A0689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85395D-90FB-411D-9B10-D6464D0E0E65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A00F718-68C0-41DC-B171-FBCACFE4A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2877274-6262-48A8-AC15-2EB6CCA23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7614E049-DED1-4C5C-BBDF-5B5560BCF664}"/>
              </a:ext>
            </a:extLst>
          </p:cNvPr>
          <p:cNvSpPr txBox="1"/>
          <p:nvPr/>
        </p:nvSpPr>
        <p:spPr>
          <a:xfrm>
            <a:off x="2010594" y="4791980"/>
            <a:ext cx="12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Device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39286C-A96D-4811-A88D-4DDA54D15E72}"/>
              </a:ext>
            </a:extLst>
          </p:cNvPr>
          <p:cNvCxnSpPr>
            <a:cxnSpLocks/>
          </p:cNvCxnSpPr>
          <p:nvPr/>
        </p:nvCxnSpPr>
        <p:spPr>
          <a:xfrm flipV="1">
            <a:off x="2739062" y="4417830"/>
            <a:ext cx="1052179" cy="45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BEF08-559B-4D90-A7C1-EAD7CDA1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201C-F9F8-4D21-A699-832B21B3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47" grpId="0"/>
      <p:bldP spid="149" grpId="0"/>
      <p:bldP spid="53" grpId="0" animBg="1"/>
      <p:bldP spid="150" grpId="0"/>
      <p:bldP spid="152" grpId="0"/>
      <p:bldP spid="153" grpId="0"/>
      <p:bldP spid="142" grpId="0" animBg="1"/>
      <p:bldP spid="143" grpId="0"/>
      <p:bldP spid="144" grpId="0" animBg="1"/>
      <p:bldP spid="145" grpId="0"/>
      <p:bldP spid="286" grpId="0"/>
      <p:bldP spid="1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CUDA Streams with Priority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20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5" y="4502367"/>
            <a:ext cx="11231881" cy="180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Use a separate high priority CUDA stream for communication-related operations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Reduces delay in initiating asynchronous communication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Reduces idle time &amp; increases compute utilization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A3614-FE67-B23A-91A1-4AEB5C011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312990"/>
            <a:ext cx="6096000" cy="2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CE938-8478-06B2-261F-D8A186CC5F13}"/>
              </a:ext>
            </a:extLst>
          </p:cNvPr>
          <p:cNvSpPr txBox="1"/>
          <p:nvPr/>
        </p:nvSpPr>
        <p:spPr>
          <a:xfrm>
            <a:off x="644166" y="2508532"/>
            <a:ext cx="253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Product Sans" panose="020B0403030502040203" pitchFamily="34" charset="0"/>
              </a:rPr>
              <a:t>4 chares (8 streams)</a:t>
            </a:r>
            <a:br>
              <a:rPr lang="en-US" sz="1800" dirty="0">
                <a:latin typeface="Product Sans" panose="020B0403030502040203" pitchFamily="34" charset="0"/>
              </a:rPr>
            </a:br>
            <a:r>
              <a:rPr lang="en-US" sz="1800" dirty="0">
                <a:latin typeface="Product Sans" panose="020B0403030502040203" pitchFamily="34" charset="0"/>
              </a:rPr>
              <a:t>per GPU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BA9FD9-8D2F-3125-6CD4-45310D93076E}"/>
              </a:ext>
            </a:extLst>
          </p:cNvPr>
          <p:cNvCxnSpPr/>
          <p:nvPr/>
        </p:nvCxnSpPr>
        <p:spPr>
          <a:xfrm>
            <a:off x="3512648" y="3901697"/>
            <a:ext cx="15044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FD386D-2C2F-D306-3221-3F8DA8244E38}"/>
              </a:ext>
            </a:extLst>
          </p:cNvPr>
          <p:cNvSpPr txBox="1"/>
          <p:nvPr/>
        </p:nvSpPr>
        <p:spPr>
          <a:xfrm>
            <a:off x="3413209" y="4028514"/>
            <a:ext cx="92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5077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745C-9647-A146-1105-D6133951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F623-9CEE-E61F-9639-390D20EE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the previous scheme of 3 streams per chare and if you have a large number of chares per process, you may </a:t>
            </a:r>
            <a:r>
              <a:rPr lang="en-US" dirty="0" err="1"/>
              <a:t>cauae</a:t>
            </a:r>
            <a:r>
              <a:rPr lang="en-US" dirty="0"/>
              <a:t> overheads due to multiplexing of streams on system resources</a:t>
            </a:r>
          </a:p>
          <a:p>
            <a:r>
              <a:rPr lang="en-US" dirty="0"/>
              <a:t>Consider the schemes of previous slides as suggestions for best practices, and vary the number of streams accordingly</a:t>
            </a:r>
          </a:p>
          <a:p>
            <a:pPr lvl="1"/>
            <a:r>
              <a:rPr lang="en-US" dirty="0"/>
              <a:t>Experiment </a:t>
            </a:r>
            <a:r>
              <a:rPr lang="en-US"/>
              <a:t>with them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0853F-A6D1-7F78-3967-E9DFB0AB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3F7FD-D266-C4C9-740D-054CD2D5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7">
            <a:extLst>
              <a:ext uri="{FF2B5EF4-FFF2-40B4-BE49-F238E27FC236}">
                <a16:creationId xmlns:a16="http://schemas.microsoft.com/office/drawing/2014/main" id="{6F690974-7475-E443-9CC9-8964C80A6B24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717B7D2E-6B93-DB49-81CB-CD48A1153D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A95B940-6B3C-0C47-A381-DCF406EBD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35709"/>
            <a:ext cx="277906" cy="401420"/>
          </a:xfrm>
          <a:prstGeom prst="rect">
            <a:avLst/>
          </a:prstGeom>
        </p:spPr>
      </p:pic>
      <p:sp>
        <p:nvSpPr>
          <p:cNvPr id="11" name="Google Shape;123;p4">
            <a:extLst>
              <a:ext uri="{FF2B5EF4-FFF2-40B4-BE49-F238E27FC236}">
                <a16:creationId xmlns:a16="http://schemas.microsoft.com/office/drawing/2014/main" id="{D8097DB8-312A-AD4F-B4DA-A893E01E8421}"/>
              </a:ext>
            </a:extLst>
          </p:cNvPr>
          <p:cNvSpPr txBox="1"/>
          <p:nvPr/>
        </p:nvSpPr>
        <p:spPr>
          <a:xfrm>
            <a:off x="1295400" y="3050455"/>
            <a:ext cx="9601200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"/>
                <a:cs typeface="Helvetica Neue"/>
                <a:sym typeface="Helvetica Neue"/>
              </a:rPr>
              <a:t>GPU-Aware Communication</a:t>
            </a:r>
            <a:endParaRPr lang="en-US" sz="3600" b="1" dirty="0">
              <a:solidFill>
                <a:schemeClr val="bg1"/>
              </a:solidFill>
              <a:latin typeface="Product Sans" panose="020B040303050204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5;p4">
            <a:extLst>
              <a:ext uri="{FF2B5EF4-FFF2-40B4-BE49-F238E27FC236}">
                <a16:creationId xmlns:a16="http://schemas.microsoft.com/office/drawing/2014/main" id="{CC79D33B-4FD6-A349-8B9D-E75170473C70}"/>
              </a:ext>
            </a:extLst>
          </p:cNvPr>
          <p:cNvSpPr/>
          <p:nvPr/>
        </p:nvSpPr>
        <p:spPr>
          <a:xfrm>
            <a:off x="5520229" y="2652306"/>
            <a:ext cx="1151540" cy="97504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6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GPU-Aware Message-Driven Execution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23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5" y="3384894"/>
            <a:ext cx="11231881" cy="315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Charm++ messages are constructed in host memory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Metadata + User payload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If user payload is in GPU memory, it needs to be moved to host memory beforehand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Schedulers run on host CPUs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Separate metadata and GPU payload!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Metadata needed for message-driven execution is sent without the payload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GPU payload is sent separately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6952F-F4DE-0930-5270-7AAED4F66FE3}"/>
              </a:ext>
            </a:extLst>
          </p:cNvPr>
          <p:cNvSpPr/>
          <p:nvPr/>
        </p:nvSpPr>
        <p:spPr>
          <a:xfrm>
            <a:off x="4201298" y="1468534"/>
            <a:ext cx="1425146" cy="7970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C0B16-CEC4-E9F8-F82A-5111D32414BD}"/>
              </a:ext>
            </a:extLst>
          </p:cNvPr>
          <p:cNvSpPr/>
          <p:nvPr/>
        </p:nvSpPr>
        <p:spPr>
          <a:xfrm>
            <a:off x="4201298" y="2400918"/>
            <a:ext cx="1425146" cy="390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FD5C6-7B48-0D13-794C-B4AE0EFBC51E}"/>
              </a:ext>
            </a:extLst>
          </p:cNvPr>
          <p:cNvSpPr/>
          <p:nvPr/>
        </p:nvSpPr>
        <p:spPr>
          <a:xfrm>
            <a:off x="4543168" y="1636438"/>
            <a:ext cx="943232" cy="2084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3626B-E63A-43F7-4DEC-213C0B2A7A80}"/>
              </a:ext>
            </a:extLst>
          </p:cNvPr>
          <p:cNvSpPr/>
          <p:nvPr/>
        </p:nvSpPr>
        <p:spPr>
          <a:xfrm>
            <a:off x="4810898" y="2494190"/>
            <a:ext cx="675502" cy="208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CE8A0D-A479-2C68-3F38-B00FA19D4486}"/>
              </a:ext>
            </a:extLst>
          </p:cNvPr>
          <p:cNvSpPr/>
          <p:nvPr/>
        </p:nvSpPr>
        <p:spPr>
          <a:xfrm>
            <a:off x="4810898" y="1636086"/>
            <a:ext cx="675502" cy="208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96BB6-402B-FBCF-CE72-368B25A7E676}"/>
              </a:ext>
            </a:extLst>
          </p:cNvPr>
          <p:cNvSpPr txBox="1"/>
          <p:nvPr/>
        </p:nvSpPr>
        <p:spPr>
          <a:xfrm>
            <a:off x="2559907" y="1685320"/>
            <a:ext cx="1425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roduct Sans" panose="020B0403030502040203" pitchFamily="34" charset="0"/>
              </a:rPr>
              <a:t>Host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85544-FEDA-DD6F-F9AE-08498D2ABF29}"/>
              </a:ext>
            </a:extLst>
          </p:cNvPr>
          <p:cNvSpPr txBox="1"/>
          <p:nvPr/>
        </p:nvSpPr>
        <p:spPr>
          <a:xfrm>
            <a:off x="2559907" y="2436939"/>
            <a:ext cx="1425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roduct Sans" panose="020B0403030502040203" pitchFamily="34" charset="0"/>
              </a:rPr>
              <a:t>GPU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4E5953-63B9-81AA-9593-B035B856AA34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5148649" y="1844520"/>
            <a:ext cx="0" cy="649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63CD5B-BC84-A692-0D31-A01B93E71F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486400" y="1740303"/>
            <a:ext cx="481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6E4472-8E07-F7B4-0D18-73836DA19BEF}"/>
              </a:ext>
            </a:extLst>
          </p:cNvPr>
          <p:cNvSpPr/>
          <p:nvPr/>
        </p:nvSpPr>
        <p:spPr>
          <a:xfrm>
            <a:off x="6985688" y="1467356"/>
            <a:ext cx="1425146" cy="7970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5D31F2-3464-709B-4C65-B728ECEB61CD}"/>
              </a:ext>
            </a:extLst>
          </p:cNvPr>
          <p:cNvSpPr/>
          <p:nvPr/>
        </p:nvSpPr>
        <p:spPr>
          <a:xfrm>
            <a:off x="6985688" y="2399740"/>
            <a:ext cx="1425146" cy="390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49364-5E7A-F6E9-CBE5-1ADB8A3B41D3}"/>
              </a:ext>
            </a:extLst>
          </p:cNvPr>
          <p:cNvSpPr/>
          <p:nvPr/>
        </p:nvSpPr>
        <p:spPr>
          <a:xfrm>
            <a:off x="7327558" y="1635260"/>
            <a:ext cx="263610" cy="2084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F349C8-2573-2E71-DE4A-1DEF52E9E355}"/>
              </a:ext>
            </a:extLst>
          </p:cNvPr>
          <p:cNvSpPr/>
          <p:nvPr/>
        </p:nvSpPr>
        <p:spPr>
          <a:xfrm>
            <a:off x="7595288" y="2493012"/>
            <a:ext cx="675502" cy="208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C242E-11B0-C5D9-89C1-9F0BAFC4670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270790" y="2597229"/>
            <a:ext cx="481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D1FCC2-9224-DB0B-918B-41716AE0ABF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591168" y="1739125"/>
            <a:ext cx="1161536" cy="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E5AAC0-232E-A02F-1BE1-D873D3C7905D}"/>
              </a:ext>
            </a:extLst>
          </p:cNvPr>
          <p:cNvSpPr txBox="1"/>
          <p:nvPr/>
        </p:nvSpPr>
        <p:spPr>
          <a:xfrm>
            <a:off x="4251753" y="3000288"/>
            <a:ext cx="132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</a:rPr>
              <a:t>Host-staging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3A4DAD-DA77-E71B-D0F5-B8D82EEB2569}"/>
              </a:ext>
            </a:extLst>
          </p:cNvPr>
          <p:cNvSpPr txBox="1"/>
          <p:nvPr/>
        </p:nvSpPr>
        <p:spPr>
          <a:xfrm>
            <a:off x="7036143" y="3000288"/>
            <a:ext cx="132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</a:rPr>
              <a:t>GPU-aware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750BF-85CA-9D1B-880D-B87702B26C86}"/>
              </a:ext>
            </a:extLst>
          </p:cNvPr>
          <p:cNvSpPr txBox="1"/>
          <p:nvPr/>
        </p:nvSpPr>
        <p:spPr>
          <a:xfrm>
            <a:off x="4132305" y="1052972"/>
            <a:ext cx="107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roduct Sans" panose="020B0403030502040203" pitchFamily="34" charset="0"/>
              </a:rPr>
              <a:t>Metadata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A3D584-209B-365A-2EE8-0D73BEB6ACB0}"/>
              </a:ext>
            </a:extLst>
          </p:cNvPr>
          <p:cNvSpPr txBox="1"/>
          <p:nvPr/>
        </p:nvSpPr>
        <p:spPr>
          <a:xfrm>
            <a:off x="5760850" y="2449290"/>
            <a:ext cx="98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Payload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24B226-9081-9553-A77E-BC5E709D276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670854" y="1360749"/>
            <a:ext cx="0" cy="2745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D3678F-9FC5-D9F2-955E-6E2D14919E5E}"/>
              </a:ext>
            </a:extLst>
          </p:cNvPr>
          <p:cNvCxnSpPr>
            <a:cxnSpLocks/>
            <a:stCxn id="35" idx="1"/>
            <a:endCxn id="11" idx="3"/>
          </p:cNvCxnSpPr>
          <p:nvPr/>
        </p:nvCxnSpPr>
        <p:spPr>
          <a:xfrm flipH="1" flipV="1">
            <a:off x="5486400" y="2598407"/>
            <a:ext cx="274450" cy="4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1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GPU Messaging API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24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24092" y="1202725"/>
            <a:ext cx="6112613" cy="469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Want to send buffer in GPU memory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Wrap inside </a:t>
            </a:r>
            <a:r>
              <a:rPr lang="en-US" sz="1800" dirty="0" err="1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CkDeviceBuffer</a:t>
            </a: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to notify runtime system that this is a GPU buffer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Runtime sends message with metadata, and separately sends source GPU buffer</a:t>
            </a:r>
            <a:b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(both with UCX but different code paths)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On host-side message arrival, post entry method is first executed to determine destination GPU buffer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Receive for incoming GPU buffer is posted</a:t>
            </a:r>
          </a:p>
        </p:txBody>
      </p:sp>
      <p:sp>
        <p:nvSpPr>
          <p:cNvPr id="29" name="직사각형 1">
            <a:extLst>
              <a:ext uri="{FF2B5EF4-FFF2-40B4-BE49-F238E27FC236}">
                <a16:creationId xmlns:a16="http://schemas.microsoft.com/office/drawing/2014/main" id="{4392CE31-4245-8489-43BD-9449CF8A0AB3}"/>
              </a:ext>
            </a:extLst>
          </p:cNvPr>
          <p:cNvSpPr/>
          <p:nvPr/>
        </p:nvSpPr>
        <p:spPr>
          <a:xfrm>
            <a:off x="535348" y="1518240"/>
            <a:ext cx="4794069" cy="8682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Chare::foo() {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 Invoke entry method with GPU payload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chare_proxy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[peer].bar(8, </a:t>
            </a:r>
            <a:r>
              <a:rPr lang="en-US" altLang="ko-KR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CkDeviceBuffer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my_buf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직사각형 10">
            <a:extLst>
              <a:ext uri="{FF2B5EF4-FFF2-40B4-BE49-F238E27FC236}">
                <a16:creationId xmlns:a16="http://schemas.microsoft.com/office/drawing/2014/main" id="{FE93B58E-F146-2712-CF62-AC00FC4B8A4B}"/>
              </a:ext>
            </a:extLst>
          </p:cNvPr>
          <p:cNvSpPr/>
          <p:nvPr/>
        </p:nvSpPr>
        <p:spPr>
          <a:xfrm>
            <a:off x="535349" y="3231613"/>
            <a:ext cx="4794069" cy="10798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Post entry method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Chare::bar(</a:t>
            </a:r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&amp; count, </a:t>
            </a:r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*&amp;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 Specify destination GPU buffer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recv_buf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직사각형 11">
            <a:extLst>
              <a:ext uri="{FF2B5EF4-FFF2-40B4-BE49-F238E27FC236}">
                <a16:creationId xmlns:a16="http://schemas.microsoft.com/office/drawing/2014/main" id="{1DA9F30D-8A49-3237-E89F-1B627DA61BB8}"/>
              </a:ext>
            </a:extLst>
          </p:cNvPr>
          <p:cNvSpPr/>
          <p:nvPr/>
        </p:nvSpPr>
        <p:spPr>
          <a:xfrm>
            <a:off x="535349" y="5168342"/>
            <a:ext cx="4794069" cy="10798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Regular entry method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Chare::bar(</a:t>
            </a:r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count, </a:t>
            </a:r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*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GPU buffer has been received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some_kernel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&lt;&lt;&lt;...&gt;&gt;&gt;(count,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화살표: 아래쪽 2">
            <a:extLst>
              <a:ext uri="{FF2B5EF4-FFF2-40B4-BE49-F238E27FC236}">
                <a16:creationId xmlns:a16="http://schemas.microsoft.com/office/drawing/2014/main" id="{C7FEDC83-6CC6-5532-D48B-EC7C850AE855}"/>
              </a:ext>
            </a:extLst>
          </p:cNvPr>
          <p:cNvSpPr/>
          <p:nvPr/>
        </p:nvSpPr>
        <p:spPr>
          <a:xfrm>
            <a:off x="2824842" y="2859126"/>
            <a:ext cx="189412" cy="2351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oduct Sans" panose="020B040303050204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EDAC7-8C73-F070-925D-3E8A14278957}"/>
              </a:ext>
            </a:extLst>
          </p:cNvPr>
          <p:cNvSpPr txBox="1"/>
          <p:nvPr/>
        </p:nvSpPr>
        <p:spPr>
          <a:xfrm>
            <a:off x="1230255" y="2482977"/>
            <a:ext cx="196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oduct Sans" panose="020B0403030502040203" pitchFamily="34" charset="0"/>
                <a:cs typeface="Calibri" panose="020F0502020204030204" pitchFamily="34" charset="0"/>
              </a:rPr>
              <a:t>Send metadata message</a:t>
            </a:r>
            <a:endParaRPr lang="ko-KR" altLang="en-US" sz="1200" dirty="0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00D4A4-6E22-205F-20BB-0D1CDCD80A9E}"/>
              </a:ext>
            </a:extLst>
          </p:cNvPr>
          <p:cNvSpPr txBox="1"/>
          <p:nvPr/>
        </p:nvSpPr>
        <p:spPr>
          <a:xfrm>
            <a:off x="535348" y="1221333"/>
            <a:ext cx="136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Product Sans" panose="020B0403030502040203" pitchFamily="34" charset="0"/>
                <a:cs typeface="Calibri" panose="020F0502020204030204" pitchFamily="34" charset="0"/>
              </a:rPr>
              <a:t>Sender Chare</a:t>
            </a:r>
            <a:endParaRPr lang="ko-KR" altLang="en-US" sz="1200" dirty="0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FBF4B7-80E3-7905-87F0-C42A1C9A1AFD}"/>
              </a:ext>
            </a:extLst>
          </p:cNvPr>
          <p:cNvSpPr txBox="1"/>
          <p:nvPr/>
        </p:nvSpPr>
        <p:spPr>
          <a:xfrm>
            <a:off x="535346" y="2935953"/>
            <a:ext cx="147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Product Sans" panose="020B0403030502040203" pitchFamily="34" charset="0"/>
                <a:cs typeface="Calibri" panose="020F0502020204030204" pitchFamily="34" charset="0"/>
              </a:rPr>
              <a:t>Receiver Chare</a:t>
            </a:r>
            <a:endParaRPr lang="ko-KR" altLang="en-US" sz="1200" dirty="0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9217AF-2CF5-4C6E-A582-700E4DD018DA}"/>
              </a:ext>
            </a:extLst>
          </p:cNvPr>
          <p:cNvSpPr txBox="1"/>
          <p:nvPr/>
        </p:nvSpPr>
        <p:spPr>
          <a:xfrm>
            <a:off x="3429805" y="2482969"/>
            <a:ext cx="14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oduct Sans" panose="020B0403030502040203" pitchFamily="34" charset="0"/>
                <a:cs typeface="Calibri" panose="020F0502020204030204" pitchFamily="34" charset="0"/>
              </a:rPr>
              <a:t>Send GPU buffer</a:t>
            </a:r>
            <a:endParaRPr lang="ko-KR" altLang="en-US" sz="1200" dirty="0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A80EFC-012A-0BB8-D3C5-9EAF9FB2687F}"/>
              </a:ext>
            </a:extLst>
          </p:cNvPr>
          <p:cNvSpPr txBox="1"/>
          <p:nvPr/>
        </p:nvSpPr>
        <p:spPr>
          <a:xfrm>
            <a:off x="3318586" y="2851705"/>
            <a:ext cx="2010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Product Sans" panose="020B0403030502040203" pitchFamily="34" charset="0"/>
                <a:cs typeface="Calibri" panose="020F0502020204030204" pitchFamily="34" charset="0"/>
              </a:rPr>
              <a:t>Metadata message arrival</a:t>
            </a:r>
            <a:endParaRPr lang="ko-KR" altLang="en-US" sz="1200" dirty="0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45" name="타원 7">
            <a:extLst>
              <a:ext uri="{FF2B5EF4-FFF2-40B4-BE49-F238E27FC236}">
                <a16:creationId xmlns:a16="http://schemas.microsoft.com/office/drawing/2014/main" id="{3BF3CC5D-9210-1B25-492A-3F3C5DF42C3D}"/>
              </a:ext>
            </a:extLst>
          </p:cNvPr>
          <p:cNvSpPr/>
          <p:nvPr/>
        </p:nvSpPr>
        <p:spPr>
          <a:xfrm>
            <a:off x="1091809" y="2523320"/>
            <a:ext cx="178017" cy="178017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oduct Sans" panose="020B0403030502040203" pitchFamily="34" charset="0"/>
                <a:cs typeface="Calibri" panose="020F0502020204030204" pitchFamily="34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46" name="타원 28">
            <a:extLst>
              <a:ext uri="{FF2B5EF4-FFF2-40B4-BE49-F238E27FC236}">
                <a16:creationId xmlns:a16="http://schemas.microsoft.com/office/drawing/2014/main" id="{B4DA9ED9-7C38-CB4D-9F0F-EF3EC0192234}"/>
              </a:ext>
            </a:extLst>
          </p:cNvPr>
          <p:cNvSpPr/>
          <p:nvPr/>
        </p:nvSpPr>
        <p:spPr>
          <a:xfrm>
            <a:off x="3278761" y="2523319"/>
            <a:ext cx="178017" cy="178017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oduct Sans" panose="020B0403030502040203" pitchFamily="34" charset="0"/>
                <a:cs typeface="Calibri" panose="020F0502020204030204" pitchFamily="34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47" name="화살표: 아래쪽 29">
            <a:extLst>
              <a:ext uri="{FF2B5EF4-FFF2-40B4-BE49-F238E27FC236}">
                <a16:creationId xmlns:a16="http://schemas.microsoft.com/office/drawing/2014/main" id="{15E9B63E-291C-F02C-7F40-B5655070C75F}"/>
              </a:ext>
            </a:extLst>
          </p:cNvPr>
          <p:cNvSpPr/>
          <p:nvPr/>
        </p:nvSpPr>
        <p:spPr>
          <a:xfrm>
            <a:off x="2837676" y="4822051"/>
            <a:ext cx="189412" cy="2351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oduct Sans" panose="020B040303050204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CEC0AA-D38D-0DA7-F6DD-8886E38CAECB}"/>
              </a:ext>
            </a:extLst>
          </p:cNvPr>
          <p:cNvSpPr txBox="1"/>
          <p:nvPr/>
        </p:nvSpPr>
        <p:spPr>
          <a:xfrm>
            <a:off x="3293627" y="4801117"/>
            <a:ext cx="1757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Product Sans" panose="020B0403030502040203" pitchFamily="34" charset="0"/>
                <a:cs typeface="Calibri" panose="020F0502020204030204" pitchFamily="34" charset="0"/>
              </a:rPr>
              <a:t>GPU buffer arrival</a:t>
            </a:r>
            <a:endParaRPr lang="ko-KR" altLang="en-US" sz="1200" dirty="0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E72D2F-0958-E0A5-0BA0-C4093FC535F2}"/>
              </a:ext>
            </a:extLst>
          </p:cNvPr>
          <p:cNvSpPr txBox="1"/>
          <p:nvPr/>
        </p:nvSpPr>
        <p:spPr>
          <a:xfrm>
            <a:off x="1962987" y="4442143"/>
            <a:ext cx="2168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oduct Sans" panose="020B0403030502040203" pitchFamily="34" charset="0"/>
                <a:cs typeface="Calibri" panose="020F0502020204030204" pitchFamily="34" charset="0"/>
              </a:rPr>
              <a:t>Post receive for GPU buffer</a:t>
            </a:r>
            <a:endParaRPr lang="ko-KR" altLang="en-US" sz="1200" dirty="0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50" name="타원 33">
            <a:extLst>
              <a:ext uri="{FF2B5EF4-FFF2-40B4-BE49-F238E27FC236}">
                <a16:creationId xmlns:a16="http://schemas.microsoft.com/office/drawing/2014/main" id="{ADCE63EA-E108-D0F7-E1EE-1F2BC6E8F9A1}"/>
              </a:ext>
            </a:extLst>
          </p:cNvPr>
          <p:cNvSpPr/>
          <p:nvPr/>
        </p:nvSpPr>
        <p:spPr>
          <a:xfrm>
            <a:off x="1811634" y="4474863"/>
            <a:ext cx="178017" cy="178017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oduct Sans" panose="020B0403030502040203" pitchFamily="34" charset="0"/>
                <a:cs typeface="Calibri" panose="020F0502020204030204" pitchFamily="34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51" name="타원 28">
            <a:extLst>
              <a:ext uri="{FF2B5EF4-FFF2-40B4-BE49-F238E27FC236}">
                <a16:creationId xmlns:a16="http://schemas.microsoft.com/office/drawing/2014/main" id="{606C6415-4A66-192C-2868-EC6F6165F089}"/>
              </a:ext>
            </a:extLst>
          </p:cNvPr>
          <p:cNvSpPr/>
          <p:nvPr/>
        </p:nvSpPr>
        <p:spPr>
          <a:xfrm>
            <a:off x="3140569" y="2882085"/>
            <a:ext cx="178017" cy="178017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oduct Sans" panose="020B0403030502040203" pitchFamily="34" charset="0"/>
                <a:cs typeface="Calibri" panose="020F0502020204030204" pitchFamily="34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52" name="타원 33">
            <a:extLst>
              <a:ext uri="{FF2B5EF4-FFF2-40B4-BE49-F238E27FC236}">
                <a16:creationId xmlns:a16="http://schemas.microsoft.com/office/drawing/2014/main" id="{6F789647-C850-2E29-CD5A-1C3E7F15B0BE}"/>
              </a:ext>
            </a:extLst>
          </p:cNvPr>
          <p:cNvSpPr/>
          <p:nvPr/>
        </p:nvSpPr>
        <p:spPr>
          <a:xfrm>
            <a:off x="3115610" y="4830301"/>
            <a:ext cx="178017" cy="178017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oduct Sans" panose="020B0403030502040203" pitchFamily="34" charset="0"/>
                <a:cs typeface="Calibri" panose="020F0502020204030204" pitchFamily="34" charset="0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6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Channel API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25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24092" y="1202725"/>
            <a:ext cx="6112613" cy="469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GPU Messaging API suffers from additional latency due to metadata message &amp; delayed receive</a:t>
            </a:r>
            <a:endParaRPr lang="en-US" sz="1800" b="1" dirty="0">
              <a:solidFill>
                <a:srgbClr val="0070C0"/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A </a:t>
            </a:r>
            <a:r>
              <a:rPr lang="en-US" sz="1800" b="1" dirty="0">
                <a:solidFill>
                  <a:srgbClr val="0070C0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channel</a:t>
            </a: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is established between a pair of chares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Use two-sided send &amp; receive semantics on channel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Instead of transferring execution flow, </a:t>
            </a:r>
            <a:r>
              <a:rPr lang="en-US" sz="1800" b="1" dirty="0">
                <a:solidFill>
                  <a:srgbClr val="0070C0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only transfer data</a:t>
            </a:r>
            <a:endParaRPr lang="en-US" sz="1800" dirty="0">
              <a:solidFill>
                <a:schemeClr val="tx1"/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Charm++ callbacks can be passed for asynchronous completion notification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Improved performance with direct interface to UCX</a:t>
            </a:r>
          </a:p>
        </p:txBody>
      </p:sp>
      <p:sp>
        <p:nvSpPr>
          <p:cNvPr id="29" name="직사각형 1">
            <a:extLst>
              <a:ext uri="{FF2B5EF4-FFF2-40B4-BE49-F238E27FC236}">
                <a16:creationId xmlns:a16="http://schemas.microsoft.com/office/drawing/2014/main" id="{4392CE31-4245-8489-43BD-9449CF8A0AB3}"/>
              </a:ext>
            </a:extLst>
          </p:cNvPr>
          <p:cNvSpPr/>
          <p:nvPr/>
        </p:nvSpPr>
        <p:spPr>
          <a:xfrm>
            <a:off x="535348" y="2722927"/>
            <a:ext cx="4794069" cy="7060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Chare::foo() {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channel.send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, size,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CkCallbackResumeThread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직사각형 10">
            <a:extLst>
              <a:ext uri="{FF2B5EF4-FFF2-40B4-BE49-F238E27FC236}">
                <a16:creationId xmlns:a16="http://schemas.microsoft.com/office/drawing/2014/main" id="{FE93B58E-F146-2712-CF62-AC00FC4B8A4B}"/>
              </a:ext>
            </a:extLst>
          </p:cNvPr>
          <p:cNvSpPr/>
          <p:nvPr/>
        </p:nvSpPr>
        <p:spPr>
          <a:xfrm>
            <a:off x="535349" y="3927614"/>
            <a:ext cx="4794069" cy="7060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Chare::bar()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channel.recv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, size,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CkCallbackResumeThread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00D4A4-6E22-205F-20BB-0D1CDCD80A9E}"/>
              </a:ext>
            </a:extLst>
          </p:cNvPr>
          <p:cNvSpPr txBox="1"/>
          <p:nvPr/>
        </p:nvSpPr>
        <p:spPr>
          <a:xfrm>
            <a:off x="535348" y="2426020"/>
            <a:ext cx="136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Product Sans" panose="020B0403030502040203" pitchFamily="34" charset="0"/>
                <a:cs typeface="Calibri" panose="020F0502020204030204" pitchFamily="34" charset="0"/>
              </a:rPr>
              <a:t>Sender Chare</a:t>
            </a:r>
            <a:endParaRPr lang="ko-KR" altLang="en-US" sz="1200" dirty="0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FBF4B7-80E3-7905-87F0-C42A1C9A1AFD}"/>
              </a:ext>
            </a:extLst>
          </p:cNvPr>
          <p:cNvSpPr txBox="1"/>
          <p:nvPr/>
        </p:nvSpPr>
        <p:spPr>
          <a:xfrm>
            <a:off x="535346" y="3631954"/>
            <a:ext cx="147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Product Sans" panose="020B0403030502040203" pitchFamily="34" charset="0"/>
                <a:cs typeface="Calibri" panose="020F0502020204030204" pitchFamily="34" charset="0"/>
              </a:rPr>
              <a:t>Receiver Chare</a:t>
            </a:r>
            <a:endParaRPr lang="ko-KR" altLang="en-US" sz="1200" dirty="0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00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Pingpong</a:t>
            </a: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 Performance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26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147;p7">
            <a:extLst>
              <a:ext uri="{FF2B5EF4-FFF2-40B4-BE49-F238E27FC236}">
                <a16:creationId xmlns:a16="http://schemas.microsoft.com/office/drawing/2014/main" id="{39E68B12-5B31-1017-4E02-27B5BF4D0F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5" y="4680466"/>
            <a:ext cx="11231881" cy="178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Charm++ </a:t>
            </a:r>
            <a:r>
              <a:rPr lang="en-US" sz="1800" dirty="0" err="1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pingpong</a:t>
            </a: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benchmark on 2 nodes of OLCF Summit (GPU source/destination buffers)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Latency &amp; bandwidth substantially improve with GPU-aware communication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Results with AMPI, Charm4py and Jacobi3D proxy application in 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A530-B0D4-329E-24E5-4F1E04B3C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10" y="1402743"/>
            <a:ext cx="4497587" cy="2698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5B8E2-85EE-0F68-CD1C-46B8D5FCA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765" y="1402743"/>
            <a:ext cx="4497587" cy="2698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264F2-4BBA-D662-48C6-804B6A5188F6}"/>
              </a:ext>
            </a:extLst>
          </p:cNvPr>
          <p:cNvSpPr txBox="1"/>
          <p:nvPr/>
        </p:nvSpPr>
        <p:spPr>
          <a:xfrm>
            <a:off x="3063595" y="4259316"/>
            <a:ext cx="100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</a:rPr>
              <a:t>Latency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12449-0C70-C81E-112B-AD239CC091A5}"/>
              </a:ext>
            </a:extLst>
          </p:cNvPr>
          <p:cNvSpPr txBox="1"/>
          <p:nvPr/>
        </p:nvSpPr>
        <p:spPr>
          <a:xfrm>
            <a:off x="7770417" y="4259316"/>
            <a:ext cx="119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</a:rPr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1297091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Combining Overlap &amp; GPU-Aware Communication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27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884" y="1184789"/>
            <a:ext cx="11472232" cy="506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Overdecomposition-driven </a:t>
            </a:r>
            <a:r>
              <a:rPr lang="en-US" sz="2000" b="1" dirty="0">
                <a:solidFill>
                  <a:srgbClr val="0070C0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automatic computation-communication overlap </a:t>
            </a: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on GPUs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Effective hiding of communication latency especially with weak scaling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Limitations with strong scaling due to overheads associated with finer granularity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Integrating </a:t>
            </a:r>
            <a:r>
              <a:rPr lang="en-US" sz="2000" b="1" dirty="0">
                <a:solidFill>
                  <a:srgbClr val="0070C0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GPU-aware communication</a:t>
            </a: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into message-driven execution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Improves raw communication performance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Less effective with large messages, due to switching to host-staging</a:t>
            </a:r>
          </a:p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2000" b="1" dirty="0">
                <a:solidFill>
                  <a:srgbClr val="0070C0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Combine overlap &amp; GPU-aware communication </a:t>
            </a:r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for performance synergy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Hide as much communication as possible with automatic overlap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Reduce exposed communication costs with GPU-aware communication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600" b="1" dirty="0">
                <a:solidFill>
                  <a:schemeClr val="tx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Effective in both weak and strong scaling</a:t>
            </a:r>
          </a:p>
        </p:txBody>
      </p:sp>
    </p:spTree>
    <p:extLst>
      <p:ext uri="{BB962C8B-B14F-4D97-AF65-F5344CB8AC3E}">
        <p14:creationId xmlns:p14="http://schemas.microsoft.com/office/powerpoint/2010/main" val="85901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Jacobi3D: Weak Scaling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28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884" y="4773780"/>
            <a:ext cx="11472232" cy="18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Big: Computation-communication overlap provides almost perfect weak scaling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Best performing ODFs: ODF-4 for Charm-H, ODF-2 for Charm-D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Small room for improvement with GPU-aware communication (Charm-D vs. Charm-H)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CUDA-aware MPI doesn’t improve performance from 4 nodes due to pipelined host-staging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6C119-FC28-58B5-21ED-5736C8F3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23" y="1449400"/>
            <a:ext cx="4572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6E86E-E9C3-F59D-E006-4BBAF783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193" y="1449400"/>
            <a:ext cx="4572000" cy="2743200"/>
          </a:xfrm>
          <a:prstGeom prst="rect">
            <a:avLst/>
          </a:prstGeom>
        </p:spPr>
      </p:pic>
      <p:sp>
        <p:nvSpPr>
          <p:cNvPr id="12" name="Google Shape;147;p7">
            <a:extLst>
              <a:ext uri="{FF2B5EF4-FFF2-40B4-BE49-F238E27FC236}">
                <a16:creationId xmlns:a16="http://schemas.microsoft.com/office/drawing/2014/main" id="{87C050C5-4ADC-9DF0-EA66-3AB186794B52}"/>
              </a:ext>
            </a:extLst>
          </p:cNvPr>
          <p:cNvSpPr txBox="1">
            <a:spLocks/>
          </p:cNvSpPr>
          <p:nvPr/>
        </p:nvSpPr>
        <p:spPr>
          <a:xfrm>
            <a:off x="1557464" y="4203578"/>
            <a:ext cx="3490917" cy="46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  <a:buNone/>
            </a:pPr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Big: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 1,536 x 1,536 x 1,536 per node</a:t>
            </a:r>
            <a:endParaRPr lang="en-US" sz="1100" dirty="0">
              <a:solidFill>
                <a:schemeClr val="tx1"/>
              </a:solidFill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13" name="Google Shape;147;p7">
            <a:extLst>
              <a:ext uri="{FF2B5EF4-FFF2-40B4-BE49-F238E27FC236}">
                <a16:creationId xmlns:a16="http://schemas.microsoft.com/office/drawing/2014/main" id="{4C2FC68B-8855-577D-CF21-6EF01E0ABA84}"/>
              </a:ext>
            </a:extLst>
          </p:cNvPr>
          <p:cNvSpPr txBox="1">
            <a:spLocks/>
          </p:cNvSpPr>
          <p:nvPr/>
        </p:nvSpPr>
        <p:spPr>
          <a:xfrm>
            <a:off x="7028520" y="4203578"/>
            <a:ext cx="3089346" cy="46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  <a:buNone/>
            </a:pPr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Small: 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192 x 192 x 192 per node</a:t>
            </a:r>
            <a:endParaRPr lang="en-US" sz="1100" dirty="0">
              <a:solidFill>
                <a:schemeClr val="tx1"/>
              </a:solidFill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70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Jacobi3D: Weak Scaling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29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884" y="4755584"/>
            <a:ext cx="11472232" cy="185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Small: Performance gains from GPU-aware communication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Overdecomposition does not improve performance (no automatic overlap)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Due to fine-grained overheads with small problem size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Issue with CUDA-aware IBM Spectrum MPI performance at large scale</a:t>
            </a:r>
            <a:endParaRPr lang="en-US" sz="1000" dirty="0">
              <a:solidFill>
                <a:schemeClr val="tx1"/>
              </a:solidFill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6C119-FC28-58B5-21ED-5736C8F3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23" y="1449400"/>
            <a:ext cx="4572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6E86E-E9C3-F59D-E006-4BBAF783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193" y="1449400"/>
            <a:ext cx="4572000" cy="2743200"/>
          </a:xfrm>
          <a:prstGeom prst="rect">
            <a:avLst/>
          </a:prstGeom>
        </p:spPr>
      </p:pic>
      <p:sp>
        <p:nvSpPr>
          <p:cNvPr id="12" name="Google Shape;147;p7">
            <a:extLst>
              <a:ext uri="{FF2B5EF4-FFF2-40B4-BE49-F238E27FC236}">
                <a16:creationId xmlns:a16="http://schemas.microsoft.com/office/drawing/2014/main" id="{87C050C5-4ADC-9DF0-EA66-3AB186794B52}"/>
              </a:ext>
            </a:extLst>
          </p:cNvPr>
          <p:cNvSpPr txBox="1">
            <a:spLocks/>
          </p:cNvSpPr>
          <p:nvPr/>
        </p:nvSpPr>
        <p:spPr>
          <a:xfrm>
            <a:off x="1557464" y="4203578"/>
            <a:ext cx="3490917" cy="46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  <a:buNone/>
            </a:pPr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Big: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 1,536 x 1,536 x 1,536 per node</a:t>
            </a:r>
            <a:endParaRPr lang="en-US" sz="1100" dirty="0">
              <a:solidFill>
                <a:schemeClr val="tx1"/>
              </a:solidFill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13" name="Google Shape;147;p7">
            <a:extLst>
              <a:ext uri="{FF2B5EF4-FFF2-40B4-BE49-F238E27FC236}">
                <a16:creationId xmlns:a16="http://schemas.microsoft.com/office/drawing/2014/main" id="{4C2FC68B-8855-577D-CF21-6EF01E0ABA84}"/>
              </a:ext>
            </a:extLst>
          </p:cNvPr>
          <p:cNvSpPr txBox="1">
            <a:spLocks/>
          </p:cNvSpPr>
          <p:nvPr/>
        </p:nvSpPr>
        <p:spPr>
          <a:xfrm>
            <a:off x="7028520" y="4203578"/>
            <a:ext cx="3089346" cy="46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  <a:buNone/>
            </a:pPr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Small: 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192 x 192 x 192 per node</a:t>
            </a:r>
            <a:endParaRPr lang="en-US" sz="1100" dirty="0">
              <a:solidFill>
                <a:schemeClr val="tx1"/>
              </a:solidFill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6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D24E-3AF5-8D4A-8B97-9F40E04D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49CE-3F25-F145-8D63-0BFE2D08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present a very simple, over-simplified, overview</a:t>
            </a:r>
          </a:p>
          <a:p>
            <a:r>
              <a:rPr lang="en-US" dirty="0"/>
              <a:t>Explicit resource-aware programming</a:t>
            </a:r>
          </a:p>
          <a:p>
            <a:r>
              <a:rPr lang="en-US" dirty="0"/>
              <a:t>What you specify</a:t>
            </a:r>
          </a:p>
          <a:p>
            <a:pPr lvl="1"/>
            <a:r>
              <a:rPr lang="en-US" dirty="0"/>
              <a:t>Data transfers </a:t>
            </a:r>
          </a:p>
          <a:p>
            <a:pPr lvl="1"/>
            <a:r>
              <a:rPr lang="en-US" dirty="0"/>
              <a:t>Data parallel kernel/s, expressed  in form of threads</a:t>
            </a:r>
          </a:p>
          <a:p>
            <a:pPr lvl="2"/>
            <a:r>
              <a:rPr lang="en-US" dirty="0"/>
              <a:t>Each thread does the action specified by the kernel</a:t>
            </a:r>
          </a:p>
          <a:p>
            <a:pPr lvl="1"/>
            <a:r>
              <a:rPr lang="en-US" dirty="0"/>
              <a:t>The total number of threads are grouped into teams called “blocks”</a:t>
            </a:r>
          </a:p>
          <a:p>
            <a:pPr lvl="1"/>
            <a:r>
              <a:rPr lang="en-US" dirty="0"/>
              <a:t>Kernel calls specify the number of blocks , and number of threads per block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F56CF-C4D5-5C40-952F-C7507B2F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F3826-803F-D448-B110-1625E55E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53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59884" y="209742"/>
            <a:ext cx="109100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roduct Sans" panose="020B0403030502040203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Jacobi3D: Strong Scaling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A08E0A7-313A-42BF-93C8-5997A9703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36706" y="6486933"/>
            <a:ext cx="362338" cy="3056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30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147;p7">
            <a:extLst>
              <a:ext uri="{FF2B5EF4-FFF2-40B4-BE49-F238E27FC236}">
                <a16:creationId xmlns:a16="http://schemas.microsoft.com/office/drawing/2014/main" id="{46B9A9E8-254D-5E45-A4D6-A982D867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884" y="4797819"/>
            <a:ext cx="11472232" cy="149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800" b="1" dirty="0">
                <a:solidFill>
                  <a:srgbClr val="0070C0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Combination of overlap &amp; GPU-aware communication </a:t>
            </a:r>
            <a:r>
              <a:rPr lang="en-US" sz="18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provides the best performance and scalability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Best performing ODF for Charm++ decreases with scale, due to finer granularity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Charm-H: ODF-4 → ODF-2 → ODF-1, Charm-D: ODF-2</a:t>
            </a: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</a:pPr>
            <a:endParaRPr lang="en-US" sz="1000" dirty="0">
              <a:solidFill>
                <a:schemeClr val="tx1"/>
              </a:solidFill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sp>
        <p:nvSpPr>
          <p:cNvPr id="13" name="Google Shape;147;p7">
            <a:extLst>
              <a:ext uri="{FF2B5EF4-FFF2-40B4-BE49-F238E27FC236}">
                <a16:creationId xmlns:a16="http://schemas.microsoft.com/office/drawing/2014/main" id="{4C2FC68B-8855-577D-CF21-6EF01E0ABA84}"/>
              </a:ext>
            </a:extLst>
          </p:cNvPr>
          <p:cNvSpPr txBox="1">
            <a:spLocks/>
          </p:cNvSpPr>
          <p:nvPr/>
        </p:nvSpPr>
        <p:spPr>
          <a:xfrm>
            <a:off x="4551327" y="4134393"/>
            <a:ext cx="3089346" cy="46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80000"/>
              </a:lnSpc>
              <a:spcBef>
                <a:spcPts val="0"/>
              </a:spcBef>
              <a:buClr>
                <a:srgbClr val="13294B"/>
              </a:buClr>
              <a:buSzPct val="111000"/>
              <a:buNone/>
            </a:pPr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Global grid: 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cs typeface="Consolas" panose="020B0609020204030204" pitchFamily="49" charset="0"/>
              </a:rPr>
              <a:t>3,072 x 3,072 x 3,072</a:t>
            </a:r>
            <a:endParaRPr lang="en-US" sz="1100" dirty="0">
              <a:solidFill>
                <a:schemeClr val="tx1"/>
              </a:solidFill>
              <a:latin typeface="Product Sans" panose="020B0403030502040203" pitchFamily="34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FD0AC-5E9B-C5D1-26E6-21786B6CE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897" y="13139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D0BC-7E7F-D24A-9491-4232C783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9165C-766B-C149-AC18-6DD9793AC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Host (serial)</a:t>
            </a:r>
          </a:p>
          <a:p>
            <a:r>
              <a:rPr lang="en-US" dirty="0"/>
              <a:t>Launches device functions (parallel)</a:t>
            </a:r>
          </a:p>
          <a:p>
            <a:r>
              <a:rPr lang="en-US" dirty="0"/>
              <a:t>Control can return asynchronously</a:t>
            </a:r>
          </a:p>
          <a:p>
            <a:r>
              <a:rPr lang="en-US" dirty="0"/>
              <a:t>Memory?</a:t>
            </a:r>
          </a:p>
          <a:p>
            <a:pPr lvl="1"/>
            <a:r>
              <a:rPr lang="en-US" dirty="0"/>
              <a:t>Device memory</a:t>
            </a:r>
          </a:p>
          <a:p>
            <a:pPr lvl="1"/>
            <a:r>
              <a:rPr lang="en-US" dirty="0"/>
              <a:t>“Unified” memory</a:t>
            </a:r>
          </a:p>
          <a:p>
            <a:r>
              <a:rPr lang="en-US" dirty="0"/>
              <a:t>Overlap</a:t>
            </a:r>
          </a:p>
          <a:p>
            <a:pPr lvl="1"/>
            <a:r>
              <a:rPr lang="en-US" dirty="0"/>
              <a:t>It is possible to overlap data transfer of one kernel with computation of another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98AE54-46BA-534A-BD83-A7E84B2748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</a:t>
            </a:r>
          </a:p>
          <a:p>
            <a:endParaRPr lang="en-US" dirty="0"/>
          </a:p>
          <a:p>
            <a:r>
              <a:rPr lang="en-US" dirty="0"/>
              <a:t>Parallel</a:t>
            </a:r>
          </a:p>
          <a:p>
            <a:endParaRPr lang="en-US" dirty="0"/>
          </a:p>
          <a:p>
            <a:r>
              <a:rPr lang="en-US" dirty="0"/>
              <a:t>Serial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19535-5EE1-4C40-80E8-67ECD2D4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CBC4-D06D-634D-9C10-FA7A9FDA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D0BFC91-81BB-194A-BB4F-63ED6341091D}"/>
              </a:ext>
            </a:extLst>
          </p:cNvPr>
          <p:cNvCxnSpPr>
            <a:cxnSpLocks/>
          </p:cNvCxnSpPr>
          <p:nvPr/>
        </p:nvCxnSpPr>
        <p:spPr>
          <a:xfrm rot="5400000">
            <a:off x="8137902" y="161207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93A73F5-5DAC-E14F-B956-CDAF1B240234}"/>
              </a:ext>
            </a:extLst>
          </p:cNvPr>
          <p:cNvCxnSpPr>
            <a:cxnSpLocks/>
          </p:cNvCxnSpPr>
          <p:nvPr/>
        </p:nvCxnSpPr>
        <p:spPr>
          <a:xfrm rot="5400000">
            <a:off x="8137901" y="2736854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5FA1EE5D-98BB-904A-8884-C99E188A9F54}"/>
              </a:ext>
            </a:extLst>
          </p:cNvPr>
          <p:cNvCxnSpPr>
            <a:cxnSpLocks/>
          </p:cNvCxnSpPr>
          <p:nvPr/>
        </p:nvCxnSpPr>
        <p:spPr>
          <a:xfrm rot="5400000">
            <a:off x="7999707" y="273710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64D59CB-0524-6E4A-899A-00AAC25E599B}"/>
              </a:ext>
            </a:extLst>
          </p:cNvPr>
          <p:cNvCxnSpPr>
            <a:cxnSpLocks/>
          </p:cNvCxnSpPr>
          <p:nvPr/>
        </p:nvCxnSpPr>
        <p:spPr>
          <a:xfrm rot="5400000">
            <a:off x="7868616" y="2736853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3D036BF1-B0EB-9547-818E-D8601A767806}"/>
              </a:ext>
            </a:extLst>
          </p:cNvPr>
          <p:cNvCxnSpPr>
            <a:cxnSpLocks/>
          </p:cNvCxnSpPr>
          <p:nvPr/>
        </p:nvCxnSpPr>
        <p:spPr>
          <a:xfrm rot="5400000">
            <a:off x="8559586" y="2713849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1548793-8001-C64F-B6E8-5130EF12ECCE}"/>
              </a:ext>
            </a:extLst>
          </p:cNvPr>
          <p:cNvCxnSpPr>
            <a:cxnSpLocks/>
          </p:cNvCxnSpPr>
          <p:nvPr/>
        </p:nvCxnSpPr>
        <p:spPr>
          <a:xfrm rot="5400000">
            <a:off x="8283199" y="271385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B094E36-714A-204C-8A77-47746A3E6D4D}"/>
              </a:ext>
            </a:extLst>
          </p:cNvPr>
          <p:cNvCxnSpPr>
            <a:cxnSpLocks/>
          </p:cNvCxnSpPr>
          <p:nvPr/>
        </p:nvCxnSpPr>
        <p:spPr>
          <a:xfrm rot="5400000">
            <a:off x="8421393" y="2713850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592A9C7-C123-5241-94B8-E9213938C88B}"/>
              </a:ext>
            </a:extLst>
          </p:cNvPr>
          <p:cNvCxnSpPr>
            <a:cxnSpLocks/>
          </p:cNvCxnSpPr>
          <p:nvPr/>
        </p:nvCxnSpPr>
        <p:spPr>
          <a:xfrm rot="5400000">
            <a:off x="8135963" y="4084133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E452761-62D9-4D44-9F83-EAED506AD0EE}"/>
              </a:ext>
            </a:extLst>
          </p:cNvPr>
          <p:cNvCxnSpPr>
            <a:cxnSpLocks/>
          </p:cNvCxnSpPr>
          <p:nvPr/>
        </p:nvCxnSpPr>
        <p:spPr>
          <a:xfrm rot="5400000">
            <a:off x="9030533" y="2704199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315AEF0-5271-9B4B-8D3E-B5096485006C}"/>
              </a:ext>
            </a:extLst>
          </p:cNvPr>
          <p:cNvCxnSpPr>
            <a:cxnSpLocks/>
          </p:cNvCxnSpPr>
          <p:nvPr/>
        </p:nvCxnSpPr>
        <p:spPr>
          <a:xfrm rot="5400000">
            <a:off x="8892339" y="2704446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45B899D-7C8D-4C44-A84B-F354F1FE72C6}"/>
              </a:ext>
            </a:extLst>
          </p:cNvPr>
          <p:cNvCxnSpPr>
            <a:cxnSpLocks/>
          </p:cNvCxnSpPr>
          <p:nvPr/>
        </p:nvCxnSpPr>
        <p:spPr>
          <a:xfrm rot="5400000">
            <a:off x="8761248" y="2704198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4C4FEC4-6148-4245-9491-38711B551A95}"/>
              </a:ext>
            </a:extLst>
          </p:cNvPr>
          <p:cNvCxnSpPr>
            <a:cxnSpLocks/>
          </p:cNvCxnSpPr>
          <p:nvPr/>
        </p:nvCxnSpPr>
        <p:spPr>
          <a:xfrm rot="5400000">
            <a:off x="9452218" y="2681194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754E727-19E6-1B46-A59F-DCFBDCB32F05}"/>
              </a:ext>
            </a:extLst>
          </p:cNvPr>
          <p:cNvCxnSpPr>
            <a:cxnSpLocks/>
          </p:cNvCxnSpPr>
          <p:nvPr/>
        </p:nvCxnSpPr>
        <p:spPr>
          <a:xfrm rot="5400000">
            <a:off x="9175831" y="2681196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6FD721D-DBDB-3840-95CF-15B9367C0FB3}"/>
              </a:ext>
            </a:extLst>
          </p:cNvPr>
          <p:cNvCxnSpPr>
            <a:cxnSpLocks/>
          </p:cNvCxnSpPr>
          <p:nvPr/>
        </p:nvCxnSpPr>
        <p:spPr>
          <a:xfrm rot="5400000">
            <a:off x="9314025" y="2681195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14E778B-511B-3346-8C98-66E2FA96EB4B}"/>
              </a:ext>
            </a:extLst>
          </p:cNvPr>
          <p:cNvCxnSpPr>
            <a:cxnSpLocks/>
          </p:cNvCxnSpPr>
          <p:nvPr/>
        </p:nvCxnSpPr>
        <p:spPr>
          <a:xfrm rot="5400000">
            <a:off x="9901390" y="2693314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73E7F24-CB2F-3C44-8CC6-C1D43E03A5CA}"/>
              </a:ext>
            </a:extLst>
          </p:cNvPr>
          <p:cNvCxnSpPr>
            <a:cxnSpLocks/>
          </p:cNvCxnSpPr>
          <p:nvPr/>
        </p:nvCxnSpPr>
        <p:spPr>
          <a:xfrm rot="5400000">
            <a:off x="9763196" y="269356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F10249F1-F8EF-0B4D-9B97-487AB84361A8}"/>
              </a:ext>
            </a:extLst>
          </p:cNvPr>
          <p:cNvCxnSpPr>
            <a:cxnSpLocks/>
          </p:cNvCxnSpPr>
          <p:nvPr/>
        </p:nvCxnSpPr>
        <p:spPr>
          <a:xfrm rot="5400000">
            <a:off x="9632105" y="2693313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7A5E6FA4-45AB-184B-982B-10C67FA0DA30}"/>
              </a:ext>
            </a:extLst>
          </p:cNvPr>
          <p:cNvCxnSpPr>
            <a:cxnSpLocks/>
          </p:cNvCxnSpPr>
          <p:nvPr/>
        </p:nvCxnSpPr>
        <p:spPr>
          <a:xfrm rot="5400000">
            <a:off x="10323075" y="2670309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5F3E8986-08AE-5841-ADA9-34F8DCB214FD}"/>
              </a:ext>
            </a:extLst>
          </p:cNvPr>
          <p:cNvCxnSpPr>
            <a:cxnSpLocks/>
          </p:cNvCxnSpPr>
          <p:nvPr/>
        </p:nvCxnSpPr>
        <p:spPr>
          <a:xfrm rot="5400000">
            <a:off x="10046688" y="267031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A9D0D2A-79EE-8C4E-99DD-CB7DE27E2EBC}"/>
              </a:ext>
            </a:extLst>
          </p:cNvPr>
          <p:cNvCxnSpPr>
            <a:cxnSpLocks/>
          </p:cNvCxnSpPr>
          <p:nvPr/>
        </p:nvCxnSpPr>
        <p:spPr>
          <a:xfrm rot="5400000">
            <a:off x="10184882" y="2670310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6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B1072B-A1A3-7D45-B5D7-FEC5FB266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316"/>
            <a:ext cx="6096000" cy="47954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hello()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(“Hello, world!\n”);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hello();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9FBA9-EAF1-A94F-85B6-57A70E9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CUDA Program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E59912-4F9F-704A-A389-9ABC34C4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3106" y="1169895"/>
            <a:ext cx="3760694" cy="25145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B3AA-8BCF-9649-96F7-27E96A3E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4A09-3DFD-9E4C-BDB8-F23ED6D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9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B1072B-A1A3-7D45-B5D7-FEC5FB266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5672"/>
            <a:ext cx="6096000" cy="47954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hello()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(“Hello, world!\n”);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hello&lt;&lt;&lt;1,1&gt;&gt;&gt;();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9FBA9-EAF1-A94F-85B6-57A70E9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CUDA Program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E59912-4F9F-704A-A389-9ABC34C4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3106" y="1169895"/>
            <a:ext cx="3760694" cy="25145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B3AA-8BCF-9649-96F7-27E96A3E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4A09-3DFD-9E4C-BDB8-F23ED6D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BB01CE1-20AB-7645-A667-F675405D1009}"/>
              </a:ext>
            </a:extLst>
          </p:cNvPr>
          <p:cNvSpPr txBox="1">
            <a:spLocks/>
          </p:cNvSpPr>
          <p:nvPr/>
        </p:nvSpPr>
        <p:spPr>
          <a:xfrm>
            <a:off x="7593106" y="3684494"/>
            <a:ext cx="3760694" cy="249247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8553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9DC1-A308-1141-9467-50E59DAC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17E9-1D2A-4C45-A0FD-8F252E462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parallel unit</a:t>
            </a:r>
          </a:p>
          <a:p>
            <a:r>
              <a:rPr lang="en-US" dirty="0"/>
              <a:t>Threads in a block can assume access to a common shared memory region (scratchpad). </a:t>
            </a:r>
          </a:p>
          <a:p>
            <a:r>
              <a:rPr lang="en-US" dirty="0"/>
              <a:t>Analogous to processes</a:t>
            </a:r>
          </a:p>
          <a:p>
            <a:r>
              <a:rPr lang="en-US" dirty="0"/>
              <a:t>Blocks grouped into grid</a:t>
            </a:r>
          </a:p>
          <a:p>
            <a:r>
              <a:rPr lang="en-US" dirty="0"/>
              <a:t>Asynchronous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DEF36-7FE4-2848-8839-36530B6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hello&lt;&lt;&lt;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128,1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61704-F42A-6B47-A39E-B4ED6E79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F792-96B7-C746-B949-635638A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9905-EBA7-3541-A807-413842F8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AF40-BA75-324D-AA24-4723B512F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Sub-division of a block (shared memory)</a:t>
            </a:r>
          </a:p>
          <a:p>
            <a:r>
              <a:rPr lang="en-US" dirty="0"/>
              <a:t>Analogous to OpenMP threads</a:t>
            </a:r>
          </a:p>
          <a:p>
            <a:r>
              <a:rPr lang="en-US" dirty="0"/>
              <a:t>Grouped into warps (shared execution)</a:t>
            </a:r>
          </a:p>
          <a:p>
            <a:r>
              <a:rPr lang="en-US" dirty="0"/>
              <a:t>Level of synchronization and communication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A0A19-7D37-2144-80FC-1738D541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hello&lt;&lt;&lt;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1,128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a./out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F5E34-C359-D243-92BE-3E51596F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BCC88-3636-5A42-9604-2A8A808D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41A6-88B7-6D47-AF8D-4F070A8F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B527-0E59-6F45-BE36-A10527454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Groupings of threads</a:t>
            </a:r>
          </a:p>
          <a:p>
            <a:r>
              <a:rPr lang="en-US" dirty="0"/>
              <a:t>All execute same instruction (SIMT)</a:t>
            </a:r>
          </a:p>
          <a:p>
            <a:r>
              <a:rPr lang="en-US" dirty="0"/>
              <a:t>One miss, all miss</a:t>
            </a:r>
          </a:p>
          <a:p>
            <a:r>
              <a:rPr lang="en-US" dirty="0"/>
              <a:t>Thread divergence, No-Ops</a:t>
            </a:r>
          </a:p>
          <a:p>
            <a:r>
              <a:rPr lang="en-US" dirty="0"/>
              <a:t>Analogous to vector instructions</a:t>
            </a:r>
          </a:p>
          <a:p>
            <a:r>
              <a:rPr lang="en-US" dirty="0"/>
              <a:t>Scheduling unit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4CA9-E1B6-1F42-B160-228DCC53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188AF-2D86-B249-B22B-66E28326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A1778-692D-434A-8A47-195A8A4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5410955"/>
            <a:ext cx="2743200" cy="365125"/>
          </a:xfrm>
        </p:spPr>
        <p:txBody>
          <a:bodyPr/>
          <a:lstStyle/>
          <a:p>
            <a:fld id="{1A7D4241-18B8-5046-A9FC-AB90B7CAF4A2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C92A3E-9506-A946-BAAA-DC0266F40FE3}"/>
              </a:ext>
            </a:extLst>
          </p:cNvPr>
          <p:cNvGrpSpPr/>
          <p:nvPr/>
        </p:nvGrpSpPr>
        <p:grpSpPr>
          <a:xfrm>
            <a:off x="6019800" y="3898713"/>
            <a:ext cx="681926" cy="1332854"/>
            <a:chOff x="6312975" y="4844110"/>
            <a:chExt cx="681926" cy="1332854"/>
          </a:xfrm>
        </p:grpSpPr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98BCB633-6C14-BA4E-B09E-CD12262EBD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D0212282-5291-4B41-9B9B-BD530F49AB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583C3D9-B81F-6B4F-A67E-FA7F8EC08D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348CEE-EBC0-8744-8D16-B739883BF959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1E1690-100E-3A4A-A612-EC71FA69AFCE}"/>
              </a:ext>
            </a:extLst>
          </p:cNvPr>
          <p:cNvGrpSpPr/>
          <p:nvPr/>
        </p:nvGrpSpPr>
        <p:grpSpPr>
          <a:xfrm>
            <a:off x="6701726" y="3337686"/>
            <a:ext cx="681926" cy="1332854"/>
            <a:chOff x="6312975" y="4844110"/>
            <a:chExt cx="681926" cy="1332854"/>
          </a:xfrm>
        </p:grpSpPr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EA54A04-BE5E-8D48-90C1-9CDD7B5CBB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D1377E65-C773-EE47-A164-864FA28D13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6F63420C-AF66-F445-B00A-E494C75649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D03CB0-DC54-DB48-9A6A-49886033ABDE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222D-8307-6247-874F-CA725ED1E243}"/>
              </a:ext>
            </a:extLst>
          </p:cNvPr>
          <p:cNvGrpSpPr/>
          <p:nvPr/>
        </p:nvGrpSpPr>
        <p:grpSpPr>
          <a:xfrm>
            <a:off x="7397858" y="2887993"/>
            <a:ext cx="681926" cy="1332854"/>
            <a:chOff x="6312975" y="4844110"/>
            <a:chExt cx="681926" cy="1332854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636644D0-81D0-E54B-9494-D22AA17C8A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3D84A274-A497-1B43-848C-EB36652B32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ECD7EE56-3DB6-A445-BEEF-2CF0E2F0C0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912A64-4901-A74E-B29F-C7F1684F782E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D16763-E7F8-E244-A2AF-22A2A943ADCF}"/>
              </a:ext>
            </a:extLst>
          </p:cNvPr>
          <p:cNvGrpSpPr/>
          <p:nvPr/>
        </p:nvGrpSpPr>
        <p:grpSpPr>
          <a:xfrm>
            <a:off x="8079784" y="2311260"/>
            <a:ext cx="681926" cy="1332854"/>
            <a:chOff x="6312975" y="4844110"/>
            <a:chExt cx="681926" cy="1332854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EE475F3A-5A1D-DA48-A87D-6E6D656DE9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467FE30C-6400-E145-96F3-888C55423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8CFE1790-ADAF-1646-A164-BF76E71AD2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12CF8B-DDEC-464C-AD43-00B9675ABA68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BF03A-A1AE-B84A-BECF-08628ACD55C9}"/>
              </a:ext>
            </a:extLst>
          </p:cNvPr>
          <p:cNvGrpSpPr/>
          <p:nvPr/>
        </p:nvGrpSpPr>
        <p:grpSpPr>
          <a:xfrm>
            <a:off x="8761710" y="3898713"/>
            <a:ext cx="681926" cy="1332854"/>
            <a:chOff x="6312975" y="4844110"/>
            <a:chExt cx="681926" cy="1332854"/>
          </a:xfrm>
        </p:grpSpPr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7988BD20-31F2-6C42-9F93-2C734CDD31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099E4853-0E27-7E4D-8D34-D057B2AB8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A437120C-22EC-5943-9753-A65406C27D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64CAA9B-7123-CD41-96C2-78C2999A15B1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92A46C-B719-E445-A1AA-E3BBB9F9CE62}"/>
              </a:ext>
            </a:extLst>
          </p:cNvPr>
          <p:cNvGrpSpPr/>
          <p:nvPr/>
        </p:nvGrpSpPr>
        <p:grpSpPr>
          <a:xfrm>
            <a:off x="9443636" y="3337686"/>
            <a:ext cx="681926" cy="1332854"/>
            <a:chOff x="6312975" y="4844110"/>
            <a:chExt cx="681926" cy="1332854"/>
          </a:xfrm>
        </p:grpSpPr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7BE1F3F3-8578-A54E-9945-5446D9FC68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FA10C23-45D4-4B46-8FC2-60C6B40557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F7279947-5C42-624F-ACE2-5D20ED6653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C8EC80-E3F9-954E-BCE8-6F77273F774C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8342C3-029D-4743-B015-62DC7F7793AA}"/>
              </a:ext>
            </a:extLst>
          </p:cNvPr>
          <p:cNvGrpSpPr/>
          <p:nvPr/>
        </p:nvGrpSpPr>
        <p:grpSpPr>
          <a:xfrm>
            <a:off x="10139768" y="2887993"/>
            <a:ext cx="681926" cy="1332854"/>
            <a:chOff x="6312975" y="4844110"/>
            <a:chExt cx="681926" cy="1332854"/>
          </a:xfrm>
        </p:grpSpPr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A1897CA9-79CE-054D-8539-BC79E6D9D6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F26D4847-CE72-9B43-8458-5287143DE1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785D2051-BC5F-AD43-8FFC-860279B5FE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EBF2B6-BFC0-B74C-8ECD-953DE2422380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D77C64-CDEA-B34B-B642-E88E1262689B}"/>
              </a:ext>
            </a:extLst>
          </p:cNvPr>
          <p:cNvGrpSpPr/>
          <p:nvPr/>
        </p:nvGrpSpPr>
        <p:grpSpPr>
          <a:xfrm>
            <a:off x="10821694" y="2311260"/>
            <a:ext cx="681926" cy="1332854"/>
            <a:chOff x="6312975" y="4844110"/>
            <a:chExt cx="681926" cy="1332854"/>
          </a:xfrm>
        </p:grpSpPr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5E18B5C2-5C26-D843-9FA4-C68BF378E1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29F04FA2-6400-AA4D-911C-9B523F3EB5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7AFAD2F8-84AA-EE4C-A6C5-C5E1DE06A8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E240CB-21EC-634B-841B-CEC327FAABD2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120607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11970</TotalTime>
  <Words>2211</Words>
  <Application>Microsoft Macintosh PowerPoint</Application>
  <PresentationFormat>Widescreen</PresentationFormat>
  <Paragraphs>425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Product Sans</vt:lpstr>
      <vt:lpstr>SampleSlides</vt:lpstr>
      <vt:lpstr>GPUs and General Purposing of GPUs :</vt:lpstr>
      <vt:lpstr>PowerPoint Presentation</vt:lpstr>
      <vt:lpstr>CUDA</vt:lpstr>
      <vt:lpstr>Programming Model Overview</vt:lpstr>
      <vt:lpstr>Simple CUDA Program</vt:lpstr>
      <vt:lpstr>Simple CUDA Program</vt:lpstr>
      <vt:lpstr>Blocks</vt:lpstr>
      <vt:lpstr>Threads</vt:lpstr>
      <vt:lpstr>Warps</vt:lpstr>
      <vt:lpstr>Combining Blocks, Warps, and Threads</vt:lpstr>
      <vt:lpstr>Illustrative Example</vt:lpstr>
      <vt:lpstr>Using CUDA kernels from Chares</vt:lpstr>
      <vt:lpstr>So, to use CUDA kernels in Charm++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Streams scheme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 </dc:title>
  <dc:creator>Casaclang, Marissa N</dc:creator>
  <cp:lastModifiedBy>Kale, Laxmikant V</cp:lastModifiedBy>
  <cp:revision>195</cp:revision>
  <dcterms:created xsi:type="dcterms:W3CDTF">2018-03-13T21:41:58Z</dcterms:created>
  <dcterms:modified xsi:type="dcterms:W3CDTF">2023-10-24T04:19:08Z</dcterms:modified>
</cp:coreProperties>
</file>