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png" ContentType="image/png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1" r:id="rId3"/>
    <p:sldId id="302" r:id="rId4"/>
    <p:sldId id="309" r:id="rId5"/>
    <p:sldId id="310" r:id="rId6"/>
    <p:sldId id="303" r:id="rId7"/>
    <p:sldId id="305" r:id="rId8"/>
    <p:sldId id="312" r:id="rId9"/>
    <p:sldId id="313" r:id="rId10"/>
    <p:sldId id="316" r:id="rId11"/>
    <p:sldId id="315" r:id="rId12"/>
    <p:sldId id="311" r:id="rId13"/>
    <p:sldId id="317" r:id="rId14"/>
    <p:sldId id="307" r:id="rId15"/>
    <p:sldId id="318" r:id="rId16"/>
    <p:sldId id="319" r:id="rId17"/>
    <p:sldId id="308" r:id="rId18"/>
    <p:sldId id="320" r:id="rId19"/>
    <p:sldId id="321" r:id="rId20"/>
    <p:sldId id="322" r:id="rId21"/>
    <p:sldId id="323" r:id="rId22"/>
    <p:sldId id="325" r:id="rId23"/>
    <p:sldId id="326" r:id="rId24"/>
    <p:sldId id="327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3D00"/>
    <a:srgbClr val="386572"/>
    <a:srgbClr val="3A6876"/>
    <a:srgbClr val="64B4CD"/>
    <a:srgbClr val="24445A"/>
    <a:srgbClr val="1C3445"/>
    <a:srgbClr val="CCFFCC"/>
    <a:srgbClr val="CCFFFF"/>
    <a:srgbClr val="FF66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7" autoAdjust="0"/>
    <p:restoredTop sz="94743" autoAdjust="0"/>
  </p:normalViewPr>
  <p:slideViewPr>
    <p:cSldViewPr>
      <p:cViewPr>
        <p:scale>
          <a:sx n="77" d="100"/>
          <a:sy n="77" d="100"/>
        </p:scale>
        <p:origin x="-1368" y="-8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04F5D-E38D-3641-802A-EEE0508E3D0C}" type="datetimeFigureOut">
              <a:rPr lang="en-US" smtClean="0"/>
              <a:t>10/18/12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2AA6-882D-2647-96D1-C2161CDF2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22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B04B643-C74C-455E-AFCB-1138D85C2B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92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62B86-45F4-4C1B-BB2D-2E1880191CEB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EE1C46-5B6B-4637-A2A1-BAEA4C622F53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9BE213-1EDB-0345-B725-E52CA055AB9E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E8914-472C-4427-BBE5-B601DB073B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8D65E1-1ABB-1D48-9288-F142F0969D8F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538B-28AD-4B8F-9377-02FC4F0157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D2DABE-44CD-CE43-BA88-A1E1BE53468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07E28-94A6-4B68-AD3A-4EC40AD6B3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923F77-B0BB-F442-BFE0-6941AFF667D7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818750-B658-454A-AEDC-5B6ACA8CC451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0CC869-FCA0-EF44-8B37-6ADA37BC16D3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6F1F8-890D-4C48-8E24-C784EDDCDB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10A942-6C07-E04A-9A25-2A96ACE8072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C39AB-C319-403C-8545-69BA255C32C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60A200-9D0A-4C4D-8BF5-1B3B0CB1EFD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590EB3-662D-402A-86F6-9B1E52ECB00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55AEAD-8F24-D742-B3AE-BD748ABD6EDA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5D6F5-C874-4283-99EA-D93D3B58E0B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BAD1-D7D4-BE45-BF93-C4C49317BDD5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72E0-3E7F-4709-B8DF-5EC8A0346E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A1716-3F56-574D-9A2C-BAA8C16F3EFC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72E52-CA3B-4B89-8AEC-1B69F92FAE92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D12A0-7341-2144-9575-86E44419DA9C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DF9DE-2389-48A4-BC7A-B4842B3063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ppl-logo-white-s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44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8610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FBF001B2-D86A-284F-AF55-7B4A782CFB68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2">
                    <a:lumMod val="40000"/>
                    <a:lumOff val="60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Book Antiqua" pitchFamily="18" charset="0"/>
              </a:defRPr>
            </a:lvl1pPr>
          </a:lstStyle>
          <a:p>
            <a:pPr>
              <a:defRPr/>
            </a:pPr>
            <a:fld id="{046557ED-B28C-4E0E-B69D-3B43209DE75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ppl-logo-white-s.pn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686800" y="6291263"/>
            <a:ext cx="47307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  <p:sldLayoutId id="2147483732" r:id="rId1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000" kern="1200" baseline="0">
          <a:solidFill>
            <a:schemeClr val="accent3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baseline="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baseline="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hyperlink" Target="http://charm.cs.uiuc.edu/" TargetMode="External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457201"/>
            <a:ext cx="8458200" cy="3143250"/>
          </a:xfrm>
        </p:spPr>
        <p:txBody>
          <a:bodyPr>
            <a:normAutofit/>
          </a:bodyPr>
          <a:lstStyle/>
          <a:p>
            <a:r>
              <a:rPr lang="en-US" dirty="0" smtClean="0"/>
              <a:t>598LVK</a:t>
            </a:r>
            <a:br>
              <a:rPr lang="en-US" dirty="0" smtClean="0"/>
            </a:br>
            <a:r>
              <a:rPr lang="en-US" dirty="0" smtClean="0"/>
              <a:t>Chare Array Sections,</a:t>
            </a:r>
            <a:br>
              <a:rPr lang="en-US" dirty="0" smtClean="0"/>
            </a:br>
            <a:r>
              <a:rPr lang="en-US" dirty="0" err="1" smtClean="0"/>
              <a:t>CkMulticast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Laxmikant (Sanjay) Kale</a:t>
            </a:r>
          </a:p>
          <a:p>
            <a:r>
              <a:rPr lang="en-US" dirty="0" smtClean="0">
                <a:hlinkClick r:id="rId5"/>
              </a:rPr>
              <a:t>http://charm.cs.illinois.edu</a:t>
            </a:r>
            <a:endParaRPr lang="en-US" dirty="0" smtClean="0"/>
          </a:p>
          <a:p>
            <a:r>
              <a:rPr lang="en-US" dirty="0" smtClean="0"/>
              <a:t>Parallel Programming Laboratory</a:t>
            </a:r>
          </a:p>
          <a:p>
            <a:r>
              <a:rPr lang="en-US" dirty="0" smtClean="0"/>
              <a:t>Department of Computer Science</a:t>
            </a:r>
          </a:p>
          <a:p>
            <a:r>
              <a:rPr lang="en-US" dirty="0" smtClean="0"/>
              <a:t>University of Illinois at Urbana Champaign</a:t>
            </a:r>
          </a:p>
        </p:txBody>
      </p:sp>
      <p:pic>
        <p:nvPicPr>
          <p:cNvPr id="18436" name="Picture 6" descr="ppl-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43600" y="5813425"/>
            <a:ext cx="2889250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7" descr="full_mark_horz_bw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" y="5867400"/>
            <a:ext cx="4133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Sound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458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Achieved by associating a delegation manager to a proxy</a:t>
            </a:r>
          </a:p>
          <a:p>
            <a:pPr lvl="1"/>
            <a:r>
              <a:rPr lang="en-US" dirty="0" smtClean="0"/>
              <a:t>Different proxies for the same array or section may be associated with different delegation managers with distinct implementations of communication functions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99115"/>
      </p:ext>
    </p:extLst>
  </p:cSld>
  <p:clrMapOvr>
    <a:masterClrMapping/>
  </p:clrMapOvr>
  <p:transition xmlns:p14="http://schemas.microsoft.com/office/powerpoint/2010/main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CkMulticastMgr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delegation manager which implements section broadcasts and reductions</a:t>
            </a:r>
          </a:p>
          <a:p>
            <a:pPr lvl="1"/>
            <a:r>
              <a:rPr lang="en-US" dirty="0" smtClean="0"/>
              <a:t>Overrides CkDelegateMgr::ArraySectionSend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590800"/>
            <a:ext cx="8686800" cy="304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CProxySection_Hello sectProxy </a:t>
            </a:r>
            <a:r>
              <a:rPr lang="en-US" dirty="0" smtClean="0"/>
              <a:t>= CProxySection_Hello</a:t>
            </a:r>
            <a:r>
              <a:rPr lang="en-US" dirty="0"/>
              <a:t>::ckNew(...);</a:t>
            </a:r>
            <a:br>
              <a:rPr lang="en-US" dirty="0"/>
            </a:br>
            <a:r>
              <a:rPr lang="en-US" dirty="0" smtClean="0"/>
              <a:t>CkGroupID </a:t>
            </a:r>
            <a:r>
              <a:rPr lang="en-US" dirty="0"/>
              <a:t>mCastGrpId = CProxy_CkMulticastMgr::ckNew();</a:t>
            </a:r>
            <a:br>
              <a:rPr lang="en-US" dirty="0"/>
            </a:br>
            <a:r>
              <a:rPr lang="en-US" dirty="0" smtClean="0"/>
              <a:t>CkMulticastMgr </a:t>
            </a:r>
            <a:r>
              <a:rPr lang="en-US" dirty="0"/>
              <a:t>*</a:t>
            </a:r>
            <a:r>
              <a:rPr lang="en-US" dirty="0" smtClean="0"/>
              <a:t>mCastGrp =    CProxy_CkMulticastMgr(mCastGrpId</a:t>
            </a:r>
            <a:r>
              <a:rPr lang="en-US" dirty="0"/>
              <a:t>).ckLocalBranch</a:t>
            </a:r>
            <a:r>
              <a:rPr lang="en-US" dirty="0" smtClean="0"/>
              <a:t>();</a:t>
            </a:r>
          </a:p>
          <a:p>
            <a:r>
              <a:rPr lang="en-US" dirty="0"/>
              <a:t>// initialize section proxy</a:t>
            </a:r>
            <a:br>
              <a:rPr lang="en-US" dirty="0"/>
            </a:br>
            <a:r>
              <a:rPr lang="en-US" dirty="0" smtClean="0"/>
              <a:t>sectProxy.ckSectionDelegate(mCastGrp</a:t>
            </a:r>
            <a:r>
              <a:rPr lang="en-US" dirty="0"/>
              <a:t>);  </a:t>
            </a:r>
            <a:br>
              <a:rPr lang="en-US" dirty="0"/>
            </a:br>
            <a:r>
              <a:rPr lang="en-US" dirty="0"/>
              <a:t>//multicast via delegation library as before </a:t>
            </a:r>
            <a:endParaRPr lang="en-US" dirty="0" smtClean="0"/>
          </a:p>
          <a:p>
            <a:r>
              <a:rPr lang="en-US" dirty="0" smtClean="0"/>
              <a:t>sectProxy.someEntry(...); </a:t>
            </a:r>
            <a:r>
              <a:rPr lang="en-US" dirty="0"/>
              <a:t>  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3184376423"/>
      </p:ext>
    </p:extLst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CkMulticast implements tree algorithms for multicasts and reductions</a:t>
            </a:r>
          </a:p>
          <a:p>
            <a:pPr lvl="1"/>
            <a:r>
              <a:rPr lang="en-US" dirty="0" smtClean="0"/>
              <a:t>Messages are routed over a </a:t>
            </a:r>
            <a:r>
              <a:rPr lang="en-US" i="1" dirty="0" smtClean="0"/>
              <a:t>spanning tree </a:t>
            </a:r>
            <a:r>
              <a:rPr lang="en-US" dirty="0" smtClean="0"/>
              <a:t>of the section elements</a:t>
            </a:r>
          </a:p>
          <a:p>
            <a:r>
              <a:rPr lang="en-US" dirty="0" smtClean="0"/>
              <a:t>Default branching factor is 2</a:t>
            </a:r>
          </a:p>
          <a:p>
            <a:r>
              <a:rPr lang="en-US" dirty="0" smtClean="0"/>
              <a:t>Modifying branching factor: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4365035"/>
            <a:ext cx="77724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CkGroupID </a:t>
            </a:r>
            <a:r>
              <a:rPr lang="en-US" dirty="0"/>
              <a:t>mCastGrpId </a:t>
            </a:r>
            <a:r>
              <a:rPr lang="en-US" dirty="0" smtClean="0"/>
              <a:t>= </a:t>
            </a:r>
            <a:endParaRPr lang="en-US" dirty="0"/>
          </a:p>
          <a:p>
            <a:r>
              <a:rPr lang="en-US" dirty="0" smtClean="0"/>
              <a:t>   CProxy_CkMulticastMgr</a:t>
            </a:r>
            <a:r>
              <a:rPr lang="en-US" dirty="0"/>
              <a:t>::ckNew(3);   // factor is 3</a:t>
            </a:r>
          </a:p>
        </p:txBody>
      </p:sp>
    </p:spTree>
    <p:extLst>
      <p:ext uri="{BB962C8B-B14F-4D97-AF65-F5344CB8AC3E}">
        <p14:creationId xmlns:p14="http://schemas.microsoft.com/office/powerpoint/2010/main" val="555557335"/>
      </p:ext>
    </p:extLst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CkMulticast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use CkMulticast library, all multicast messages must inherit from </a:t>
            </a:r>
            <a:r>
              <a:rPr lang="en-US" dirty="0" smtClean="0"/>
              <a:t>CkMcastBaseMsg</a:t>
            </a:r>
          </a:p>
          <a:p>
            <a:pPr lvl="1"/>
            <a:r>
              <a:rPr lang="en-US" dirty="0" smtClean="0"/>
              <a:t>CkMcastBaseMsg must be inherited from first</a:t>
            </a:r>
          </a:p>
          <a:p>
            <a:pPr lvl="1"/>
            <a:r>
              <a:rPr lang="en-US" dirty="0" smtClean="0"/>
              <a:t>No parameter marshalling is allowed in entry methods used as targets of multicast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611" y="3505200"/>
            <a:ext cx="8534400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 HiMsg : public CkMcastBaseMsg, public CMessage_HiMsg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public:</a:t>
            </a:r>
            <a:br>
              <a:rPr lang="en-US" dirty="0"/>
            </a:br>
            <a:r>
              <a:rPr lang="en-US" dirty="0"/>
              <a:t>  int *data;</a:t>
            </a:r>
            <a:br>
              <a:rPr lang="en-US" dirty="0"/>
            </a:b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13312321"/>
      </p:ext>
    </p:extLst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Reductions: </a:t>
            </a:r>
            <a:r>
              <a:rPr lang="en-US" dirty="0" err="1" smtClean="0"/>
              <a:t>CkSectionInfo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array element can be a member of multiple array </a:t>
            </a:r>
            <a:r>
              <a:rPr lang="en-US" dirty="0" smtClean="0"/>
              <a:t>sections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is necessary to </a:t>
            </a:r>
            <a:r>
              <a:rPr lang="en-US" dirty="0" smtClean="0"/>
              <a:t>disambiguate </a:t>
            </a:r>
            <a:r>
              <a:rPr lang="en-US" dirty="0"/>
              <a:t>which array section reduction it is </a:t>
            </a:r>
            <a:r>
              <a:rPr lang="en-US" dirty="0" smtClean="0"/>
              <a:t>participating in </a:t>
            </a:r>
            <a:r>
              <a:rPr lang="en-US" dirty="0"/>
              <a:t>each time it contributes to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A </a:t>
            </a:r>
            <a:r>
              <a:rPr lang="en-US" dirty="0"/>
              <a:t>data structure called ''CkSectionInfo'' is created by CkMulticastMgr for each array section that the array element belongs </a:t>
            </a:r>
            <a:r>
              <a:rPr lang="en-US" dirty="0" smtClean="0"/>
              <a:t>to</a:t>
            </a:r>
          </a:p>
          <a:p>
            <a:pPr lvl="1"/>
            <a:r>
              <a:rPr lang="en-US" dirty="0"/>
              <a:t>During a section reduction, the array element must pass the CkSectionInfo as a parameter in the contribute()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31624"/>
      </p:ext>
    </p:extLst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 with CkMulticast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304800" y="1981200"/>
            <a:ext cx="8610600" cy="4007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/>
              <a:t>CkSectionInfo cookie;</a:t>
            </a:r>
            <a:br>
              <a:rPr lang="en-US" dirty="0"/>
            </a:br>
            <a:r>
              <a:rPr lang="en-US" dirty="0"/>
              <a:t>  void SayHi(HiMsg *msg)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 smtClean="0"/>
              <a:t>    // </a:t>
            </a:r>
            <a:r>
              <a:rPr lang="en-US" dirty="0"/>
              <a:t>update section cookie every time</a:t>
            </a:r>
            <a:br>
              <a:rPr lang="en-US" dirty="0"/>
            </a:br>
            <a:r>
              <a:rPr lang="en-US" dirty="0"/>
              <a:t>    CkGetSectionInfo(cookie, msg);     </a:t>
            </a:r>
            <a:br>
              <a:rPr lang="en-US" dirty="0"/>
            </a:br>
            <a:r>
              <a:rPr lang="en-US" dirty="0"/>
              <a:t>    int data = thisIndex;</a:t>
            </a:r>
            <a:br>
              <a:rPr lang="en-US" dirty="0"/>
            </a:br>
            <a:r>
              <a:rPr lang="en-US" dirty="0"/>
              <a:t>    mcastGrp-&gt;contribute(sizeof(int), &amp;data, </a:t>
            </a:r>
            <a:r>
              <a:rPr lang="en-US" dirty="0" smtClean="0"/>
              <a:t>                             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CkReduction</a:t>
            </a:r>
            <a:r>
              <a:rPr lang="en-US" dirty="0"/>
              <a:t>::sum_int, cookie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3939862917"/>
      </p:ext>
    </p:extLst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array reductions, a callback needs to be specified with each contribute</a:t>
            </a:r>
          </a:p>
          <a:p>
            <a:pPr lvl="1"/>
            <a:r>
              <a:rPr lang="en-US" dirty="0" smtClean="0"/>
              <a:t>OR a default callback should be specified using </a:t>
            </a:r>
            <a:r>
              <a:rPr lang="en-US" dirty="0" err="1" smtClean="0"/>
              <a:t>setReductionClient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51338"/>
      </p:ext>
    </p:extLst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Inputs: 2D </a:t>
            </a:r>
            <a:r>
              <a:rPr lang="en-US" dirty="0" err="1" smtClean="0"/>
              <a:t>chare</a:t>
            </a:r>
            <a:r>
              <a:rPr lang="en-US" dirty="0" smtClean="0"/>
              <a:t> arrays A, B of matrix blocks</a:t>
            </a:r>
          </a:p>
          <a:p>
            <a:r>
              <a:rPr lang="en-US" dirty="0" smtClean="0"/>
              <a:t>Output: 2D </a:t>
            </a:r>
            <a:r>
              <a:rPr lang="en-US" dirty="0" err="1" smtClean="0"/>
              <a:t>chare</a:t>
            </a:r>
            <a:r>
              <a:rPr lang="en-US" dirty="0" smtClean="0"/>
              <a:t> array C of matrix blocks</a:t>
            </a:r>
          </a:p>
          <a:p>
            <a:r>
              <a:rPr lang="en-US" dirty="0" smtClean="0"/>
              <a:t>Elements of A and B multicast their blocks to a section comprising a row or column of C</a:t>
            </a:r>
          </a:p>
          <a:p>
            <a:r>
              <a:rPr lang="en-US" dirty="0" smtClean="0"/>
              <a:t>Exercise: implement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816578"/>
      </p:ext>
    </p:extLst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LeanMD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Lennart</a:t>
            </a:r>
            <a:r>
              <a:rPr lang="en-US" dirty="0" smtClean="0"/>
              <a:t>-Jones Dynamics (Lecture on 9/18)</a:t>
            </a:r>
          </a:p>
          <a:p>
            <a:r>
              <a:rPr lang="en-US" dirty="0" smtClean="0"/>
              <a:t>Remember we had a 3D array of Cells</a:t>
            </a:r>
          </a:p>
          <a:p>
            <a:r>
              <a:rPr lang="en-US" dirty="0" smtClean="0"/>
              <a:t>And a 6D array of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018542"/>
      </p:ext>
    </p:extLst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eaLnBrk="0" hangingPunct="0"/>
            <a:endParaRPr lang="en-US"/>
          </a:p>
        </p:txBody>
      </p:sp>
      <p:grpSp>
        <p:nvGrpSpPr>
          <p:cNvPr id="441347" name="Group 3"/>
          <p:cNvGrpSpPr>
            <a:grpSpLocks/>
          </p:cNvGrpSpPr>
          <p:nvPr/>
        </p:nvGrpSpPr>
        <p:grpSpPr bwMode="auto">
          <a:xfrm>
            <a:off x="381000" y="2209800"/>
            <a:ext cx="3886200" cy="3581400"/>
            <a:chOff x="1056" y="1200"/>
            <a:chExt cx="3744" cy="2928"/>
          </a:xfrm>
        </p:grpSpPr>
        <p:sp>
          <p:nvSpPr>
            <p:cNvPr id="441348" name="Rectangle 4"/>
            <p:cNvSpPr>
              <a:spLocks noChangeArrowheads="1"/>
            </p:cNvSpPr>
            <p:nvPr/>
          </p:nvSpPr>
          <p:spPr bwMode="auto">
            <a:xfrm>
              <a:off x="105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49" name="Rectangle 5"/>
            <p:cNvSpPr>
              <a:spLocks noChangeArrowheads="1"/>
            </p:cNvSpPr>
            <p:nvPr/>
          </p:nvSpPr>
          <p:spPr bwMode="auto">
            <a:xfrm>
              <a:off x="2736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0" name="Rectangle 6"/>
            <p:cNvSpPr>
              <a:spLocks noChangeArrowheads="1"/>
            </p:cNvSpPr>
            <p:nvPr/>
          </p:nvSpPr>
          <p:spPr bwMode="auto">
            <a:xfrm>
              <a:off x="4272" y="12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1" name="Rectangle 7"/>
            <p:cNvSpPr>
              <a:spLocks noChangeArrowheads="1"/>
            </p:cNvSpPr>
            <p:nvPr/>
          </p:nvSpPr>
          <p:spPr bwMode="auto">
            <a:xfrm>
              <a:off x="2736" y="2400"/>
              <a:ext cx="528" cy="528"/>
            </a:xfrm>
            <a:prstGeom prst="rect">
              <a:avLst/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2" name="Rectangle 8"/>
            <p:cNvSpPr>
              <a:spLocks noChangeArrowheads="1"/>
            </p:cNvSpPr>
            <p:nvPr/>
          </p:nvSpPr>
          <p:spPr bwMode="auto">
            <a:xfrm>
              <a:off x="1056" y="23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3" name="Rectangle 9"/>
            <p:cNvSpPr>
              <a:spLocks noChangeArrowheads="1"/>
            </p:cNvSpPr>
            <p:nvPr/>
          </p:nvSpPr>
          <p:spPr bwMode="auto">
            <a:xfrm>
              <a:off x="4272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4" name="Rectangle 10"/>
            <p:cNvSpPr>
              <a:spLocks noChangeArrowheads="1"/>
            </p:cNvSpPr>
            <p:nvPr/>
          </p:nvSpPr>
          <p:spPr bwMode="auto">
            <a:xfrm>
              <a:off x="2736" y="36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5" name="Rectangle 11"/>
            <p:cNvSpPr>
              <a:spLocks noChangeArrowheads="1"/>
            </p:cNvSpPr>
            <p:nvPr/>
          </p:nvSpPr>
          <p:spPr bwMode="auto">
            <a:xfrm>
              <a:off x="1056" y="3552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6" name="Rectangle 12"/>
            <p:cNvSpPr>
              <a:spLocks noChangeArrowheads="1"/>
            </p:cNvSpPr>
            <p:nvPr/>
          </p:nvSpPr>
          <p:spPr bwMode="auto">
            <a:xfrm>
              <a:off x="4272" y="2400"/>
              <a:ext cx="528" cy="528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7" name="AutoShape 13"/>
            <p:cNvSpPr>
              <a:spLocks noChangeArrowheads="1"/>
            </p:cNvSpPr>
            <p:nvPr/>
          </p:nvSpPr>
          <p:spPr bwMode="auto">
            <a:xfrm>
              <a:off x="1968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8" name="AutoShape 14"/>
            <p:cNvSpPr>
              <a:spLocks noChangeArrowheads="1"/>
            </p:cNvSpPr>
            <p:nvPr/>
          </p:nvSpPr>
          <p:spPr bwMode="auto">
            <a:xfrm>
              <a:off x="2064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59" name="AutoShape 15"/>
            <p:cNvSpPr>
              <a:spLocks noChangeArrowheads="1"/>
            </p:cNvSpPr>
            <p:nvPr/>
          </p:nvSpPr>
          <p:spPr bwMode="auto">
            <a:xfrm>
              <a:off x="2016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0" name="AutoShape 16"/>
            <p:cNvSpPr>
              <a:spLocks noChangeArrowheads="1"/>
            </p:cNvSpPr>
            <p:nvPr/>
          </p:nvSpPr>
          <p:spPr bwMode="auto">
            <a:xfrm>
              <a:off x="2784" y="31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1" name="AutoShape 17"/>
            <p:cNvSpPr>
              <a:spLocks noChangeArrowheads="1"/>
            </p:cNvSpPr>
            <p:nvPr/>
          </p:nvSpPr>
          <p:spPr bwMode="auto">
            <a:xfrm>
              <a:off x="3552" y="3120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2" name="AutoShape 18"/>
            <p:cNvSpPr>
              <a:spLocks noChangeArrowheads="1"/>
            </p:cNvSpPr>
            <p:nvPr/>
          </p:nvSpPr>
          <p:spPr bwMode="auto">
            <a:xfrm>
              <a:off x="355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3" name="AutoShape 19"/>
            <p:cNvSpPr>
              <a:spLocks noChangeArrowheads="1"/>
            </p:cNvSpPr>
            <p:nvPr/>
          </p:nvSpPr>
          <p:spPr bwMode="auto">
            <a:xfrm>
              <a:off x="2832" y="1968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4" name="AutoShape 20"/>
            <p:cNvSpPr>
              <a:spLocks noChangeArrowheads="1"/>
            </p:cNvSpPr>
            <p:nvPr/>
          </p:nvSpPr>
          <p:spPr bwMode="auto">
            <a:xfrm>
              <a:off x="3600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5" name="Line 21"/>
            <p:cNvSpPr>
              <a:spLocks noChangeShapeType="1"/>
            </p:cNvSpPr>
            <p:nvPr/>
          </p:nvSpPr>
          <p:spPr bwMode="auto">
            <a:xfrm>
              <a:off x="15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6" name="Line 22"/>
            <p:cNvSpPr>
              <a:spLocks noChangeShapeType="1"/>
            </p:cNvSpPr>
            <p:nvPr/>
          </p:nvSpPr>
          <p:spPr bwMode="auto">
            <a:xfrm>
              <a:off x="326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7" name="Line 23"/>
            <p:cNvSpPr>
              <a:spLocks noChangeShapeType="1"/>
            </p:cNvSpPr>
            <p:nvPr/>
          </p:nvSpPr>
          <p:spPr bwMode="auto">
            <a:xfrm>
              <a:off x="3984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8" name="Line 24"/>
            <p:cNvSpPr>
              <a:spLocks noChangeShapeType="1"/>
            </p:cNvSpPr>
            <p:nvPr/>
          </p:nvSpPr>
          <p:spPr bwMode="auto">
            <a:xfrm>
              <a:off x="2352" y="2688"/>
              <a:ext cx="3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69" name="Line 25"/>
            <p:cNvSpPr>
              <a:spLocks noChangeShapeType="1"/>
            </p:cNvSpPr>
            <p:nvPr/>
          </p:nvSpPr>
          <p:spPr bwMode="auto">
            <a:xfrm flipH="1">
              <a:off x="2352" y="29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0" name="Line 26"/>
            <p:cNvSpPr>
              <a:spLocks noChangeShapeType="1"/>
            </p:cNvSpPr>
            <p:nvPr/>
          </p:nvSpPr>
          <p:spPr bwMode="auto">
            <a:xfrm flipH="1">
              <a:off x="1632" y="33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1" name="Line 27"/>
            <p:cNvSpPr>
              <a:spLocks noChangeShapeType="1"/>
            </p:cNvSpPr>
            <p:nvPr/>
          </p:nvSpPr>
          <p:spPr bwMode="auto">
            <a:xfrm flipH="1">
              <a:off x="3840" y="1776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2" name="Line 28"/>
            <p:cNvSpPr>
              <a:spLocks noChangeShapeType="1"/>
            </p:cNvSpPr>
            <p:nvPr/>
          </p:nvSpPr>
          <p:spPr bwMode="auto">
            <a:xfrm flipH="1">
              <a:off x="3264" y="2160"/>
              <a:ext cx="384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3" name="Line 29"/>
            <p:cNvSpPr>
              <a:spLocks noChangeShapeType="1"/>
            </p:cNvSpPr>
            <p:nvPr/>
          </p:nvSpPr>
          <p:spPr bwMode="auto">
            <a:xfrm>
              <a:off x="3024" y="172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4" name="Line 30"/>
            <p:cNvSpPr>
              <a:spLocks noChangeShapeType="1"/>
            </p:cNvSpPr>
            <p:nvPr/>
          </p:nvSpPr>
          <p:spPr bwMode="auto">
            <a:xfrm>
              <a:off x="3024" y="22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5" name="Line 31"/>
            <p:cNvSpPr>
              <a:spLocks noChangeShapeType="1"/>
            </p:cNvSpPr>
            <p:nvPr/>
          </p:nvSpPr>
          <p:spPr bwMode="auto">
            <a:xfrm>
              <a:off x="2976" y="29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6" name="Line 32"/>
            <p:cNvSpPr>
              <a:spLocks noChangeShapeType="1"/>
            </p:cNvSpPr>
            <p:nvPr/>
          </p:nvSpPr>
          <p:spPr bwMode="auto">
            <a:xfrm>
              <a:off x="3024" y="3408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7" name="Line 33"/>
            <p:cNvSpPr>
              <a:spLocks noChangeShapeType="1"/>
            </p:cNvSpPr>
            <p:nvPr/>
          </p:nvSpPr>
          <p:spPr bwMode="auto">
            <a:xfrm>
              <a:off x="1632" y="1728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Line 34"/>
            <p:cNvSpPr>
              <a:spLocks noChangeShapeType="1"/>
            </p:cNvSpPr>
            <p:nvPr/>
          </p:nvSpPr>
          <p:spPr bwMode="auto">
            <a:xfrm>
              <a:off x="2352" y="216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9" name="Line 35"/>
            <p:cNvSpPr>
              <a:spLocks noChangeShapeType="1"/>
            </p:cNvSpPr>
            <p:nvPr/>
          </p:nvSpPr>
          <p:spPr bwMode="auto">
            <a:xfrm>
              <a:off x="3888" y="3312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0" name="Line 36"/>
            <p:cNvSpPr>
              <a:spLocks noChangeShapeType="1"/>
            </p:cNvSpPr>
            <p:nvPr/>
          </p:nvSpPr>
          <p:spPr bwMode="auto">
            <a:xfrm>
              <a:off x="3264" y="288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1" name="Line 37"/>
            <p:cNvSpPr>
              <a:spLocks noChangeShapeType="1"/>
            </p:cNvSpPr>
            <p:nvPr/>
          </p:nvSpPr>
          <p:spPr bwMode="auto">
            <a:xfrm>
              <a:off x="1584" y="2688"/>
              <a:ext cx="115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2" name="AutoShape 38"/>
            <p:cNvSpPr>
              <a:spLocks noChangeArrowheads="1"/>
            </p:cNvSpPr>
            <p:nvPr/>
          </p:nvSpPr>
          <p:spPr bwMode="auto">
            <a:xfrm>
              <a:off x="2832" y="2544"/>
              <a:ext cx="384" cy="240"/>
            </a:xfrm>
            <a:prstGeom prst="diamond">
              <a:avLst/>
            </a:prstGeom>
            <a:solidFill>
              <a:srgbClr val="FF00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383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1384" name="Text Box 40"/>
          <p:cNvSpPr txBox="1">
            <a:spLocks noChangeArrowheads="1"/>
          </p:cNvSpPr>
          <p:nvPr/>
        </p:nvSpPr>
        <p:spPr bwMode="auto">
          <a:xfrm>
            <a:off x="609600" y="609600"/>
            <a:ext cx="8077200" cy="12207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000066"/>
                </a:solidFill>
              </a:rPr>
              <a:t>Object Based Parallelization for MD: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Force Decomposition + Spatial Decomposition</a:t>
            </a:r>
          </a:p>
        </p:txBody>
      </p:sp>
      <p:sp>
        <p:nvSpPr>
          <p:cNvPr id="441385" name="Text Box 41"/>
          <p:cNvSpPr txBox="1">
            <a:spLocks noChangeArrowheads="1"/>
          </p:cNvSpPr>
          <p:nvPr/>
        </p:nvSpPr>
        <p:spPr bwMode="auto">
          <a:xfrm>
            <a:off x="4572000" y="2209800"/>
            <a:ext cx="4419600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US" sz="2800"/>
              <a:t>Now, we have many objects to load balance: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Each diamond can be  assigned to any proc.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chemeClr val="accent2"/>
                </a:solidFill>
              </a:rPr>
              <a:t> Number of diamonds (3D): </a:t>
            </a:r>
          </a:p>
          <a:p>
            <a:pPr lvl="2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14·Number of Patches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2-away variation: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Half-size cubes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>
                <a:solidFill>
                  <a:schemeClr val="accent2"/>
                </a:solidFill>
              </a:rPr>
              <a:t>5x5x5 interactions</a:t>
            </a:r>
          </a:p>
          <a:p>
            <a:pPr>
              <a:spcBef>
                <a:spcPct val="20000"/>
              </a:spcBef>
              <a:buFontTx/>
              <a:buChar char="–"/>
            </a:pPr>
            <a:r>
              <a:rPr lang="en-US"/>
              <a:t>3-away interactions: 7x7x7</a:t>
            </a:r>
          </a:p>
        </p:txBody>
      </p:sp>
    </p:spTree>
    <p:extLst>
      <p:ext uri="{BB962C8B-B14F-4D97-AF65-F5344CB8AC3E}">
        <p14:creationId xmlns:p14="http://schemas.microsoft.com/office/powerpoint/2010/main" val="3358188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Chare Array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Arbitrarily-sized collection of chares</a:t>
            </a:r>
          </a:p>
          <a:p>
            <a:r>
              <a:rPr lang="en-US" dirty="0" smtClean="0"/>
              <a:t>Every </a:t>
            </a:r>
            <a:r>
              <a:rPr lang="en-US" dirty="0"/>
              <a:t>item in the collection has a unique </a:t>
            </a:r>
            <a:r>
              <a:rPr lang="en-US" dirty="0" smtClean="0"/>
              <a:t>index and </a:t>
            </a:r>
            <a:r>
              <a:rPr lang="en-US" dirty="0"/>
              <a:t>proxy</a:t>
            </a:r>
          </a:p>
          <a:p>
            <a:r>
              <a:rPr lang="en-US" dirty="0" smtClean="0"/>
              <a:t>Can </a:t>
            </a:r>
            <a:r>
              <a:rPr lang="en-US" dirty="0"/>
              <a:t>be indexed like an array or by an </a:t>
            </a:r>
            <a:r>
              <a:rPr lang="en-US" dirty="0" smtClean="0"/>
              <a:t>arbitrary object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sparse or dense</a:t>
            </a:r>
          </a:p>
          <a:p>
            <a:r>
              <a:rPr lang="en-US" dirty="0" smtClean="0"/>
              <a:t>Elements </a:t>
            </a:r>
            <a:r>
              <a:rPr lang="en-US" dirty="0"/>
              <a:t>may be dynamically inserted </a:t>
            </a:r>
            <a:r>
              <a:rPr lang="en-US" dirty="0" smtClean="0"/>
              <a:t>and deleted</a:t>
            </a:r>
          </a:p>
          <a:p>
            <a:r>
              <a:rPr lang="en-US" dirty="0" smtClean="0"/>
              <a:t>Elements can be migrated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32609"/>
      </p:ext>
    </p:extLst>
  </p:cSld>
  <p:clrMapOvr>
    <a:masterClrMapping/>
  </p:clrMapOvr>
  <p:transition xmlns:p14="http://schemas.microsoft.com/office/powerpoint/2010/main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Parallelization Using Charm++</a:t>
            </a:r>
          </a:p>
        </p:txBody>
      </p:sp>
      <p:pic>
        <p:nvPicPr>
          <p:cNvPr id="378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51025"/>
            <a:ext cx="7467600" cy="3635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" name="TextBox 1"/>
          <p:cNvSpPr txBox="1"/>
          <p:nvPr/>
        </p:nvSpPr>
        <p:spPr>
          <a:xfrm>
            <a:off x="304800" y="914400"/>
            <a:ext cx="8458200" cy="707886"/>
          </a:xfrm>
          <a:prstGeom prst="rect">
            <a:avLst/>
          </a:prstGeom>
          <a:solidFill>
            <a:srgbClr val="CCFFFF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computation is decomposed into “natural” objects of the application, which are assigned to processors by Charm++ RTS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5334000" y="2667000"/>
            <a:ext cx="32004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90800" y="28956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0600" y="3200400"/>
            <a:ext cx="1981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90600" y="26670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4114800"/>
            <a:ext cx="2133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0800" y="4191000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8454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in Charm++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</a:t>
            </a:r>
            <a:r>
              <a:rPr lang="en-US" dirty="0" err="1" smtClean="0"/>
              <a:t>chare</a:t>
            </a:r>
            <a:r>
              <a:rPr lang="en-US" dirty="0" smtClean="0"/>
              <a:t> arrays: </a:t>
            </a:r>
          </a:p>
          <a:p>
            <a:pPr lvl="1"/>
            <a:r>
              <a:rPr lang="en-US" dirty="0" smtClean="0"/>
              <a:t>Cells: a 3D array of </a:t>
            </a:r>
            <a:r>
              <a:rPr lang="en-US" dirty="0" err="1" smtClean="0"/>
              <a:t>chares</a:t>
            </a:r>
            <a:endParaRPr lang="en-US" dirty="0" smtClean="0"/>
          </a:p>
          <a:p>
            <a:pPr lvl="1"/>
            <a:r>
              <a:rPr lang="en-US" dirty="0" smtClean="0"/>
              <a:t>Pairs: one object for each “neighboring” </a:t>
            </a:r>
            <a:r>
              <a:rPr lang="en-US" dirty="0" err="1" smtClean="0"/>
              <a:t>chare</a:t>
            </a:r>
            <a:endParaRPr lang="en-US" dirty="0" smtClean="0"/>
          </a:p>
          <a:p>
            <a:r>
              <a:rPr lang="en-US" dirty="0" smtClean="0"/>
              <a:t>What is the dimensionality of </a:t>
            </a:r>
            <a:r>
              <a:rPr lang="en-US" i="1" dirty="0" smtClean="0"/>
              <a:t>“pairs”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Idea 1: make it a 3D array.. Does it work?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Idea 2: Make it a 1D array,</a:t>
            </a:r>
          </a:p>
          <a:p>
            <a:pPr lvl="2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Explicitly assign indices to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chares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the pair object between Cells[2,3,4] and Cells[2,3,5] is Pairs[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someIndex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].</a:t>
            </a:r>
          </a:p>
          <a:p>
            <a:pPr lvl="1"/>
            <a:r>
              <a:rPr lang="en-US" dirty="0" smtClean="0"/>
              <a:t>Idea 3: Make it a 6D array</a:t>
            </a:r>
          </a:p>
          <a:p>
            <a:pPr lvl="2"/>
            <a:r>
              <a:rPr lang="en-US" dirty="0" smtClean="0"/>
              <a:t>Pairs[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2,3,4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86572"/>
                </a:solidFill>
              </a:rPr>
              <a:t>2,3,5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But: (a) it is sparse and </a:t>
            </a:r>
          </a:p>
          <a:p>
            <a:pPr lvl="2"/>
            <a:r>
              <a:rPr lang="en-US" dirty="0" smtClean="0"/>
              <a:t>(b) symmetry? Do we also have Pairs[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2,3,5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386572"/>
                </a:solidFill>
              </a:rPr>
              <a:t>2,3,4</a:t>
            </a:r>
            <a:r>
              <a:rPr lang="en-US" dirty="0" smtClean="0"/>
              <a:t>]</a:t>
            </a:r>
          </a:p>
          <a:p>
            <a:pPr lvl="2"/>
            <a:r>
              <a:rPr lang="en-US" dirty="0" smtClean="0"/>
              <a:t>Use only one of them.. (say “smaller” in dictionary order)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381000" y="4572000"/>
            <a:ext cx="8001000" cy="1828800"/>
          </a:xfrm>
          <a:prstGeom prst="roundRect">
            <a:avLst/>
          </a:prstGeom>
          <a:noFill/>
          <a:ln w="3492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27757"/>
      </p:ext>
    </p:extLst>
  </p:cSld>
  <p:clrMapOvr>
    <a:masterClrMapping/>
  </p:clrMapOvr>
  <p:transition xmlns:p14="http://schemas.microsoft.com/office/powerpoint/2010/main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-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42" y="1585931"/>
            <a:ext cx="8229600" cy="48921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entry void run() {</a:t>
            </a:r>
          </a:p>
          <a:p>
            <a:pPr marL="0" indent="0">
              <a:buNone/>
            </a:pPr>
            <a:r>
              <a:rPr lang="en-US" dirty="0" smtClean="0"/>
              <a:t>	for(stepCount = 1; stepCount &lt;= finalStepCount; stepCount++) {</a:t>
            </a:r>
          </a:p>
          <a:p>
            <a:pPr marL="0" indent="0">
              <a:buNone/>
            </a:pPr>
            <a:r>
              <a:rPr lang="en-US" dirty="0" smtClean="0"/>
              <a:t>		atomic { </a:t>
            </a:r>
            <a:r>
              <a:rPr lang="en-US" b="1" dirty="0" smtClean="0">
                <a:solidFill>
                  <a:srgbClr val="FF0000"/>
                </a:solidFill>
              </a:rPr>
              <a:t>sendPositions()</a:t>
            </a:r>
            <a:r>
              <a:rPr lang="en-US" dirty="0" smtClean="0"/>
              <a:t>; }</a:t>
            </a:r>
          </a:p>
          <a:p>
            <a:pPr marL="0" indent="0">
              <a:buNone/>
            </a:pPr>
            <a:r>
              <a:rPr lang="en-US" dirty="0" smtClean="0"/>
              <a:t>		for(forceCount=0; forceCount &lt; inbrs; forceCount++)</a:t>
            </a:r>
          </a:p>
          <a:p>
            <a:pPr marL="0" indent="0">
              <a:buNone/>
            </a:pPr>
            <a:r>
              <a:rPr lang="en-US" dirty="0" smtClean="0"/>
              <a:t>          		when receiveForces[stepCount](int iter, vec3 forces[n], int n)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atomic { addForces(forces); }</a:t>
            </a:r>
          </a:p>
          <a:p>
            <a:pPr marL="0" indent="0">
              <a:buNone/>
            </a:pPr>
            <a:r>
              <a:rPr lang="en-US" dirty="0" smtClean="0"/>
              <a:t>    		atomic { updateProperties(); }</a:t>
            </a:r>
          </a:p>
          <a:p>
            <a:pPr marL="0" indent="0">
              <a:buNone/>
            </a:pPr>
            <a:r>
              <a:rPr lang="en-US" dirty="0" smtClean="0"/>
              <a:t>        	if ((stepCount %  MIGRATE_STEPCOUNT) == 0) {</a:t>
            </a:r>
          </a:p>
          <a:p>
            <a:pPr marL="0" indent="0">
              <a:buNone/>
            </a:pPr>
            <a:r>
              <a:rPr lang="en-US" dirty="0" smtClean="0"/>
              <a:t>			atomic { </a:t>
            </a:r>
            <a:r>
              <a:rPr lang="en-US" dirty="0" err="1" smtClean="0"/>
              <a:t>sendParticles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when statements for receiving particles from neighbors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}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atomic 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contribute</a:t>
            </a:r>
            <a:r>
              <a:rPr lang="en-US" dirty="0" smtClean="0"/>
              <a:t>(</a:t>
            </a:r>
            <a:r>
              <a:rPr lang="en-US" dirty="0"/>
              <a:t>0</a:t>
            </a:r>
            <a:r>
              <a:rPr lang="en-US" dirty="0" smtClean="0"/>
              <a:t>, </a:t>
            </a:r>
            <a:r>
              <a:rPr lang="en-US" dirty="0" err="1"/>
              <a:t>CkReduction</a:t>
            </a:r>
            <a:r>
              <a:rPr lang="en-US" dirty="0"/>
              <a:t>:</a:t>
            </a:r>
            <a:r>
              <a:rPr lang="en-US" dirty="0" smtClean="0"/>
              <a:t>:NULL,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	     </a:t>
            </a:r>
            <a:r>
              <a:rPr lang="en-US" dirty="0" err="1" smtClean="0"/>
              <a:t>CkCallback</a:t>
            </a:r>
            <a:r>
              <a:rPr lang="en-US" dirty="0"/>
              <a:t>(</a:t>
            </a:r>
            <a:r>
              <a:rPr lang="en-US" dirty="0" err="1"/>
              <a:t>CkReductionTarget</a:t>
            </a:r>
            <a:r>
              <a:rPr lang="en-US" dirty="0"/>
              <a:t>(</a:t>
            </a:r>
            <a:r>
              <a:rPr lang="en-US" dirty="0" err="1"/>
              <a:t>Main</a:t>
            </a:r>
            <a:r>
              <a:rPr lang="en-US" dirty="0" err="1" smtClean="0"/>
              <a:t>,done</a:t>
            </a:r>
            <a:r>
              <a:rPr lang="en-US" dirty="0" smtClean="0"/>
              <a:t>)</a:t>
            </a:r>
            <a:r>
              <a:rPr lang="en-US" dirty="0"/>
              <a:t>,</a:t>
            </a:r>
            <a:r>
              <a:rPr lang="en-US" dirty="0" err="1"/>
              <a:t>mainProxy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33551"/>
      </p:ext>
    </p:extLst>
  </p:cSld>
  <p:clrMapOvr>
    <a:masterClrMapping/>
  </p:clrMapOvr>
  <p:transition xmlns:p14="http://schemas.microsoft.com/office/powerpoint/2010/main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LJdynamics</a:t>
            </a:r>
            <a:r>
              <a:rPr lang="en-US" dirty="0" smtClean="0"/>
              <a:t> -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710"/>
            <a:ext cx="8686800" cy="54132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600" dirty="0" smtClean="0">
                <a:latin typeface="Lucida Sans"/>
                <a:cs typeface="Lucida Sans"/>
              </a:rPr>
              <a:t>entry void run() {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for(stepCount = 1; stepCount &lt;= finalStepCount; stepCount++) {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if (	thisIndex.x1==thisIndex.x2 &amp;&amp;         	thisIndex.y1==thisIndex.y2 &amp;&amp;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        thisIndex.z1==thisIndex.z2) 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      when calculateForces[stepCount](ParticleData *data) 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            atomic { selfInteract(data); }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else {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	when calculateForces[</a:t>
            </a:r>
            <a:r>
              <a:rPr lang="en-US" sz="2600" dirty="0" err="1" smtClean="0">
                <a:latin typeface="Lucida Sans"/>
                <a:cs typeface="Lucida Sans"/>
              </a:rPr>
              <a:t>stepCount</a:t>
            </a:r>
            <a:r>
              <a:rPr lang="en-US" sz="2600" dirty="0" smtClean="0">
                <a:latin typeface="Lucida Sans"/>
                <a:cs typeface="Lucida Sans"/>
              </a:rPr>
              <a:t>]   (ParticleData *data) 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               atomic { bufferedData = data; }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        	when calculateForces[stepCount](ParticleData *data) 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               atomic { interact(data); }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       	}</a:t>
            </a:r>
          </a:p>
          <a:p>
            <a:pPr marL="0" indent="0">
              <a:buNone/>
            </a:pPr>
            <a:r>
              <a:rPr lang="en-US" sz="2600" dirty="0">
                <a:latin typeface="Lucida Sans"/>
                <a:cs typeface="Lucida Sans"/>
              </a:rPr>
              <a:t> </a:t>
            </a:r>
            <a:r>
              <a:rPr lang="en-US" sz="2600" dirty="0" smtClean="0">
                <a:latin typeface="Lucida Sans"/>
                <a:cs typeface="Lucida Sans"/>
              </a:rPr>
              <a:t>       }</a:t>
            </a:r>
          </a:p>
          <a:p>
            <a:pPr marL="0" indent="0">
              <a:buNone/>
            </a:pPr>
            <a:r>
              <a:rPr lang="en-US" sz="2600" dirty="0" smtClean="0">
                <a:latin typeface="Lucida Sans"/>
                <a:cs typeface="Lucida Sans"/>
              </a:rPr>
              <a:t> };</a:t>
            </a:r>
            <a:endParaRPr lang="en-US" sz="2600" dirty="0"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20819495"/>
      </p:ext>
    </p:extLst>
  </p:cSld>
  <p:clrMapOvr>
    <a:masterClrMapping/>
  </p:clrMapOvr>
  <p:transition xmlns:p14="http://schemas.microsoft.com/office/powerpoint/2010/main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section in </a:t>
            </a:r>
            <a:r>
              <a:rPr lang="en-US" dirty="0" err="1" smtClean="0"/>
              <a:t>sendPositions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Especially useful if you are using a 2-away formulation:</a:t>
            </a:r>
          </a:p>
          <a:p>
            <a:pPr lvl="1"/>
            <a:r>
              <a:rPr lang="en-US" dirty="0" smtClean="0"/>
              <a:t>There are 5x5x5 = 125 pairs to which each cell must send its coordinates</a:t>
            </a:r>
          </a:p>
          <a:p>
            <a:pPr lvl="2"/>
            <a:r>
              <a:rPr lang="en-US" dirty="0" smtClean="0"/>
              <a:t>Same data to everyone, so it is a Multicast</a:t>
            </a:r>
          </a:p>
          <a:p>
            <a:r>
              <a:rPr lang="en-US" dirty="0" smtClean="0"/>
              <a:t>This happens repeatedly, every iteration</a:t>
            </a:r>
          </a:p>
          <a:p>
            <a:pPr lvl="1"/>
            <a:r>
              <a:rPr lang="en-US" dirty="0" smtClean="0"/>
              <a:t>At load balancing time the locations of pairs may change, but the </a:t>
            </a:r>
            <a:r>
              <a:rPr lang="en-US" i="1" u="sng" dirty="0" smtClean="0"/>
              <a:t>set</a:t>
            </a:r>
            <a:r>
              <a:rPr lang="en-US" dirty="0" smtClean="0"/>
              <a:t> is the same</a:t>
            </a:r>
          </a:p>
          <a:p>
            <a:r>
              <a:rPr lang="en-US" dirty="0" smtClean="0"/>
              <a:t>So, each cell sets up its own section of pairs</a:t>
            </a:r>
          </a:p>
          <a:p>
            <a:r>
              <a:rPr lang="en-US" dirty="0" smtClean="0"/>
              <a:t>Each pair is a member of two [</a:t>
            </a:r>
            <a:r>
              <a:rPr lang="en-US" smtClean="0"/>
              <a:t>or one] sections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49013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often convenient to define subcollections of elements within a chare array</a:t>
            </a:r>
          </a:p>
          <a:p>
            <a:pPr lvl="1"/>
            <a:r>
              <a:rPr lang="en-US" dirty="0" smtClean="0"/>
              <a:t>Example: rows or columns of a 2D chare array</a:t>
            </a:r>
          </a:p>
          <a:p>
            <a:pPr lvl="1"/>
            <a:r>
              <a:rPr lang="en-US" dirty="0" smtClean="0"/>
              <a:t>One may wish to perform collective operations on the subcollection (e.g. broadcast, reduction)</a:t>
            </a:r>
          </a:p>
          <a:p>
            <a:r>
              <a:rPr lang="en-US" i="1" dirty="0" smtClean="0"/>
              <a:t>Sections</a:t>
            </a:r>
            <a:r>
              <a:rPr lang="en-US" dirty="0" smtClean="0"/>
              <a:t> are the standard subcollection construct in Charm++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76373"/>
      </p:ext>
    </p:extLst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explicit enumeration: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2133600"/>
            <a:ext cx="8001000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CkVec&lt;CkArrayIndex3D</a:t>
            </a:r>
            <a:r>
              <a:rPr lang="en-US" dirty="0"/>
              <a:t>&gt; elems;    // add array indices</a:t>
            </a:r>
            <a:br>
              <a:rPr lang="en-US" dirty="0"/>
            </a:br>
            <a:r>
              <a:rPr lang="en-US" dirty="0"/>
              <a:t>  for (int i=0; i&lt;10; i++)</a:t>
            </a:r>
            <a:br>
              <a:rPr lang="en-US" dirty="0"/>
            </a:br>
            <a:r>
              <a:rPr lang="en-US" dirty="0"/>
              <a:t>    for (int j=0; j&lt;20; j+=2)</a:t>
            </a:r>
            <a:br>
              <a:rPr lang="en-US" dirty="0"/>
            </a:br>
            <a:r>
              <a:rPr lang="en-US" dirty="0"/>
              <a:t>      for (int k=0; k&lt;30; k+=2)</a:t>
            </a:r>
            <a:br>
              <a:rPr lang="en-US" dirty="0"/>
            </a:br>
            <a:r>
              <a:rPr lang="en-US" dirty="0"/>
              <a:t>         elems.push_back(CkArrayIndex3D(i, j, k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CProxySection_Hello proxy = </a:t>
            </a:r>
          </a:p>
          <a:p>
            <a:r>
              <a:rPr lang="en-US" dirty="0"/>
              <a:t> </a:t>
            </a:r>
            <a:r>
              <a:rPr lang="en-US" dirty="0" smtClean="0"/>
              <a:t>  CProxySection_Hello</a:t>
            </a:r>
            <a:r>
              <a:rPr lang="en-US" dirty="0"/>
              <a:t>::</a:t>
            </a:r>
            <a:r>
              <a:rPr lang="en-US" dirty="0" smtClean="0"/>
              <a:t>ckNew(helloArrayID</a:t>
            </a:r>
            <a:r>
              <a:rPr lang="en-US" dirty="0"/>
              <a:t>, elems.getVec(), </a:t>
            </a:r>
            <a:r>
              <a:rPr lang="en-US" dirty="0" smtClean="0"/>
              <a:t>				     elems.size</a:t>
            </a:r>
            <a:r>
              <a:rPr lang="en-US" dirty="0"/>
              <a:t>());</a:t>
            </a:r>
            <a:br>
              <a:rPr lang="en-US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05346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 index range specification: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133600"/>
            <a:ext cx="73914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CProxySection_Hello </a:t>
            </a:r>
            <a:r>
              <a:rPr lang="en-US" dirty="0"/>
              <a:t>proxy = </a:t>
            </a:r>
            <a:r>
              <a:rPr lang="en-US" dirty="0" smtClean="0"/>
              <a:t>  CProxySection_Hello</a:t>
            </a:r>
            <a:r>
              <a:rPr lang="en-US" dirty="0"/>
              <a:t>::</a:t>
            </a:r>
            <a:r>
              <a:rPr lang="en-US" dirty="0" smtClean="0"/>
              <a:t>ckNew(helloArrayID</a:t>
            </a:r>
            <a:r>
              <a:rPr lang="en-US" dirty="0"/>
              <a:t>, 0, 9, 1, 0,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19</a:t>
            </a:r>
            <a:r>
              <a:rPr lang="en-US" dirty="0"/>
              <a:t>, 2, 0, 29, 2);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3063990"/>
      </p:ext>
    </p:extLst>
  </p:cSld>
  <p:clrMapOvr>
    <a:masterClrMapping/>
  </p:clrMapOvr>
  <p:transition xmlns:p14="http://schemas.microsoft.com/office/powerpoint/2010/main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Class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proxy classes are automatically generated for each chare and group defined in the ci file</a:t>
            </a:r>
          </a:p>
          <a:p>
            <a:r>
              <a:rPr lang="en-US" dirty="0" smtClean="0"/>
              <a:t>Placed into decl.h and def.h files</a:t>
            </a:r>
          </a:p>
          <a:p>
            <a:pPr lvl="1"/>
            <a:r>
              <a:rPr lang="en-US" dirty="0" smtClean="0"/>
              <a:t>Take a look at the CProxySection classes and their member functions in the decl.h and def.h for your 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0925"/>
      </p:ext>
    </p:extLst>
  </p:cSld>
  <p:clrMapOvr>
    <a:masterClrMapping/>
  </p:clrMapOvr>
  <p:transition xmlns:p14="http://schemas.microsoft.com/office/powerpoint/2010/main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Sections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Content Placeholder 6"/>
          <p:cNvSpPr txBox="1">
            <a:spLocks noGrp="1"/>
          </p:cNvSpPr>
          <p:nvPr>
            <p:ph idx="1"/>
          </p:nvPr>
        </p:nvSpPr>
        <p:spPr>
          <a:xfrm>
            <a:off x="304800" y="1143000"/>
            <a:ext cx="8610600" cy="34532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CProxySection_Hello proxy;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r>
              <a:rPr lang="en-US" dirty="0"/>
              <a:t>// section broadcast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proxy.someEntry</a:t>
            </a:r>
            <a:r>
              <a:rPr lang="en-US" dirty="0"/>
              <a:t>(...)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        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// send to the first element in the </a:t>
            </a:r>
            <a:r>
              <a:rPr lang="en-US" dirty="0" smtClean="0"/>
              <a:t>section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proxy[0</a:t>
            </a:r>
            <a:r>
              <a:rPr lang="en-US" dirty="0"/>
              <a:t>].someEntry(...)       </a:t>
            </a:r>
          </a:p>
        </p:txBody>
      </p:sp>
    </p:spTree>
    <p:extLst>
      <p:ext uri="{BB962C8B-B14F-4D97-AF65-F5344CB8AC3E}">
        <p14:creationId xmlns:p14="http://schemas.microsoft.com/office/powerpoint/2010/main" val="1031953271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CkMulticast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Charm++ library for high performance broadcasts and reductions over sections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5822" y="2438399"/>
            <a:ext cx="77724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 # compile and install the CkMulticast </a:t>
            </a:r>
            <a:r>
              <a:rPr lang="en-US" dirty="0" smtClean="0"/>
              <a:t>library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cd </a:t>
            </a:r>
            <a:r>
              <a:rPr lang="en-US" dirty="0" smtClean="0"/>
              <a:t>charm/tmp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make multicast</a:t>
            </a:r>
            <a:br>
              <a:rPr lang="en-US" dirty="0"/>
            </a:br>
            <a:r>
              <a:rPr lang="en-US" dirty="0"/>
              <a:t>  # link CkMulticast library using -</a:t>
            </a:r>
            <a:r>
              <a:rPr lang="en-US" dirty="0" smtClean="0"/>
              <a:t>module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charmc  -o hello hello.o -module CkMulticast </a:t>
            </a:r>
            <a:r>
              <a:rPr lang="en-US" dirty="0" smtClean="0"/>
              <a:t>-language charm++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69383"/>
      </p:ext>
    </p:extLst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way to customize Charm++ send and receive behavior</a:t>
            </a:r>
          </a:p>
          <a:p>
            <a:r>
              <a:rPr lang="en-US" dirty="0" smtClean="0"/>
              <a:t>CkDelegateMgr</a:t>
            </a:r>
          </a:p>
          <a:p>
            <a:pPr lvl="1"/>
            <a:r>
              <a:rPr lang="en-US" dirty="0" smtClean="0"/>
              <a:t>“interface” class with virtual functions for sending messages to chares, groups, nodegroups, arrays, sections</a:t>
            </a:r>
            <a:endParaRPr lang="en-US" dirty="0"/>
          </a:p>
          <a:p>
            <a:r>
              <a:rPr lang="en-US" dirty="0" smtClean="0"/>
              <a:t>Delegation Manager</a:t>
            </a:r>
          </a:p>
          <a:p>
            <a:pPr lvl="1"/>
            <a:r>
              <a:rPr lang="en-US" dirty="0" smtClean="0"/>
              <a:t>Any group which inherits from CkDelegateMgr</a:t>
            </a:r>
          </a:p>
          <a:p>
            <a:pPr lvl="1"/>
            <a:r>
              <a:rPr lang="en-US" dirty="0" smtClean="0"/>
              <a:t>Specifies communication behavior by overriding one or more of the default </a:t>
            </a:r>
            <a:r>
              <a:rPr lang="en-US" dirty="0"/>
              <a:t>communication </a:t>
            </a:r>
            <a:r>
              <a:rPr lang="en-US" dirty="0" smtClean="0"/>
              <a:t>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57D8F-4D19-014B-BD8C-219A057DDDB0}" type="datetime1">
              <a:rPr lang="en-US" smtClean="0"/>
              <a:t>10/18/12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cs598LVK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9F3CA-D42A-4F16-9502-7E916E4DA7F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44080"/>
      </p:ext>
    </p:extLst>
  </p:cSld>
  <p:clrMapOvr>
    <a:masterClrMapping/>
  </p:clrMapOvr>
  <p:transition xmlns:p14="http://schemas.microsoft.com/office/powerpoint/2010/main">
    <p:fade/>
  </p:transition>
</p:sld>
</file>

<file path=ppt/theme/theme1.xml><?xml version="1.0" encoding="utf-8"?>
<a:theme xmlns:a="http://schemas.openxmlformats.org/drawingml/2006/main" name="pplpreso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pplpreso</Template>
  <TotalTime>61926</TotalTime>
  <Words>1012</Words>
  <Application>Microsoft Macintosh PowerPoint</Application>
  <PresentationFormat>On-screen Show (4:3)</PresentationFormat>
  <Paragraphs>220</Paragraphs>
  <Slides>24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pplpreso</vt:lpstr>
      <vt:lpstr>598LVK Chare Array Sections, CkMulticast</vt:lpstr>
      <vt:lpstr>Chare Array Review</vt:lpstr>
      <vt:lpstr>Motivation</vt:lpstr>
      <vt:lpstr>Section Creation</vt:lpstr>
      <vt:lpstr>Section Creation</vt:lpstr>
      <vt:lpstr>Section Class Generation</vt:lpstr>
      <vt:lpstr>Using Sections</vt:lpstr>
      <vt:lpstr>CkMulticast</vt:lpstr>
      <vt:lpstr>Delegation</vt:lpstr>
      <vt:lpstr>Delegation</vt:lpstr>
      <vt:lpstr>CkMulticastMgr</vt:lpstr>
      <vt:lpstr>Spanning Trees</vt:lpstr>
      <vt:lpstr>CkMulticast Messages</vt:lpstr>
      <vt:lpstr>Reductions: CkSectionInfo</vt:lpstr>
      <vt:lpstr>Reductions with CkMulticast </vt:lpstr>
      <vt:lpstr>Callbacks</vt:lpstr>
      <vt:lpstr>Example: Matrix Multiplication</vt:lpstr>
      <vt:lpstr>Example: LeanMD</vt:lpstr>
      <vt:lpstr> </vt:lpstr>
      <vt:lpstr>Parallelization Using Charm++</vt:lpstr>
      <vt:lpstr>Expressing in Charm++</vt:lpstr>
      <vt:lpstr>LJdynamics - Cell</vt:lpstr>
      <vt:lpstr>LJdynamics - Pair</vt:lpstr>
      <vt:lpstr>Using section in sendPositions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Runtime Optimizations</dc:title>
  <dc:creator>sanjay</dc:creator>
  <cp:lastModifiedBy>Sanjay Kale</cp:lastModifiedBy>
  <cp:revision>659</cp:revision>
  <dcterms:created xsi:type="dcterms:W3CDTF">2002-10-12T14:08:56Z</dcterms:created>
  <dcterms:modified xsi:type="dcterms:W3CDTF">2012-10-18T14:30:50Z</dcterms:modified>
</cp:coreProperties>
</file>