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78" r:id="rId6"/>
    <p:sldId id="280" r:id="rId7"/>
    <p:sldId id="279" r:id="rId8"/>
    <p:sldId id="284" r:id="rId9"/>
    <p:sldId id="271" r:id="rId10"/>
    <p:sldId id="272" r:id="rId11"/>
    <p:sldId id="288" r:id="rId12"/>
    <p:sldId id="287" r:id="rId13"/>
    <p:sldId id="290" r:id="rId14"/>
    <p:sldId id="289" r:id="rId15"/>
    <p:sldId id="291" r:id="rId16"/>
    <p:sldId id="28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743" autoAdjust="0"/>
  </p:normalViewPr>
  <p:slideViewPr>
    <p:cSldViewPr>
      <p:cViewPr varScale="1">
        <p:scale>
          <a:sx n="117" d="100"/>
          <a:sy n="117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BE213-1EDB-0345-B725-E52CA055AB9E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65E1-1ABB-1D48-9288-F142F0969D8F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2DABE-44CD-CE43-BA88-A1E1BE53468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923F77-B0BB-F442-BFE0-6941AFF667D7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CC869-FCA0-EF44-8B37-6ADA37BC16D3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0A942-6C07-E04A-9A25-2A96ACE8072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0A200-9D0A-4C4D-8BF5-1B3B0CB1EFD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A1716-3F56-574D-9A2C-BAA8C16F3EFC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D12A0-7341-2144-9575-86E44419DA9C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FBF001B2-D86A-284F-AF55-7B4A782CFB68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598LVK</a:t>
            </a:r>
            <a:br>
              <a:rPr lang="en-US" dirty="0" smtClean="0"/>
            </a:br>
            <a:r>
              <a:rPr lang="en-US" dirty="0" smtClean="0"/>
              <a:t>Messages,</a:t>
            </a:r>
            <a:br>
              <a:rPr lang="en-US" dirty="0" smtClean="0"/>
            </a:br>
            <a:r>
              <a:rPr lang="en-US" dirty="0" smtClean="0"/>
              <a:t>Entry methods that return values, </a:t>
            </a:r>
            <a:br>
              <a:rPr lang="en-US" dirty="0" smtClean="0"/>
            </a:br>
            <a:r>
              <a:rPr lang="en-US" dirty="0" smtClean="0"/>
              <a:t>and Threaded entry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Cth</a:t>
            </a:r>
            <a:r>
              <a:rPr lang="en-US" dirty="0" smtClean="0"/>
              <a:t>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 can store your </a:t>
            </a:r>
            <a:r>
              <a:rPr lang="en-US" dirty="0" err="1" smtClean="0"/>
              <a:t>threadID</a:t>
            </a:r>
            <a:r>
              <a:rPr lang="en-US" dirty="0" smtClean="0"/>
              <a:t> and suspend</a:t>
            </a:r>
          </a:p>
          <a:p>
            <a:r>
              <a:rPr lang="en-US" dirty="0" smtClean="0"/>
              <a:t>When the desired event has happened</a:t>
            </a:r>
          </a:p>
          <a:p>
            <a:pPr lvl="1"/>
            <a:r>
              <a:rPr lang="en-US" dirty="0" smtClean="0"/>
              <a:t>Say, you are notified by another entry method</a:t>
            </a:r>
          </a:p>
          <a:p>
            <a:r>
              <a:rPr lang="en-US" dirty="0" smtClean="0"/>
              <a:t>Awaken the suspended thread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946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77724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err="1"/>
              <a:t>mainmodule</a:t>
            </a:r>
            <a:r>
              <a:rPr lang="nl-NL" dirty="0"/>
              <a:t> </a:t>
            </a:r>
            <a:r>
              <a:rPr lang="nl-NL" dirty="0" err="1"/>
              <a:t>fib_threads</a:t>
            </a:r>
            <a:r>
              <a:rPr lang="nl-NL" dirty="0"/>
              <a:t> </a:t>
            </a:r>
            <a:r>
              <a:rPr lang="nl-NL" dirty="0" smtClean="0"/>
              <a:t>{</a:t>
            </a:r>
            <a:endParaRPr lang="nl-NL" dirty="0"/>
          </a:p>
          <a:p>
            <a:r>
              <a:rPr lang="nl-NL" dirty="0"/>
              <a:t>   </a:t>
            </a:r>
            <a:r>
              <a:rPr lang="nl-NL" dirty="0" err="1"/>
              <a:t>mainchare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{</a:t>
            </a:r>
          </a:p>
          <a:p>
            <a:r>
              <a:rPr lang="nl-NL" dirty="0"/>
              <a:t>     entry </a:t>
            </a:r>
            <a:r>
              <a:rPr lang="nl-NL" dirty="0" err="1"/>
              <a:t>Main</a:t>
            </a:r>
            <a:r>
              <a:rPr lang="nl-NL" dirty="0"/>
              <a:t>(</a:t>
            </a:r>
            <a:r>
              <a:rPr lang="nl-NL" dirty="0" err="1"/>
              <a:t>CkArgMsg</a:t>
            </a:r>
            <a:r>
              <a:rPr lang="nl-NL" dirty="0"/>
              <a:t> *m);</a:t>
            </a:r>
          </a:p>
          <a:p>
            <a:r>
              <a:rPr lang="nl-NL" dirty="0"/>
              <a:t>   }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/>
              <a:t>   </a:t>
            </a:r>
            <a:r>
              <a:rPr lang="nl-NL" dirty="0" err="1"/>
              <a:t>chare</a:t>
            </a:r>
            <a:r>
              <a:rPr lang="nl-NL" dirty="0"/>
              <a:t> </a:t>
            </a:r>
            <a:r>
              <a:rPr lang="nl-NL" dirty="0" err="1"/>
              <a:t>fib</a:t>
            </a:r>
            <a:r>
              <a:rPr lang="nl-NL" dirty="0"/>
              <a:t> {</a:t>
            </a:r>
          </a:p>
          <a:p>
            <a:r>
              <a:rPr lang="nl-NL" dirty="0"/>
              <a:t>     entry </a:t>
            </a:r>
            <a:r>
              <a:rPr lang="nl-NL" dirty="0" err="1"/>
              <a:t>fib</a:t>
            </a:r>
            <a:r>
              <a:rPr lang="nl-NL" dirty="0"/>
              <a:t>(int </a:t>
            </a:r>
            <a:r>
              <a:rPr lang="nl-NL" dirty="0" err="1"/>
              <a:t>amIroot</a:t>
            </a:r>
            <a:r>
              <a:rPr lang="nl-NL" dirty="0"/>
              <a:t>, int n, </a:t>
            </a:r>
            <a:r>
              <a:rPr lang="nl-NL" dirty="0" err="1"/>
              <a:t>CProxy_fib</a:t>
            </a:r>
            <a:r>
              <a:rPr lang="nl-NL" dirty="0"/>
              <a:t> </a:t>
            </a:r>
            <a:r>
              <a:rPr lang="nl-NL" dirty="0" err="1"/>
              <a:t>parent</a:t>
            </a:r>
            <a:r>
              <a:rPr lang="nl-NL" dirty="0"/>
              <a:t>);</a:t>
            </a:r>
          </a:p>
          <a:p>
            <a:r>
              <a:rPr lang="nl-NL" dirty="0"/>
              <a:t>     entry [</a:t>
            </a:r>
            <a:r>
              <a:rPr lang="nl-NL" dirty="0" err="1"/>
              <a:t>threaded</a:t>
            </a:r>
            <a:r>
              <a:rPr lang="nl-NL" dirty="0"/>
              <a:t>] </a:t>
            </a:r>
            <a:r>
              <a:rPr lang="nl-NL" dirty="0" err="1"/>
              <a:t>void</a:t>
            </a:r>
            <a:r>
              <a:rPr lang="nl-NL" dirty="0"/>
              <a:t> run(int n);</a:t>
            </a:r>
          </a:p>
          <a:p>
            <a:r>
              <a:rPr lang="nl-NL" dirty="0"/>
              <a:t>     entry </a:t>
            </a:r>
            <a:r>
              <a:rPr lang="nl-NL" dirty="0" err="1"/>
              <a:t>void</a:t>
            </a:r>
            <a:r>
              <a:rPr lang="nl-NL" dirty="0"/>
              <a:t> response(int);</a:t>
            </a:r>
          </a:p>
          <a:p>
            <a:r>
              <a:rPr lang="nl-NL" dirty="0"/>
              <a:t>   };</a:t>
            </a:r>
          </a:p>
          <a:p>
            <a:r>
              <a:rPr lang="nl-NL" dirty="0"/>
              <a:t> };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Cth</a:t>
            </a:r>
            <a:r>
              <a:rPr lang="en-US" dirty="0" smtClean="0"/>
              <a:t> calls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90053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447800"/>
            <a:ext cx="7772400" cy="4154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class </a:t>
            </a:r>
            <a:r>
              <a:rPr lang="nl-NL" dirty="0" err="1"/>
              <a:t>Main</a:t>
            </a:r>
            <a:r>
              <a:rPr lang="nl-NL" dirty="0"/>
              <a:t> : public </a:t>
            </a:r>
            <a:r>
              <a:rPr lang="nl-NL" dirty="0" err="1"/>
              <a:t>CBase_Main</a:t>
            </a:r>
            <a:endParaRPr lang="nl-NL" dirty="0"/>
          </a:p>
          <a:p>
            <a:r>
              <a:rPr lang="nl-NL" dirty="0"/>
              <a:t>{</a:t>
            </a:r>
          </a:p>
          <a:p>
            <a:r>
              <a:rPr lang="nl-NL" dirty="0"/>
              <a:t>  public:</a:t>
            </a:r>
          </a:p>
          <a:p>
            <a:r>
              <a:rPr lang="nl-NL" dirty="0"/>
              <a:t>    </a:t>
            </a:r>
            <a:r>
              <a:rPr lang="nl-NL" dirty="0" err="1"/>
              <a:t>Main</a:t>
            </a:r>
            <a:r>
              <a:rPr lang="nl-NL" dirty="0"/>
              <a:t>(</a:t>
            </a:r>
            <a:r>
              <a:rPr lang="nl-NL" dirty="0" err="1"/>
              <a:t>CkMigrateMessage</a:t>
            </a:r>
            <a:r>
              <a:rPr lang="nl-NL" dirty="0"/>
              <a:t> *m) {}</a:t>
            </a:r>
          </a:p>
          <a:p>
            <a:r>
              <a:rPr lang="nl-NL" dirty="0"/>
              <a:t>    </a:t>
            </a:r>
            <a:r>
              <a:rPr lang="nl-NL" dirty="0" err="1"/>
              <a:t>Main</a:t>
            </a:r>
            <a:r>
              <a:rPr lang="nl-NL" dirty="0"/>
              <a:t>(</a:t>
            </a:r>
            <a:r>
              <a:rPr lang="nl-NL" dirty="0" err="1"/>
              <a:t>CkArgMsg</a:t>
            </a:r>
            <a:r>
              <a:rPr lang="nl-NL" dirty="0"/>
              <a:t> * m) {</a:t>
            </a:r>
          </a:p>
          <a:p>
            <a:r>
              <a:rPr lang="nl-NL" dirty="0"/>
              <a:t>      </a:t>
            </a:r>
            <a:r>
              <a:rPr lang="nl-NL" dirty="0" err="1"/>
              <a:t>if</a:t>
            </a:r>
            <a:r>
              <a:rPr lang="nl-NL" dirty="0"/>
              <a:t>(m-&gt;</a:t>
            </a:r>
            <a:r>
              <a:rPr lang="nl-NL" dirty="0" err="1"/>
              <a:t>argc</a:t>
            </a:r>
            <a:r>
              <a:rPr lang="nl-NL" dirty="0"/>
              <a:t> &lt; 2) </a:t>
            </a:r>
            <a:r>
              <a:rPr lang="nl-NL" dirty="0" err="1"/>
              <a:t>CmiAbort</a:t>
            </a:r>
            <a:r>
              <a:rPr lang="nl-NL" dirty="0"/>
              <a:t>("./</a:t>
            </a:r>
            <a:r>
              <a:rPr lang="nl-NL" dirty="0" err="1"/>
              <a:t>fib_threads</a:t>
            </a:r>
            <a:r>
              <a:rPr lang="nl-NL" dirty="0"/>
              <a:t> N");</a:t>
            </a:r>
          </a:p>
          <a:p>
            <a:r>
              <a:rPr lang="nl-NL" dirty="0"/>
              <a:t>      int n = </a:t>
            </a:r>
            <a:r>
              <a:rPr lang="nl-NL" dirty="0" err="1"/>
              <a:t>atoi</a:t>
            </a:r>
            <a:r>
              <a:rPr lang="nl-NL" dirty="0"/>
              <a:t>(m-&gt;</a:t>
            </a:r>
            <a:r>
              <a:rPr lang="nl-NL" dirty="0" err="1"/>
              <a:t>argv</a:t>
            </a:r>
            <a:r>
              <a:rPr lang="nl-NL" dirty="0"/>
              <a:t>[1]);</a:t>
            </a:r>
          </a:p>
          <a:p>
            <a:r>
              <a:rPr lang="nl-NL" dirty="0"/>
              <a:t>      </a:t>
            </a:r>
            <a:r>
              <a:rPr lang="nl-NL" dirty="0" err="1"/>
              <a:t>CProxy_fib</a:t>
            </a:r>
            <a:r>
              <a:rPr lang="nl-NL" dirty="0"/>
              <a:t> </a:t>
            </a:r>
            <a:r>
              <a:rPr lang="nl-NL" dirty="0" err="1"/>
              <a:t>pfib</a:t>
            </a:r>
            <a:r>
              <a:rPr lang="nl-NL" dirty="0"/>
              <a:t>;</a:t>
            </a:r>
          </a:p>
          <a:p>
            <a:r>
              <a:rPr lang="nl-NL" dirty="0"/>
              <a:t>      </a:t>
            </a:r>
            <a:r>
              <a:rPr lang="nl-NL" dirty="0" err="1"/>
              <a:t>CProxy_fib</a:t>
            </a:r>
            <a:r>
              <a:rPr lang="nl-NL" dirty="0"/>
              <a:t>::</a:t>
            </a:r>
            <a:r>
              <a:rPr lang="nl-NL" dirty="0" err="1"/>
              <a:t>ckNew</a:t>
            </a:r>
            <a:r>
              <a:rPr lang="nl-NL" dirty="0"/>
              <a:t>(1, n, </a:t>
            </a:r>
            <a:r>
              <a:rPr lang="nl-NL" dirty="0" err="1"/>
              <a:t>pfib</a:t>
            </a:r>
            <a:r>
              <a:rPr lang="nl-NL" dirty="0"/>
              <a:t>);</a:t>
            </a:r>
          </a:p>
          <a:p>
            <a:r>
              <a:rPr lang="nl-NL" dirty="0"/>
              <a:t>    }</a:t>
            </a:r>
          </a:p>
          <a:p>
            <a:r>
              <a:rPr lang="nl-NL" dirty="0"/>
              <a:t>};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Cth</a:t>
            </a:r>
            <a:r>
              <a:rPr lang="en-US" dirty="0" smtClean="0"/>
              <a:t> calls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207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class </a:t>
            </a:r>
            <a:r>
              <a:rPr lang="nl-NL" dirty="0" err="1"/>
              <a:t>fib</a:t>
            </a:r>
            <a:r>
              <a:rPr lang="nl-NL" dirty="0"/>
              <a:t> : public </a:t>
            </a:r>
            <a:r>
              <a:rPr lang="nl-NL" dirty="0" err="1" smtClean="0"/>
              <a:t>CBase_fib</a:t>
            </a:r>
            <a:r>
              <a:rPr lang="nl-NL" dirty="0" smtClean="0"/>
              <a:t> {</a:t>
            </a:r>
            <a:endParaRPr lang="nl-NL" dirty="0"/>
          </a:p>
          <a:p>
            <a:r>
              <a:rPr lang="nl-NL" dirty="0"/>
              <a:t>  </a:t>
            </a:r>
            <a:r>
              <a:rPr lang="nl-NL" dirty="0" smtClean="0"/>
              <a:t>private</a:t>
            </a:r>
            <a:r>
              <a:rPr lang="nl-NL" dirty="0"/>
              <a:t>:</a:t>
            </a:r>
          </a:p>
          <a:p>
            <a:r>
              <a:rPr lang="nl-NL" dirty="0"/>
              <a:t>    int </a:t>
            </a:r>
            <a:r>
              <a:rPr lang="nl-NL" dirty="0" err="1"/>
              <a:t>result</a:t>
            </a:r>
            <a:r>
              <a:rPr lang="nl-NL" dirty="0"/>
              <a:t>, </a:t>
            </a:r>
            <a:r>
              <a:rPr lang="nl-NL" dirty="0" err="1"/>
              <a:t>count</a:t>
            </a:r>
            <a:r>
              <a:rPr lang="nl-NL" dirty="0"/>
              <a:t>, </a:t>
            </a:r>
            <a:r>
              <a:rPr lang="nl-NL" dirty="0" err="1"/>
              <a:t>IamRoot</a:t>
            </a:r>
            <a:r>
              <a:rPr lang="nl-NL" dirty="0"/>
              <a:t>;</a:t>
            </a:r>
          </a:p>
          <a:p>
            <a:r>
              <a:rPr lang="nl-NL" dirty="0"/>
              <a:t>    </a:t>
            </a:r>
            <a:r>
              <a:rPr lang="nl-NL" dirty="0" err="1"/>
              <a:t>CthThread</a:t>
            </a:r>
            <a:r>
              <a:rPr lang="nl-NL" dirty="0"/>
              <a:t>  </a:t>
            </a:r>
            <a:r>
              <a:rPr lang="nl-NL" dirty="0" err="1"/>
              <a:t>tid</a:t>
            </a:r>
            <a:r>
              <a:rPr lang="nl-NL" dirty="0"/>
              <a:t>; </a:t>
            </a:r>
            <a:r>
              <a:rPr lang="nl-NL" dirty="0" err="1"/>
              <a:t>CProxy_fib</a:t>
            </a:r>
            <a:r>
              <a:rPr lang="nl-NL" dirty="0"/>
              <a:t> </a:t>
            </a:r>
            <a:r>
              <a:rPr lang="nl-NL" dirty="0" err="1"/>
              <a:t>parent</a:t>
            </a:r>
            <a:r>
              <a:rPr lang="nl-NL" dirty="0"/>
              <a:t>;</a:t>
            </a:r>
          </a:p>
          <a:p>
            <a:r>
              <a:rPr lang="nl-NL" dirty="0"/>
              <a:t>  public:</a:t>
            </a:r>
          </a:p>
          <a:p>
            <a:r>
              <a:rPr lang="nl-NL" dirty="0"/>
              <a:t>    </a:t>
            </a:r>
            <a:r>
              <a:rPr lang="nl-NL" dirty="0" err="1"/>
              <a:t>fib</a:t>
            </a:r>
            <a:r>
              <a:rPr lang="nl-NL" dirty="0"/>
              <a:t>(</a:t>
            </a:r>
            <a:r>
              <a:rPr lang="nl-NL" dirty="0" err="1"/>
              <a:t>CkMigrateMessage</a:t>
            </a:r>
            <a:r>
              <a:rPr lang="nl-NL" dirty="0"/>
              <a:t> *m) {}</a:t>
            </a:r>
          </a:p>
          <a:p>
            <a:r>
              <a:rPr lang="nl-NL" dirty="0"/>
              <a:t>    </a:t>
            </a:r>
            <a:r>
              <a:rPr lang="nl-NL" dirty="0" err="1"/>
              <a:t>fib</a:t>
            </a:r>
            <a:r>
              <a:rPr lang="nl-NL" dirty="0"/>
              <a:t>(int </a:t>
            </a:r>
            <a:r>
              <a:rPr lang="nl-NL" dirty="0" err="1"/>
              <a:t>amIRoot</a:t>
            </a:r>
            <a:r>
              <a:rPr lang="nl-NL" dirty="0"/>
              <a:t>, int n, </a:t>
            </a:r>
            <a:r>
              <a:rPr lang="nl-NL" dirty="0" err="1"/>
              <a:t>CProxy_fib</a:t>
            </a:r>
            <a:r>
              <a:rPr lang="nl-NL" dirty="0"/>
              <a:t> _</a:t>
            </a:r>
            <a:r>
              <a:rPr lang="nl-NL" dirty="0" err="1"/>
              <a:t>parent</a:t>
            </a:r>
            <a:r>
              <a:rPr lang="nl-NL" dirty="0"/>
              <a:t>) {</a:t>
            </a:r>
          </a:p>
          <a:p>
            <a:r>
              <a:rPr lang="nl-NL" dirty="0"/>
              <a:t>      </a:t>
            </a:r>
            <a:r>
              <a:rPr lang="nl-NL" dirty="0" err="1"/>
              <a:t>IamRoot</a:t>
            </a:r>
            <a:r>
              <a:rPr lang="nl-NL" dirty="0"/>
              <a:t> = </a:t>
            </a:r>
            <a:r>
              <a:rPr lang="nl-NL" dirty="0" err="1"/>
              <a:t>amIRoot</a:t>
            </a:r>
            <a:r>
              <a:rPr lang="nl-NL" dirty="0"/>
              <a:t>;</a:t>
            </a:r>
          </a:p>
          <a:p>
            <a:r>
              <a:rPr lang="nl-NL" dirty="0"/>
              <a:t>      </a:t>
            </a:r>
            <a:r>
              <a:rPr lang="nl-NL" dirty="0" err="1"/>
              <a:t>parent</a:t>
            </a:r>
            <a:r>
              <a:rPr lang="nl-NL" dirty="0"/>
              <a:t> = _</a:t>
            </a:r>
            <a:r>
              <a:rPr lang="nl-NL" dirty="0" err="1"/>
              <a:t>parent</a:t>
            </a:r>
            <a:r>
              <a:rPr lang="nl-NL" dirty="0"/>
              <a:t>;</a:t>
            </a:r>
          </a:p>
          <a:p>
            <a:r>
              <a:rPr lang="nl-NL" dirty="0"/>
              <a:t>      </a:t>
            </a:r>
            <a:r>
              <a:rPr lang="nl-NL" dirty="0" err="1"/>
              <a:t>thisProxy.run</a:t>
            </a:r>
            <a:r>
              <a:rPr lang="nl-NL" dirty="0"/>
              <a:t>(n);</a:t>
            </a:r>
          </a:p>
          <a:p>
            <a:r>
              <a:rPr lang="nl-NL" dirty="0"/>
              <a:t>    }</a:t>
            </a:r>
          </a:p>
          <a:p>
            <a:endParaRPr lang="nl-NL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Cth</a:t>
            </a:r>
            <a:r>
              <a:rPr lang="en-US" dirty="0" smtClean="0"/>
              <a:t> calls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120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52236"/>
            <a:ext cx="7772400" cy="6370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    </a:t>
            </a:r>
            <a:r>
              <a:rPr lang="nl-NL" dirty="0" err="1" smtClean="0"/>
              <a:t>void</a:t>
            </a:r>
            <a:r>
              <a:rPr lang="nl-NL" dirty="0" smtClean="0"/>
              <a:t> </a:t>
            </a:r>
            <a:r>
              <a:rPr lang="nl-NL" dirty="0"/>
              <a:t>run(int n) {</a:t>
            </a:r>
          </a:p>
          <a:p>
            <a:r>
              <a:rPr lang="nl-NL" dirty="0"/>
              <a:t>      </a:t>
            </a:r>
            <a:r>
              <a:rPr lang="nl-NL" dirty="0" err="1"/>
              <a:t>tid</a:t>
            </a:r>
            <a:r>
              <a:rPr lang="nl-NL" dirty="0"/>
              <a:t> = </a:t>
            </a:r>
            <a:r>
              <a:rPr lang="nl-NL" dirty="0" err="1"/>
              <a:t>CthSelf</a:t>
            </a:r>
            <a:r>
              <a:rPr lang="nl-NL" dirty="0"/>
              <a:t>();</a:t>
            </a:r>
          </a:p>
          <a:p>
            <a:r>
              <a:rPr lang="nl-NL" dirty="0"/>
              <a:t>      </a:t>
            </a:r>
            <a:r>
              <a:rPr lang="nl-NL" dirty="0" err="1"/>
              <a:t>if</a:t>
            </a:r>
            <a:r>
              <a:rPr lang="nl-NL" dirty="0"/>
              <a:t> (n&lt; THRESHOLD) {</a:t>
            </a:r>
          </a:p>
          <a:p>
            <a:r>
              <a:rPr lang="nl-NL" dirty="0"/>
              <a:t>        </a:t>
            </a:r>
            <a:r>
              <a:rPr lang="nl-NL" dirty="0" err="1"/>
              <a:t>result</a:t>
            </a:r>
            <a:r>
              <a:rPr lang="nl-NL" dirty="0"/>
              <a:t> = </a:t>
            </a:r>
            <a:r>
              <a:rPr lang="nl-NL" dirty="0" err="1"/>
              <a:t>seqFib</a:t>
            </a:r>
            <a:r>
              <a:rPr lang="nl-NL" dirty="0"/>
              <a:t>(n);</a:t>
            </a:r>
          </a:p>
          <a:p>
            <a:r>
              <a:rPr lang="nl-NL" dirty="0"/>
              <a:t>      } </a:t>
            </a:r>
            <a:r>
              <a:rPr lang="nl-NL" dirty="0" err="1"/>
              <a:t>else</a:t>
            </a:r>
            <a:r>
              <a:rPr lang="nl-NL" dirty="0"/>
              <a:t> {</a:t>
            </a:r>
          </a:p>
          <a:p>
            <a:r>
              <a:rPr lang="nl-NL" dirty="0"/>
              <a:t>        </a:t>
            </a:r>
            <a:r>
              <a:rPr lang="nl-NL" dirty="0" err="1"/>
              <a:t>CProxy_fib</a:t>
            </a:r>
            <a:r>
              <a:rPr lang="nl-NL" dirty="0"/>
              <a:t>::</a:t>
            </a:r>
            <a:r>
              <a:rPr lang="nl-NL" dirty="0" err="1"/>
              <a:t>ckNew</a:t>
            </a:r>
            <a:r>
              <a:rPr lang="nl-NL" dirty="0"/>
              <a:t>(0,n-1, </a:t>
            </a:r>
            <a:r>
              <a:rPr lang="nl-NL" dirty="0" err="1"/>
              <a:t>thisProxy</a:t>
            </a:r>
            <a:r>
              <a:rPr lang="nl-NL" dirty="0"/>
              <a:t>);</a:t>
            </a:r>
          </a:p>
          <a:p>
            <a:r>
              <a:rPr lang="nl-NL" dirty="0"/>
              <a:t>        </a:t>
            </a:r>
            <a:r>
              <a:rPr lang="nl-NL" dirty="0" err="1"/>
              <a:t>CProxy_fib</a:t>
            </a:r>
            <a:r>
              <a:rPr lang="nl-NL" dirty="0"/>
              <a:t>::</a:t>
            </a:r>
            <a:r>
              <a:rPr lang="nl-NL" dirty="0" err="1"/>
              <a:t>ckNew</a:t>
            </a:r>
            <a:r>
              <a:rPr lang="nl-NL" dirty="0"/>
              <a:t>(0,n-2, </a:t>
            </a:r>
            <a:r>
              <a:rPr lang="nl-NL" dirty="0" err="1"/>
              <a:t>thisProxy</a:t>
            </a:r>
            <a:r>
              <a:rPr lang="nl-NL" dirty="0"/>
              <a:t>);</a:t>
            </a:r>
          </a:p>
          <a:p>
            <a:r>
              <a:rPr lang="nl-NL" dirty="0"/>
              <a:t>        </a:t>
            </a:r>
            <a:r>
              <a:rPr lang="nl-NL" dirty="0" err="1"/>
              <a:t>result</a:t>
            </a:r>
            <a:r>
              <a:rPr lang="nl-NL" dirty="0"/>
              <a:t> = 0;</a:t>
            </a:r>
          </a:p>
          <a:p>
            <a:r>
              <a:rPr lang="nl-NL" dirty="0"/>
              <a:t>        </a:t>
            </a:r>
            <a:r>
              <a:rPr lang="nl-NL" dirty="0" err="1"/>
              <a:t>count</a:t>
            </a:r>
            <a:r>
              <a:rPr lang="nl-NL" dirty="0"/>
              <a:t> = 2;</a:t>
            </a:r>
          </a:p>
          <a:p>
            <a:r>
              <a:rPr lang="nl-NL" dirty="0"/>
              <a:t>        </a:t>
            </a:r>
            <a:r>
              <a:rPr lang="nl-NL" dirty="0" err="1"/>
              <a:t>CthSuspend</a:t>
            </a:r>
            <a:r>
              <a:rPr lang="nl-NL" dirty="0"/>
              <a:t>(); }</a:t>
            </a:r>
          </a:p>
          <a:p>
            <a:r>
              <a:rPr lang="nl-NL" dirty="0"/>
              <a:t>      </a:t>
            </a:r>
            <a:r>
              <a:rPr lang="nl-NL" dirty="0" err="1"/>
              <a:t>if</a:t>
            </a:r>
            <a:r>
              <a:rPr lang="nl-NL" dirty="0"/>
              <a:t> (</a:t>
            </a:r>
            <a:r>
              <a:rPr lang="nl-NL" dirty="0" err="1"/>
              <a:t>IamRoot</a:t>
            </a:r>
            <a:r>
              <a:rPr lang="nl-NL" dirty="0"/>
              <a:t>) {</a:t>
            </a:r>
          </a:p>
          <a:p>
            <a:r>
              <a:rPr lang="nl-NL" dirty="0"/>
              <a:t>        </a:t>
            </a:r>
            <a:r>
              <a:rPr lang="nl-NL" dirty="0" err="1"/>
              <a:t>CkPrintf</a:t>
            </a:r>
            <a:r>
              <a:rPr lang="nl-NL" dirty="0"/>
              <a:t>("The </a:t>
            </a:r>
            <a:r>
              <a:rPr lang="nl-NL" dirty="0" err="1"/>
              <a:t>requested</a:t>
            </a:r>
            <a:r>
              <a:rPr lang="nl-NL" dirty="0"/>
              <a:t> Fibonacci </a:t>
            </a:r>
            <a:r>
              <a:rPr lang="nl-NL" dirty="0" err="1"/>
              <a:t>number</a:t>
            </a:r>
            <a:r>
              <a:rPr lang="nl-NL" dirty="0"/>
              <a:t> is : %d\n", </a:t>
            </a:r>
            <a:r>
              <a:rPr lang="nl-NL" dirty="0" err="1"/>
              <a:t>result</a:t>
            </a:r>
            <a:r>
              <a:rPr lang="nl-NL" dirty="0"/>
              <a:t>);</a:t>
            </a:r>
          </a:p>
          <a:p>
            <a:r>
              <a:rPr lang="nl-NL" dirty="0"/>
              <a:t>        </a:t>
            </a:r>
            <a:r>
              <a:rPr lang="nl-NL" dirty="0" err="1"/>
              <a:t>CkExit</a:t>
            </a:r>
            <a:r>
              <a:rPr lang="nl-NL" dirty="0"/>
              <a:t>();</a:t>
            </a:r>
          </a:p>
          <a:p>
            <a:r>
              <a:rPr lang="nl-NL" dirty="0"/>
              <a:t>      }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 smtClean="0"/>
              <a:t>parent.response</a:t>
            </a:r>
            <a:r>
              <a:rPr lang="nl-NL" dirty="0"/>
              <a:t>(</a:t>
            </a:r>
            <a:r>
              <a:rPr lang="nl-NL" dirty="0" err="1"/>
              <a:t>result</a:t>
            </a:r>
            <a:r>
              <a:rPr lang="nl-NL" dirty="0"/>
              <a:t>);</a:t>
            </a:r>
          </a:p>
          <a:p>
            <a:r>
              <a:rPr lang="nl-NL" dirty="0"/>
              <a:t>    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913343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447800"/>
            <a:ext cx="77724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    </a:t>
            </a:r>
            <a:r>
              <a:rPr lang="nl-NL" dirty="0" err="1"/>
              <a:t>void</a:t>
            </a:r>
            <a:r>
              <a:rPr lang="nl-NL" dirty="0"/>
              <a:t> response(int </a:t>
            </a:r>
            <a:r>
              <a:rPr lang="nl-NL" dirty="0" err="1"/>
              <a:t>fibValue</a:t>
            </a:r>
            <a:r>
              <a:rPr lang="nl-NL" dirty="0"/>
              <a:t>) {</a:t>
            </a:r>
          </a:p>
          <a:p>
            <a:r>
              <a:rPr lang="nl-NL" dirty="0"/>
              <a:t>      </a:t>
            </a:r>
            <a:r>
              <a:rPr lang="nl-NL" dirty="0" err="1"/>
              <a:t>result</a:t>
            </a:r>
            <a:r>
              <a:rPr lang="nl-NL" dirty="0"/>
              <a:t> += </a:t>
            </a:r>
            <a:r>
              <a:rPr lang="nl-NL" dirty="0" err="1"/>
              <a:t>fibValue</a:t>
            </a:r>
            <a:r>
              <a:rPr lang="nl-NL" dirty="0"/>
              <a:t>;</a:t>
            </a:r>
          </a:p>
          <a:p>
            <a:r>
              <a:rPr lang="nl-NL" dirty="0"/>
              <a:t>      </a:t>
            </a:r>
            <a:r>
              <a:rPr lang="nl-NL" dirty="0" err="1"/>
              <a:t>count</a:t>
            </a:r>
            <a:r>
              <a:rPr lang="nl-NL" dirty="0"/>
              <a:t>--;</a:t>
            </a:r>
          </a:p>
          <a:p>
            <a:r>
              <a:rPr lang="nl-NL" dirty="0"/>
              <a:t>      </a:t>
            </a:r>
            <a:r>
              <a:rPr lang="nl-NL" dirty="0" err="1"/>
              <a:t>if</a:t>
            </a:r>
            <a:r>
              <a:rPr lang="nl-NL" dirty="0"/>
              <a:t>(!</a:t>
            </a:r>
            <a:r>
              <a:rPr lang="nl-NL" dirty="0" err="1"/>
              <a:t>count</a:t>
            </a:r>
            <a:r>
              <a:rPr lang="nl-NL" dirty="0"/>
              <a:t>)  </a:t>
            </a:r>
            <a:r>
              <a:rPr lang="nl-NL" dirty="0" err="1"/>
              <a:t>CthAwaken</a:t>
            </a:r>
            <a:r>
              <a:rPr lang="nl-NL" dirty="0"/>
              <a:t>(</a:t>
            </a:r>
            <a:r>
              <a:rPr lang="nl-NL" dirty="0" err="1"/>
              <a:t>tid</a:t>
            </a:r>
            <a:r>
              <a:rPr lang="nl-NL" dirty="0"/>
              <a:t>);</a:t>
            </a:r>
          </a:p>
          <a:p>
            <a:r>
              <a:rPr lang="nl-NL" dirty="0"/>
              <a:t>    }</a:t>
            </a:r>
          </a:p>
          <a:p>
            <a:r>
              <a:rPr lang="nl-NL" dirty="0" smtClean="0"/>
              <a:t>};</a:t>
            </a:r>
            <a:endParaRPr lang="nl-NL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Cth</a:t>
            </a:r>
            <a:r>
              <a:rPr lang="en-US" dirty="0" smtClean="0"/>
              <a:t> calls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25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details on the threads API available to threaded entry methods, see chapter 3 of the Converse programming manual. 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charm.cs.illinois.edu</a:t>
            </a:r>
            <a:r>
              <a:rPr lang="en-US" dirty="0"/>
              <a:t>/manuals/html/converse/3.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Example </a:t>
            </a:r>
            <a:r>
              <a:rPr lang="en-US" dirty="0"/>
              <a:t>use of threaded entry </a:t>
            </a:r>
            <a:r>
              <a:rPr lang="en-US" dirty="0" smtClean="0"/>
              <a:t>methods-$CHARMDIR/examples</a:t>
            </a:r>
            <a:r>
              <a:rPr lang="en-US" dirty="0"/>
              <a:t>/charm++/</a:t>
            </a:r>
            <a:r>
              <a:rPr lang="en-US" dirty="0" err="1"/>
              <a:t>threaded_ring</a:t>
            </a:r>
            <a:r>
              <a:rPr lang="en-US" dirty="0"/>
              <a:t> </a:t>
            </a:r>
          </a:p>
          <a:p>
            <a:r>
              <a:rPr lang="en-US" dirty="0" smtClean="0"/>
              <a:t>Example use of sync methods- $CHARMDIR/tests</a:t>
            </a:r>
            <a:r>
              <a:rPr lang="en-US" dirty="0"/>
              <a:t>/charm++/</a:t>
            </a:r>
            <a:r>
              <a:rPr lang="en-US" dirty="0" err="1"/>
              <a:t>sync_square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1827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Pluses and minuses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Threaded </a:t>
            </a:r>
            <a:r>
              <a:rPr lang="en-US" dirty="0" smtClean="0"/>
              <a:t>methods </a:t>
            </a:r>
            <a:r>
              <a:rPr lang="en-US" dirty="0" err="1" smtClean="0"/>
              <a:t>vs</a:t>
            </a:r>
            <a:r>
              <a:rPr lang="en-US" dirty="0" smtClean="0"/>
              <a:t> structured dagger</a:t>
            </a:r>
          </a:p>
          <a:p>
            <a:r>
              <a:rPr lang="en-US" dirty="0" smtClean="0"/>
              <a:t>Discuss: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5400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you have threaded methods…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them suspend in multiple ways ways:</a:t>
            </a:r>
          </a:p>
          <a:p>
            <a:pPr lvl="1"/>
            <a:r>
              <a:rPr lang="en-US" dirty="0" smtClean="0"/>
              <a:t>Futures (</a:t>
            </a:r>
            <a:r>
              <a:rPr lang="en-US" dirty="0" err="1" smtClean="0"/>
              <a:t>CkFuture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Suspend and Awaken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61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“Future” was an idea from Parallel Lisp (</a:t>
            </a:r>
            <a:r>
              <a:rPr lang="en-US" dirty="0" err="1" smtClean="0"/>
              <a:t>MultiLisp</a:t>
            </a:r>
            <a:r>
              <a:rPr lang="en-US" dirty="0" smtClean="0"/>
              <a:t>) of Bert Halstead</a:t>
            </a:r>
          </a:p>
          <a:p>
            <a:r>
              <a:rPr lang="en-US" dirty="0" smtClean="0"/>
              <a:t>You can create a future: 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data structure that </a:t>
            </a:r>
            <a:r>
              <a:rPr lang="en-US" i="1" dirty="0" smtClean="0"/>
              <a:t>will</a:t>
            </a:r>
            <a:r>
              <a:rPr lang="en-US" dirty="0" smtClean="0"/>
              <a:t> contain a value</a:t>
            </a:r>
          </a:p>
          <a:p>
            <a:pPr lvl="1"/>
            <a:r>
              <a:rPr lang="en-US" dirty="0" smtClean="0"/>
              <a:t>But when created, its value is undefined</a:t>
            </a:r>
          </a:p>
          <a:p>
            <a:pPr lvl="1"/>
            <a:r>
              <a:rPr lang="en-US" dirty="0" smtClean="0"/>
              <a:t>You can try to access its value</a:t>
            </a:r>
          </a:p>
          <a:p>
            <a:pPr lvl="1"/>
            <a:r>
              <a:rPr lang="en-US" dirty="0" smtClean="0"/>
              <a:t>If the future is not ready yet, the calling thread will suspend, and it will resume only after the value is available</a:t>
            </a:r>
          </a:p>
          <a:p>
            <a:pPr lvl="1"/>
            <a:r>
              <a:rPr lang="en-US" dirty="0" smtClean="0"/>
              <a:t>If the value is ready, of course, you continue without blocking or pausing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296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Future-related functions: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384280"/>
            <a:ext cx="7086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CkFuture</a:t>
            </a:r>
            <a:r>
              <a:rPr lang="en-US" dirty="0" smtClean="0"/>
              <a:t> </a:t>
            </a:r>
            <a:r>
              <a:rPr lang="en-US" dirty="0" err="1"/>
              <a:t>CkCreateFuture</a:t>
            </a:r>
            <a:r>
              <a:rPr lang="en-US" dirty="0"/>
              <a:t>(void)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/>
              <a:t>CkReleaseFuture</a:t>
            </a:r>
            <a:r>
              <a:rPr lang="en-US" dirty="0"/>
              <a:t>(</a:t>
            </a:r>
            <a:r>
              <a:rPr lang="en-US" dirty="0" err="1"/>
              <a:t>CkFuture</a:t>
            </a:r>
            <a:r>
              <a:rPr lang="en-US" dirty="0"/>
              <a:t> </a:t>
            </a:r>
            <a:r>
              <a:rPr lang="en-US" dirty="0" err="1"/>
              <a:t>fut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CkProbeFuture</a:t>
            </a:r>
            <a:r>
              <a:rPr lang="en-US" dirty="0"/>
              <a:t>(</a:t>
            </a:r>
            <a:r>
              <a:rPr lang="en-US" dirty="0" err="1"/>
              <a:t>CkFuture</a:t>
            </a:r>
            <a:r>
              <a:rPr lang="en-US" dirty="0"/>
              <a:t> </a:t>
            </a:r>
            <a:r>
              <a:rPr lang="en-US" dirty="0" err="1"/>
              <a:t>fut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*</a:t>
            </a:r>
            <a:r>
              <a:rPr lang="en-US" dirty="0" err="1"/>
              <a:t>CkWaitFuture</a:t>
            </a:r>
            <a:r>
              <a:rPr lang="en-US" dirty="0"/>
              <a:t>(</a:t>
            </a:r>
            <a:r>
              <a:rPr lang="en-US" dirty="0" err="1"/>
              <a:t>CkFuture</a:t>
            </a:r>
            <a:r>
              <a:rPr lang="en-US" dirty="0"/>
              <a:t> </a:t>
            </a:r>
            <a:r>
              <a:rPr lang="en-US" dirty="0" err="1"/>
              <a:t>fut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void </a:t>
            </a:r>
            <a:r>
              <a:rPr lang="en-US" dirty="0"/>
              <a:t> </a:t>
            </a:r>
            <a:r>
              <a:rPr lang="en-US" dirty="0" err="1"/>
              <a:t>CkSendToFuture</a:t>
            </a:r>
            <a:r>
              <a:rPr lang="en-US" dirty="0"/>
              <a:t>(</a:t>
            </a:r>
            <a:r>
              <a:rPr lang="en-US" dirty="0" err="1"/>
              <a:t>CkFuture</a:t>
            </a:r>
            <a:r>
              <a:rPr lang="en-US" dirty="0"/>
              <a:t> </a:t>
            </a:r>
            <a:r>
              <a:rPr lang="en-US" dirty="0" err="1"/>
              <a:t>fut</a:t>
            </a:r>
            <a:r>
              <a:rPr lang="en-US" dirty="0"/>
              <a:t>, void *</a:t>
            </a:r>
            <a:r>
              <a:rPr lang="en-US" dirty="0" err="1"/>
              <a:t>msg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619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286000"/>
            <a:ext cx="7086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chare</a:t>
            </a:r>
            <a:r>
              <a:rPr lang="en-US" dirty="0"/>
              <a:t> fib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entry </a:t>
            </a:r>
            <a:r>
              <a:rPr lang="en-US" dirty="0"/>
              <a:t>fib(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amIroot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CkFuture</a:t>
            </a:r>
            <a:r>
              <a:rPr lang="en-US" dirty="0"/>
              <a:t> f);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entry </a:t>
            </a:r>
            <a:r>
              <a:rPr lang="en-US" dirty="0"/>
              <a:t> [threaded] void run(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amIroot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                                       </a:t>
            </a:r>
            <a:r>
              <a:rPr lang="en-US" dirty="0" err="1" smtClean="0"/>
              <a:t>CkFuture</a:t>
            </a:r>
            <a:r>
              <a:rPr lang="en-US" dirty="0" smtClean="0"/>
              <a:t> </a:t>
            </a:r>
            <a:r>
              <a:rPr lang="en-US" dirty="0"/>
              <a:t>f);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81000" y="1295400"/>
            <a:ext cx="8610600" cy="4983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Calculating n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0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81000"/>
            <a:ext cx="7772400" cy="6370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void  fib::run(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amIRoot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CkFuture</a:t>
            </a:r>
            <a:r>
              <a:rPr lang="en-US" dirty="0"/>
              <a:t> f)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(n &lt; THRESHOLD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result </a:t>
            </a:r>
            <a:r>
              <a:rPr lang="en-US" dirty="0"/>
              <a:t>= </a:t>
            </a:r>
            <a:r>
              <a:rPr lang="en-US" dirty="0" err="1"/>
              <a:t>seqFib</a:t>
            </a:r>
            <a:r>
              <a:rPr lang="en-US" dirty="0"/>
              <a:t>(n)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r>
              <a:rPr lang="en-US" dirty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 {</a:t>
            </a:r>
            <a:endParaRPr lang="da-DK" dirty="0"/>
          </a:p>
          <a:p>
            <a:r>
              <a:rPr lang="da-DK" dirty="0"/>
              <a:t> </a:t>
            </a:r>
            <a:r>
              <a:rPr lang="da-DK" dirty="0" smtClean="0"/>
              <a:t>       </a:t>
            </a:r>
            <a:r>
              <a:rPr lang="da-DK" dirty="0" err="1" smtClean="0"/>
              <a:t>CkFuture</a:t>
            </a:r>
            <a:r>
              <a:rPr lang="da-DK" dirty="0" smtClean="0"/>
              <a:t> </a:t>
            </a:r>
            <a:r>
              <a:rPr lang="da-DK" dirty="0"/>
              <a:t>f1 = </a:t>
            </a:r>
            <a:r>
              <a:rPr lang="da-DK" dirty="0" err="1"/>
              <a:t>CkCreateFuture</a:t>
            </a:r>
            <a:r>
              <a:rPr lang="da-DK" dirty="0"/>
              <a:t>()</a:t>
            </a:r>
            <a:r>
              <a:rPr lang="da-DK" dirty="0" smtClean="0"/>
              <a:t>;</a:t>
            </a:r>
          </a:p>
          <a:p>
            <a:r>
              <a:rPr lang="da-DK" dirty="0"/>
              <a:t> </a:t>
            </a:r>
            <a:r>
              <a:rPr lang="da-DK" dirty="0" smtClean="0"/>
              <a:t>       </a:t>
            </a:r>
            <a:r>
              <a:rPr lang="da-DK" dirty="0" err="1" smtClean="0"/>
              <a:t>CkFuture</a:t>
            </a:r>
            <a:r>
              <a:rPr lang="da-DK" dirty="0" smtClean="0"/>
              <a:t> </a:t>
            </a:r>
            <a:r>
              <a:rPr lang="da-DK" dirty="0"/>
              <a:t>f2 = </a:t>
            </a:r>
            <a:r>
              <a:rPr lang="da-DK" dirty="0" err="1"/>
              <a:t>CkCreateFuture</a:t>
            </a:r>
            <a:r>
              <a:rPr lang="da-DK" dirty="0"/>
              <a:t>()</a:t>
            </a:r>
            <a:r>
              <a:rPr lang="da-DK" dirty="0" smtClean="0"/>
              <a:t>;</a:t>
            </a:r>
          </a:p>
          <a:p>
            <a:endParaRPr lang="da-DK" dirty="0"/>
          </a:p>
          <a:p>
            <a:r>
              <a:rPr lang="pl-PL" dirty="0"/>
              <a:t>        </a:t>
            </a:r>
            <a:r>
              <a:rPr lang="pl-PL" dirty="0" err="1" smtClean="0"/>
              <a:t>CProxy_fib</a:t>
            </a:r>
            <a:r>
              <a:rPr lang="pl-PL" dirty="0"/>
              <a:t>::</a:t>
            </a:r>
            <a:r>
              <a:rPr lang="pl-PL" dirty="0" err="1"/>
              <a:t>ckNew</a:t>
            </a:r>
            <a:r>
              <a:rPr lang="pl-PL" dirty="0"/>
              <a:t>(0, n-1, f1);</a:t>
            </a:r>
          </a:p>
          <a:p>
            <a:r>
              <a:rPr lang="pl-PL" dirty="0"/>
              <a:t>        </a:t>
            </a:r>
            <a:r>
              <a:rPr lang="pl-PL" dirty="0" err="1" smtClean="0"/>
              <a:t>CProxy_fib</a:t>
            </a:r>
            <a:r>
              <a:rPr lang="pl-PL" dirty="0"/>
              <a:t>::</a:t>
            </a:r>
            <a:r>
              <a:rPr lang="pl-PL" dirty="0" err="1"/>
              <a:t>ckNew</a:t>
            </a:r>
            <a:r>
              <a:rPr lang="pl-PL" dirty="0"/>
              <a:t>(0, n-2, f2)</a:t>
            </a:r>
            <a:r>
              <a:rPr lang="pl-PL" dirty="0" smtClean="0"/>
              <a:t>;</a:t>
            </a:r>
          </a:p>
          <a:p>
            <a:endParaRPr lang="pl-PL" dirty="0"/>
          </a:p>
          <a:p>
            <a:r>
              <a:rPr lang="pl-PL" dirty="0"/>
              <a:t>        </a:t>
            </a:r>
            <a:r>
              <a:rPr lang="pl-PL" dirty="0" err="1" smtClean="0"/>
              <a:t>ValueMsg</a:t>
            </a:r>
            <a:r>
              <a:rPr lang="pl-PL" dirty="0" smtClean="0"/>
              <a:t> </a:t>
            </a:r>
            <a:r>
              <a:rPr lang="pl-PL" dirty="0"/>
              <a:t>* m1 = (</a:t>
            </a:r>
            <a:r>
              <a:rPr lang="pl-PL" dirty="0" err="1"/>
              <a:t>ValueMsg</a:t>
            </a:r>
            <a:r>
              <a:rPr lang="pl-PL" dirty="0"/>
              <a:t> *) </a:t>
            </a:r>
            <a:r>
              <a:rPr lang="pl-PL" dirty="0" err="1"/>
              <a:t>CkWaitFuture</a:t>
            </a:r>
            <a:r>
              <a:rPr lang="pl-PL" dirty="0"/>
              <a:t>(f1);</a:t>
            </a:r>
          </a:p>
          <a:p>
            <a:r>
              <a:rPr lang="pl-PL" dirty="0"/>
              <a:t>        </a:t>
            </a:r>
            <a:r>
              <a:rPr lang="pl-PL" dirty="0" err="1" smtClean="0"/>
              <a:t>ValueMsg</a:t>
            </a:r>
            <a:r>
              <a:rPr lang="pl-PL" dirty="0" smtClean="0"/>
              <a:t> </a:t>
            </a:r>
            <a:r>
              <a:rPr lang="pl-PL" dirty="0"/>
              <a:t>* m2 = (</a:t>
            </a:r>
            <a:r>
              <a:rPr lang="pl-PL" dirty="0" err="1"/>
              <a:t>ValueMsg</a:t>
            </a:r>
            <a:r>
              <a:rPr lang="pl-PL" dirty="0"/>
              <a:t> *) </a:t>
            </a:r>
            <a:r>
              <a:rPr lang="pl-PL" dirty="0" err="1"/>
              <a:t>CkWaitFuture</a:t>
            </a:r>
            <a:r>
              <a:rPr lang="pl-PL" dirty="0"/>
              <a:t>(f2)</a:t>
            </a:r>
            <a:r>
              <a:rPr lang="pl-PL" dirty="0" smtClean="0"/>
              <a:t>;</a:t>
            </a:r>
          </a:p>
          <a:p>
            <a:endParaRPr lang="pl-PL" dirty="0"/>
          </a:p>
          <a:p>
            <a:r>
              <a:rPr lang="fi-FI" dirty="0"/>
              <a:t>        </a:t>
            </a:r>
            <a:r>
              <a:rPr lang="fi-FI" dirty="0" err="1" smtClean="0"/>
              <a:t>result</a:t>
            </a:r>
            <a:r>
              <a:rPr lang="fi-FI" dirty="0" smtClean="0"/>
              <a:t> </a:t>
            </a:r>
            <a:r>
              <a:rPr lang="fi-FI" dirty="0"/>
              <a:t>= m1-&gt;</a:t>
            </a:r>
            <a:r>
              <a:rPr lang="fi-FI" dirty="0" err="1"/>
              <a:t>value</a:t>
            </a:r>
            <a:r>
              <a:rPr lang="fi-FI" dirty="0"/>
              <a:t> + m2-&gt;</a:t>
            </a:r>
            <a:r>
              <a:rPr lang="fi-FI" dirty="0" err="1"/>
              <a:t>value</a:t>
            </a:r>
            <a:r>
              <a:rPr lang="fi-FI" dirty="0"/>
              <a:t>;</a:t>
            </a:r>
          </a:p>
          <a:p>
            <a:r>
              <a:rPr lang="hu-HU" dirty="0"/>
              <a:t>        </a:t>
            </a:r>
            <a:r>
              <a:rPr lang="hu-HU" dirty="0" smtClean="0"/>
              <a:t>delete </a:t>
            </a:r>
            <a:r>
              <a:rPr lang="hu-HU" dirty="0"/>
              <a:t>m1; delete m2;</a:t>
            </a:r>
          </a:p>
          <a:p>
            <a:r>
              <a:rPr lang="hu-HU" dirty="0"/>
              <a:t> </a:t>
            </a:r>
            <a:r>
              <a:rPr lang="hu-HU" dirty="0" smtClean="0"/>
              <a:t>  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1489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7772400" cy="4154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 </a:t>
            </a:r>
            <a:r>
              <a:rPr lang="en-US" sz="2000" dirty="0"/>
              <a:t>void  fib::run(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amIRoot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n, </a:t>
            </a:r>
            <a:r>
              <a:rPr lang="en-US" sz="2000" dirty="0" err="1"/>
              <a:t>CkFuture</a:t>
            </a:r>
            <a:r>
              <a:rPr lang="en-US" sz="2000" dirty="0"/>
              <a:t> f</a:t>
            </a:r>
            <a:r>
              <a:rPr lang="en-US" sz="2000" dirty="0" smtClean="0"/>
              <a:t>)…</a:t>
            </a:r>
            <a:r>
              <a:rPr lang="en-US" sz="2000" dirty="0" err="1" smtClean="0"/>
              <a:t>contd</a:t>
            </a:r>
            <a:endParaRPr lang="en-US" sz="2000" dirty="0" smtClean="0"/>
          </a:p>
          <a:p>
            <a:endParaRPr lang="en-US" sz="2000" dirty="0"/>
          </a:p>
          <a:p>
            <a:r>
              <a:rPr lang="nl-NL" sz="2000" dirty="0" smtClean="0"/>
              <a:t>    </a:t>
            </a: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/>
              <a:t>(</a:t>
            </a:r>
            <a:r>
              <a:rPr lang="nl-NL" sz="2000" dirty="0" err="1"/>
              <a:t>amIRoot</a:t>
            </a:r>
            <a:r>
              <a:rPr lang="nl-NL" sz="2000" dirty="0"/>
              <a:t>) </a:t>
            </a:r>
            <a:r>
              <a:rPr lang="nl-NL" sz="2000" dirty="0" smtClean="0"/>
              <a:t>{</a:t>
            </a:r>
          </a:p>
          <a:p>
            <a:r>
              <a:rPr lang="nl-NL" sz="2000" dirty="0"/>
              <a:t> </a:t>
            </a:r>
            <a:r>
              <a:rPr lang="nl-NL" sz="2000" dirty="0" smtClean="0"/>
              <a:t>       </a:t>
            </a:r>
            <a:r>
              <a:rPr lang="nl-NL" sz="2000" dirty="0" err="1" smtClean="0"/>
              <a:t>CkPrintf</a:t>
            </a:r>
            <a:r>
              <a:rPr lang="nl-NL" sz="2000" dirty="0"/>
              <a:t>("The </a:t>
            </a:r>
            <a:r>
              <a:rPr lang="nl-NL" sz="2000" dirty="0" err="1"/>
              <a:t>requested</a:t>
            </a:r>
            <a:r>
              <a:rPr lang="nl-NL" sz="2000" dirty="0"/>
              <a:t> Fibonacci </a:t>
            </a:r>
            <a:r>
              <a:rPr lang="nl-NL" sz="2000" dirty="0" err="1"/>
              <a:t>number</a:t>
            </a:r>
            <a:r>
              <a:rPr lang="nl-NL" sz="2000" dirty="0"/>
              <a:t> is : %</a:t>
            </a:r>
            <a:r>
              <a:rPr lang="nl-NL" sz="2000" dirty="0" smtClean="0"/>
              <a:t>d \n</a:t>
            </a:r>
            <a:r>
              <a:rPr lang="nl-NL" sz="2000" dirty="0"/>
              <a:t>", </a:t>
            </a:r>
            <a:r>
              <a:rPr lang="nl-NL" sz="2000" dirty="0" smtClean="0"/>
              <a:t> </a:t>
            </a:r>
            <a:r>
              <a:rPr lang="nl-NL" sz="2000" dirty="0" err="1" smtClean="0"/>
              <a:t>result</a:t>
            </a:r>
            <a:r>
              <a:rPr lang="nl-NL" sz="2000" dirty="0"/>
              <a:t>);</a:t>
            </a:r>
          </a:p>
          <a:p>
            <a:r>
              <a:rPr lang="nl-NL" sz="2000" dirty="0" smtClean="0"/>
              <a:t>        </a:t>
            </a:r>
            <a:r>
              <a:rPr lang="nl-NL" sz="2000" dirty="0" err="1" smtClean="0"/>
              <a:t>CkExit</a:t>
            </a:r>
            <a:r>
              <a:rPr lang="nl-NL" sz="2000" dirty="0"/>
              <a:t>();  </a:t>
            </a:r>
          </a:p>
          <a:p>
            <a:r>
              <a:rPr lang="da-DK" sz="2000" dirty="0" smtClean="0"/>
              <a:t>    } </a:t>
            </a:r>
            <a:r>
              <a:rPr lang="da-DK" sz="2000" dirty="0" err="1"/>
              <a:t>else</a:t>
            </a:r>
            <a:r>
              <a:rPr lang="da-DK" sz="2000" dirty="0"/>
              <a:t> {</a:t>
            </a:r>
          </a:p>
          <a:p>
            <a:r>
              <a:rPr lang="da-DK" sz="2000" dirty="0" smtClean="0"/>
              <a:t>        </a:t>
            </a:r>
            <a:r>
              <a:rPr lang="da-DK" sz="2000" dirty="0" err="1" smtClean="0"/>
              <a:t>ValueMsg</a:t>
            </a:r>
            <a:r>
              <a:rPr lang="da-DK" sz="2000" dirty="0" smtClean="0"/>
              <a:t> </a:t>
            </a:r>
            <a:r>
              <a:rPr lang="da-DK" sz="2000" dirty="0"/>
              <a:t>*m = new </a:t>
            </a:r>
            <a:r>
              <a:rPr lang="da-DK" sz="2000" dirty="0" err="1"/>
              <a:t>ValueMsg</a:t>
            </a:r>
            <a:r>
              <a:rPr lang="da-DK" sz="2000" dirty="0"/>
              <a:t>()</a:t>
            </a:r>
            <a:r>
              <a:rPr lang="da-DK" sz="2000" dirty="0" smtClean="0"/>
              <a:t>;</a:t>
            </a:r>
          </a:p>
          <a:p>
            <a:r>
              <a:rPr lang="da-DK" sz="2000" dirty="0"/>
              <a:t> </a:t>
            </a:r>
            <a:r>
              <a:rPr lang="da-DK" sz="2000" dirty="0" smtClean="0"/>
              <a:t>       </a:t>
            </a:r>
            <a:r>
              <a:rPr lang="fi-FI" sz="2000" dirty="0" smtClean="0"/>
              <a:t>m</a:t>
            </a:r>
            <a:r>
              <a:rPr lang="fi-FI" sz="2000" dirty="0"/>
              <a:t>-&gt;</a:t>
            </a:r>
            <a:r>
              <a:rPr lang="fi-FI" sz="2000" dirty="0" err="1"/>
              <a:t>value</a:t>
            </a:r>
            <a:r>
              <a:rPr lang="fi-FI" sz="2000" dirty="0"/>
              <a:t> = </a:t>
            </a:r>
            <a:r>
              <a:rPr lang="fi-FI" sz="2000" dirty="0" err="1"/>
              <a:t>result</a:t>
            </a:r>
            <a:r>
              <a:rPr lang="fi-FI" sz="2000" dirty="0"/>
              <a:t>;</a:t>
            </a:r>
          </a:p>
          <a:p>
            <a:r>
              <a:rPr lang="fi-FI" sz="2000" dirty="0"/>
              <a:t>         </a:t>
            </a:r>
            <a:endParaRPr lang="fi-FI" sz="2000" dirty="0" smtClean="0"/>
          </a:p>
          <a:p>
            <a:r>
              <a:rPr lang="fi-FI" sz="2000" dirty="0"/>
              <a:t> </a:t>
            </a:r>
            <a:r>
              <a:rPr lang="fi-FI" sz="2000" dirty="0" smtClean="0"/>
              <a:t>       </a:t>
            </a:r>
            <a:r>
              <a:rPr lang="fi-FI" sz="2000" dirty="0" err="1" smtClean="0"/>
              <a:t>CkSendToFuture</a:t>
            </a:r>
            <a:r>
              <a:rPr lang="fi-FI" sz="2000" dirty="0" err="1"/>
              <a:t>(f</a:t>
            </a:r>
            <a:r>
              <a:rPr lang="fi-FI" sz="2000" dirty="0"/>
              <a:t>, m);</a:t>
            </a:r>
          </a:p>
          <a:p>
            <a:r>
              <a:rPr lang="fi-FI" sz="2000" dirty="0" smtClean="0"/>
              <a:t>    }</a:t>
            </a:r>
          </a:p>
          <a:p>
            <a:r>
              <a:rPr lang="fi-FI" sz="2000" dirty="0" smtClean="0"/>
              <a:t>}</a:t>
            </a:r>
            <a:endParaRPr lang="fi-FI" sz="2000" dirty="0"/>
          </a:p>
          <a:p>
            <a:r>
              <a:rPr lang="fi-FI" sz="2000" dirty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68573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76200"/>
            <a:ext cx="7772400" cy="729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void  fib::run(</a:t>
            </a:r>
            <a:r>
              <a:rPr lang="en-US" sz="1800" dirty="0" err="1"/>
              <a:t>bool</a:t>
            </a:r>
            <a:r>
              <a:rPr lang="en-US" sz="1800" dirty="0"/>
              <a:t> </a:t>
            </a:r>
            <a:r>
              <a:rPr lang="en-US" sz="1800" dirty="0" err="1"/>
              <a:t>amIRoot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n, </a:t>
            </a:r>
            <a:r>
              <a:rPr lang="en-US" sz="1800" dirty="0" err="1"/>
              <a:t>CkFuture</a:t>
            </a:r>
            <a:r>
              <a:rPr lang="en-US" sz="1800" dirty="0"/>
              <a:t> f) </a:t>
            </a:r>
            <a:endParaRPr lang="en-US" sz="1800" dirty="0" smtClean="0"/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  if </a:t>
            </a:r>
            <a:r>
              <a:rPr lang="en-US" sz="1800" dirty="0"/>
              <a:t>(n &lt; THRESHOLD</a:t>
            </a:r>
            <a:r>
              <a:rPr lang="en-US" sz="1800" dirty="0" smtClean="0"/>
              <a:t>) { result </a:t>
            </a:r>
            <a:r>
              <a:rPr lang="en-US" sz="1800" dirty="0"/>
              <a:t>= </a:t>
            </a:r>
            <a:r>
              <a:rPr lang="en-US" sz="1800" dirty="0" err="1"/>
              <a:t>seqFib</a:t>
            </a:r>
            <a:r>
              <a:rPr lang="en-US" sz="1800" dirty="0"/>
              <a:t>(n)</a:t>
            </a:r>
            <a:r>
              <a:rPr lang="en-US" sz="1800" dirty="0" smtClean="0"/>
              <a:t>; 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da-DK" sz="1800" dirty="0" err="1" smtClean="0"/>
              <a:t>else</a:t>
            </a:r>
            <a:r>
              <a:rPr lang="da-DK" sz="1800" dirty="0" smtClean="0"/>
              <a:t> {</a:t>
            </a:r>
            <a:endParaRPr lang="da-DK" sz="1800" dirty="0"/>
          </a:p>
          <a:p>
            <a:r>
              <a:rPr lang="da-DK" sz="1800" dirty="0"/>
              <a:t> </a:t>
            </a:r>
            <a:r>
              <a:rPr lang="da-DK" sz="1800" dirty="0" smtClean="0"/>
              <a:t>       </a:t>
            </a:r>
            <a:r>
              <a:rPr lang="da-DK" sz="1800" dirty="0" err="1" smtClean="0"/>
              <a:t>CkFuture</a:t>
            </a:r>
            <a:r>
              <a:rPr lang="da-DK" sz="1800" dirty="0" smtClean="0"/>
              <a:t> </a:t>
            </a:r>
            <a:r>
              <a:rPr lang="da-DK" sz="1800" dirty="0"/>
              <a:t>f1 = </a:t>
            </a:r>
            <a:r>
              <a:rPr lang="da-DK" sz="1800" dirty="0" err="1"/>
              <a:t>CkCreateFuture</a:t>
            </a:r>
            <a:r>
              <a:rPr lang="da-DK" sz="1800" dirty="0"/>
              <a:t>()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 </a:t>
            </a:r>
            <a:r>
              <a:rPr lang="da-DK" sz="1800" dirty="0" smtClean="0"/>
              <a:t>       </a:t>
            </a:r>
            <a:r>
              <a:rPr lang="da-DK" sz="1800" dirty="0" err="1" smtClean="0"/>
              <a:t>CkFuture</a:t>
            </a:r>
            <a:r>
              <a:rPr lang="da-DK" sz="1800" dirty="0" smtClean="0"/>
              <a:t> </a:t>
            </a:r>
            <a:r>
              <a:rPr lang="da-DK" sz="1800" dirty="0"/>
              <a:t>f2 = </a:t>
            </a:r>
            <a:r>
              <a:rPr lang="da-DK" sz="1800" dirty="0" err="1"/>
              <a:t>CkCreateFuture</a:t>
            </a:r>
            <a:r>
              <a:rPr lang="da-DK" sz="1800" dirty="0"/>
              <a:t>()</a:t>
            </a:r>
            <a:r>
              <a:rPr lang="da-DK" sz="1800" dirty="0" smtClean="0"/>
              <a:t>;</a:t>
            </a:r>
          </a:p>
          <a:p>
            <a:endParaRPr lang="da-DK" sz="1800" dirty="0"/>
          </a:p>
          <a:p>
            <a:r>
              <a:rPr lang="pl-PL" sz="1800" dirty="0"/>
              <a:t>        </a:t>
            </a:r>
            <a:r>
              <a:rPr lang="pl-PL" sz="1800" dirty="0" err="1" smtClean="0"/>
              <a:t>CProxy_fib</a:t>
            </a:r>
            <a:r>
              <a:rPr lang="pl-PL" sz="1800" dirty="0"/>
              <a:t>::</a:t>
            </a:r>
            <a:r>
              <a:rPr lang="pl-PL" sz="1800" dirty="0" err="1"/>
              <a:t>ckNew</a:t>
            </a:r>
            <a:r>
              <a:rPr lang="pl-PL" sz="1800" dirty="0"/>
              <a:t>(0, n-1, f1);</a:t>
            </a:r>
          </a:p>
          <a:p>
            <a:r>
              <a:rPr lang="pl-PL" sz="1800" dirty="0"/>
              <a:t>        </a:t>
            </a:r>
            <a:r>
              <a:rPr lang="pl-PL" sz="1800" dirty="0" err="1" smtClean="0"/>
              <a:t>CProxy_fib</a:t>
            </a:r>
            <a:r>
              <a:rPr lang="pl-PL" sz="1800" dirty="0"/>
              <a:t>::</a:t>
            </a:r>
            <a:r>
              <a:rPr lang="pl-PL" sz="1800" dirty="0" err="1"/>
              <a:t>ckNew</a:t>
            </a:r>
            <a:r>
              <a:rPr lang="pl-PL" sz="1800" dirty="0"/>
              <a:t>(0, n-2, f2)</a:t>
            </a:r>
            <a:r>
              <a:rPr lang="pl-PL" sz="1800" dirty="0" smtClean="0"/>
              <a:t>;</a:t>
            </a:r>
          </a:p>
          <a:p>
            <a:endParaRPr lang="pl-PL" sz="1800" dirty="0"/>
          </a:p>
          <a:p>
            <a:r>
              <a:rPr lang="pl-PL" sz="1800" dirty="0"/>
              <a:t>        </a:t>
            </a:r>
            <a:r>
              <a:rPr lang="pl-PL" sz="1800" dirty="0" err="1" smtClean="0"/>
              <a:t>ValueMsg</a:t>
            </a:r>
            <a:r>
              <a:rPr lang="pl-PL" sz="1800" dirty="0" smtClean="0"/>
              <a:t> </a:t>
            </a:r>
            <a:r>
              <a:rPr lang="pl-PL" sz="1800" dirty="0"/>
              <a:t>* m1 = (</a:t>
            </a:r>
            <a:r>
              <a:rPr lang="pl-PL" sz="1800" dirty="0" err="1"/>
              <a:t>ValueMsg</a:t>
            </a:r>
            <a:r>
              <a:rPr lang="pl-PL" sz="1800" dirty="0"/>
              <a:t> *) </a:t>
            </a:r>
            <a:r>
              <a:rPr lang="pl-PL" sz="1800" dirty="0" err="1"/>
              <a:t>CkWaitFuture</a:t>
            </a:r>
            <a:r>
              <a:rPr lang="pl-PL" sz="1800" dirty="0"/>
              <a:t>(f1);</a:t>
            </a:r>
          </a:p>
          <a:p>
            <a:r>
              <a:rPr lang="pl-PL" sz="1800" dirty="0"/>
              <a:t>        </a:t>
            </a:r>
            <a:r>
              <a:rPr lang="pl-PL" sz="1800" dirty="0" err="1" smtClean="0"/>
              <a:t>ValueMsg</a:t>
            </a:r>
            <a:r>
              <a:rPr lang="pl-PL" sz="1800" dirty="0" smtClean="0"/>
              <a:t> </a:t>
            </a:r>
            <a:r>
              <a:rPr lang="pl-PL" sz="1800" dirty="0"/>
              <a:t>* m2 = (</a:t>
            </a:r>
            <a:r>
              <a:rPr lang="pl-PL" sz="1800" dirty="0" err="1"/>
              <a:t>ValueMsg</a:t>
            </a:r>
            <a:r>
              <a:rPr lang="pl-PL" sz="1800" dirty="0"/>
              <a:t> *) </a:t>
            </a:r>
            <a:r>
              <a:rPr lang="pl-PL" sz="1800" dirty="0" err="1"/>
              <a:t>CkWaitFuture</a:t>
            </a:r>
            <a:r>
              <a:rPr lang="pl-PL" sz="1800" dirty="0"/>
              <a:t>(f2)</a:t>
            </a:r>
            <a:r>
              <a:rPr lang="pl-PL" sz="1800" dirty="0" smtClean="0"/>
              <a:t>;</a:t>
            </a:r>
          </a:p>
          <a:p>
            <a:endParaRPr lang="pl-PL" sz="1800" dirty="0"/>
          </a:p>
          <a:p>
            <a:r>
              <a:rPr lang="fi-FI" sz="1800" dirty="0"/>
              <a:t>        </a:t>
            </a:r>
            <a:r>
              <a:rPr lang="fi-FI" sz="1800" dirty="0" err="1" smtClean="0"/>
              <a:t>result</a:t>
            </a:r>
            <a:r>
              <a:rPr lang="fi-FI" sz="1800" dirty="0" smtClean="0"/>
              <a:t> </a:t>
            </a:r>
            <a:r>
              <a:rPr lang="fi-FI" sz="1800" dirty="0"/>
              <a:t>= m1-&gt;</a:t>
            </a:r>
            <a:r>
              <a:rPr lang="fi-FI" sz="1800" dirty="0" err="1"/>
              <a:t>value</a:t>
            </a:r>
            <a:r>
              <a:rPr lang="fi-FI" sz="1800" dirty="0"/>
              <a:t> + m2-&gt;</a:t>
            </a:r>
            <a:r>
              <a:rPr lang="fi-FI" sz="1800" dirty="0" err="1"/>
              <a:t>value</a:t>
            </a:r>
            <a:r>
              <a:rPr lang="fi-FI" sz="1800" dirty="0"/>
              <a:t>;</a:t>
            </a:r>
          </a:p>
          <a:p>
            <a:r>
              <a:rPr lang="hu-HU" sz="1800" dirty="0"/>
              <a:t>        </a:t>
            </a:r>
            <a:r>
              <a:rPr lang="hu-HU" sz="1800" dirty="0" smtClean="0"/>
              <a:t>delete </a:t>
            </a:r>
            <a:r>
              <a:rPr lang="hu-HU" sz="1800" dirty="0"/>
              <a:t>m1; delete m2;</a:t>
            </a:r>
          </a:p>
          <a:p>
            <a:r>
              <a:rPr lang="hu-HU" sz="1800" dirty="0"/>
              <a:t> </a:t>
            </a:r>
            <a:r>
              <a:rPr lang="hu-HU" sz="1800" dirty="0" smtClean="0"/>
              <a:t>   }</a:t>
            </a:r>
          </a:p>
          <a:p>
            <a:r>
              <a:rPr lang="nl-NL" sz="1800" dirty="0"/>
              <a:t> </a:t>
            </a:r>
            <a:r>
              <a:rPr lang="nl-NL" sz="1800" dirty="0" smtClean="0"/>
              <a:t>  </a:t>
            </a:r>
            <a:r>
              <a:rPr lang="nl-NL" sz="1800" dirty="0" err="1" smtClean="0"/>
              <a:t>if</a:t>
            </a:r>
            <a:r>
              <a:rPr lang="nl-NL" sz="1800" dirty="0" smtClean="0"/>
              <a:t> </a:t>
            </a:r>
            <a:r>
              <a:rPr lang="nl-NL" sz="1800" dirty="0"/>
              <a:t>(</a:t>
            </a:r>
            <a:r>
              <a:rPr lang="nl-NL" sz="1800" dirty="0" err="1"/>
              <a:t>amIRoot</a:t>
            </a:r>
            <a:r>
              <a:rPr lang="nl-NL" sz="1800" dirty="0"/>
              <a:t>) {</a:t>
            </a:r>
          </a:p>
          <a:p>
            <a:r>
              <a:rPr lang="nl-NL" sz="1800" dirty="0"/>
              <a:t>        </a:t>
            </a:r>
            <a:r>
              <a:rPr lang="nl-NL" sz="1800" dirty="0" err="1"/>
              <a:t>CkPrintf</a:t>
            </a:r>
            <a:r>
              <a:rPr lang="nl-NL" sz="1800" dirty="0"/>
              <a:t>("The </a:t>
            </a:r>
            <a:r>
              <a:rPr lang="nl-NL" sz="1800" dirty="0" err="1"/>
              <a:t>requested</a:t>
            </a:r>
            <a:r>
              <a:rPr lang="nl-NL" sz="1800" dirty="0"/>
              <a:t> Fibonacci </a:t>
            </a:r>
            <a:r>
              <a:rPr lang="nl-NL" sz="1800" dirty="0" err="1"/>
              <a:t>number</a:t>
            </a:r>
            <a:r>
              <a:rPr lang="nl-NL" sz="1800" dirty="0"/>
              <a:t> is : %d \n",  </a:t>
            </a:r>
            <a:r>
              <a:rPr lang="nl-NL" sz="1800" dirty="0" smtClean="0"/>
              <a:t> </a:t>
            </a:r>
            <a:r>
              <a:rPr lang="nl-NL" sz="1800" dirty="0" err="1"/>
              <a:t>result</a:t>
            </a:r>
            <a:r>
              <a:rPr lang="nl-NL" sz="1800" dirty="0"/>
              <a:t>);</a:t>
            </a:r>
          </a:p>
          <a:p>
            <a:r>
              <a:rPr lang="nl-NL" sz="1800" dirty="0"/>
              <a:t>        </a:t>
            </a:r>
            <a:r>
              <a:rPr lang="nl-NL" sz="1800" dirty="0" err="1"/>
              <a:t>CkExit</a:t>
            </a:r>
            <a:r>
              <a:rPr lang="nl-NL" sz="1800" dirty="0"/>
              <a:t>();  </a:t>
            </a:r>
          </a:p>
          <a:p>
            <a:r>
              <a:rPr lang="da-DK" sz="1800" dirty="0"/>
              <a:t>    } </a:t>
            </a:r>
            <a:r>
              <a:rPr lang="da-DK" sz="1800" dirty="0" err="1"/>
              <a:t>else</a:t>
            </a:r>
            <a:r>
              <a:rPr lang="da-DK" sz="1800" dirty="0"/>
              <a:t> {</a:t>
            </a:r>
          </a:p>
          <a:p>
            <a:r>
              <a:rPr lang="da-DK" sz="1800" dirty="0"/>
              <a:t>        </a:t>
            </a:r>
            <a:r>
              <a:rPr lang="da-DK" sz="1800" dirty="0" err="1"/>
              <a:t>ValueMsg</a:t>
            </a:r>
            <a:r>
              <a:rPr lang="da-DK" sz="1800" dirty="0"/>
              <a:t> *m = new </a:t>
            </a:r>
            <a:r>
              <a:rPr lang="da-DK" sz="1800" dirty="0" err="1"/>
              <a:t>ValueMsg</a:t>
            </a:r>
            <a:r>
              <a:rPr lang="da-DK" sz="1800" dirty="0"/>
              <a:t>();</a:t>
            </a:r>
          </a:p>
          <a:p>
            <a:r>
              <a:rPr lang="da-DK" sz="1800" dirty="0"/>
              <a:t>        </a:t>
            </a:r>
            <a:r>
              <a:rPr lang="fi-FI" sz="1800" dirty="0"/>
              <a:t>m-&gt;</a:t>
            </a:r>
            <a:r>
              <a:rPr lang="fi-FI" sz="1800" dirty="0" err="1"/>
              <a:t>value</a:t>
            </a:r>
            <a:r>
              <a:rPr lang="fi-FI" sz="1800" dirty="0"/>
              <a:t> = </a:t>
            </a:r>
            <a:r>
              <a:rPr lang="fi-FI" sz="1800" dirty="0" err="1"/>
              <a:t>result</a:t>
            </a:r>
            <a:r>
              <a:rPr lang="fi-FI" sz="1800" dirty="0" smtClean="0"/>
              <a:t>;</a:t>
            </a:r>
            <a:endParaRPr lang="fi-FI" sz="1800" dirty="0"/>
          </a:p>
          <a:p>
            <a:r>
              <a:rPr lang="fi-FI" sz="1800" dirty="0"/>
              <a:t>        </a:t>
            </a:r>
            <a:r>
              <a:rPr lang="fi-FI" sz="1800" dirty="0" err="1"/>
              <a:t>CkSendToFuture(f</a:t>
            </a:r>
            <a:r>
              <a:rPr lang="fi-FI" sz="1800" dirty="0"/>
              <a:t>, m);</a:t>
            </a:r>
          </a:p>
          <a:p>
            <a:r>
              <a:rPr lang="fi-FI" sz="1800" dirty="0"/>
              <a:t>    }</a:t>
            </a:r>
          </a:p>
          <a:p>
            <a:r>
              <a:rPr lang="fi-FI" sz="1800" dirty="0" smtClean="0"/>
              <a:t>}</a:t>
            </a: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1533170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get to the most powerful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that, we mean the “lowest level” way, of course..</a:t>
            </a:r>
          </a:p>
          <a:p>
            <a:r>
              <a:rPr lang="en-US" dirty="0" smtClean="0"/>
              <a:t>You can suspend a thread and “awaken” it</a:t>
            </a:r>
          </a:p>
          <a:p>
            <a:pPr lvl="1"/>
            <a:r>
              <a:rPr lang="en-US" i="1" dirty="0" err="1"/>
              <a:t>CthThread</a:t>
            </a:r>
            <a:r>
              <a:rPr lang="en-US" i="1" dirty="0"/>
              <a:t> </a:t>
            </a:r>
            <a:r>
              <a:rPr lang="en-US" i="1" dirty="0" err="1"/>
              <a:t>CthSelf</a:t>
            </a:r>
            <a:r>
              <a:rPr lang="en-US" i="1" dirty="0"/>
              <a:t>(</a:t>
            </a:r>
            <a:r>
              <a:rPr lang="en-US" i="1" dirty="0" smtClean="0"/>
              <a:t>)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the ID of the (calling) thread </a:t>
            </a:r>
            <a:endParaRPr lang="en-US" dirty="0" smtClean="0"/>
          </a:p>
          <a:p>
            <a:pPr lvl="1"/>
            <a:r>
              <a:rPr lang="en-US" dirty="0" err="1" smtClean="0"/>
              <a:t>CthSuspend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wrap it up, and give control to the scheduler</a:t>
            </a:r>
          </a:p>
          <a:p>
            <a:pPr lvl="2"/>
            <a:r>
              <a:rPr lang="en-US" dirty="0" smtClean="0"/>
              <a:t>This is what happens underneath a “blocking invocation” of a sync method</a:t>
            </a:r>
          </a:p>
          <a:p>
            <a:pPr lvl="1"/>
            <a:r>
              <a:rPr lang="en-US" dirty="0" err="1" smtClean="0"/>
              <a:t>CthAwaken</a:t>
            </a:r>
            <a:r>
              <a:rPr lang="en-US" dirty="0" smtClean="0"/>
              <a:t>(</a:t>
            </a:r>
            <a:r>
              <a:rPr lang="en-US" dirty="0" err="1" smtClean="0"/>
              <a:t>threadID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Put this thread in the list of ready threads (and other method invocations)</a:t>
            </a:r>
            <a:endParaRPr lang="en-US" dirty="0"/>
          </a:p>
          <a:p>
            <a:pPr lvl="2"/>
            <a:r>
              <a:rPr lang="en-US" dirty="0" smtClean="0"/>
              <a:t>Scheduler will run it when it comes to the head of the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1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61007</TotalTime>
  <Words>848</Words>
  <Application>Microsoft Macintosh PowerPoint</Application>
  <PresentationFormat>On-screen Show (4:3)</PresentationFormat>
  <Paragraphs>225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pplpreso</vt:lpstr>
      <vt:lpstr>598LVK Messages, Entry methods that return values,  and Threaded entry methods</vt:lpstr>
      <vt:lpstr>Once you have threaded methods…</vt:lpstr>
      <vt:lpstr>Using Futures</vt:lpstr>
      <vt:lpstr>Future-related functions: </vt:lpstr>
      <vt:lpstr>Future: example</vt:lpstr>
      <vt:lpstr>PowerPoint Presentation</vt:lpstr>
      <vt:lpstr>PowerPoint Presentation</vt:lpstr>
      <vt:lpstr>PowerPoint Presentation</vt:lpstr>
      <vt:lpstr>Lets get to the most powerful way</vt:lpstr>
      <vt:lpstr>Using Cth calls</vt:lpstr>
      <vt:lpstr>Using Cth calls - Example</vt:lpstr>
      <vt:lpstr>Using Cth calls - Example</vt:lpstr>
      <vt:lpstr>Using Cth calls - Example</vt:lpstr>
      <vt:lpstr>PowerPoint Presentation</vt:lpstr>
      <vt:lpstr>Using Cth calls - Example</vt:lpstr>
      <vt:lpstr>More Information</vt:lpstr>
      <vt:lpstr>Pluses and minuses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471</cp:revision>
  <dcterms:created xsi:type="dcterms:W3CDTF">2002-10-12T14:08:56Z</dcterms:created>
  <dcterms:modified xsi:type="dcterms:W3CDTF">2012-10-11T13:12:01Z</dcterms:modified>
</cp:coreProperties>
</file>