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1"/>
  </p:notesMasterIdLst>
  <p:handoutMasterIdLst>
    <p:handoutMasterId r:id="rId12"/>
  </p:handoutMasterIdLst>
  <p:sldIdLst>
    <p:sldId id="934" r:id="rId2"/>
    <p:sldId id="943" r:id="rId3"/>
    <p:sldId id="936" r:id="rId4"/>
    <p:sldId id="937" r:id="rId5"/>
    <p:sldId id="884" r:id="rId6"/>
    <p:sldId id="944" r:id="rId7"/>
    <p:sldId id="945" r:id="rId8"/>
    <p:sldId id="946" r:id="rId9"/>
    <p:sldId id="94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7" autoAdjust="0"/>
    <p:restoredTop sz="94743" autoAdjust="0"/>
  </p:normalViewPr>
  <p:slideViewPr>
    <p:cSldViewPr>
      <p:cViewPr varScale="1">
        <p:scale>
          <a:sx n="117" d="100"/>
          <a:sy n="117" d="100"/>
        </p:scale>
        <p:origin x="-96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9/18/12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E1C46-5B6B-4637-A2A1-BAEA4C622F5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2110C6-42E6-C249-AB93-39D6DA2064F9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7C6FB-E2F0-434B-8B69-F6C1C8DB6F45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E85A71-1CC0-5A44-BBFE-D44CF2B0ECEB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7B731E-3700-334E-9CC3-C168566E9AA0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42E845-D8E2-894E-BB34-38A8F680737E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62857-006E-CC44-9123-D4118CC337CD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A7FCE9-11CE-D84A-A294-4377EAA2E1F4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4AEBAF-9D99-9846-8683-E561E196B0D1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689200-2A9C-FC4C-8D92-E33F187B9275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BA94AB-F13B-A549-8674-E34A85A6617F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871FCB-95DD-314A-8321-2E00AFEA7C90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B6C0F3-D96D-814E-8974-3EF042E33295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693D2E-6330-EB47-94B5-0B8F470949B9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BB61BB25-586D-C945-A59D-FABA2AA6DA78}" type="datetime1">
              <a:rPr lang="en-US" smtClean="0"/>
              <a:t>9/18/12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file://localhost/Users/kale/presentations/medium3.mpeg" TargetMode="External"/><Relationship Id="rId2" Type="http://schemas.openxmlformats.org/officeDocument/2006/relationships/video" Target="file://localhost/Users/kale/presentations/medium3.mpe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</a:t>
            </a:r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89025"/>
            <a:ext cx="8286750" cy="5159375"/>
          </a:xfrm>
        </p:spPr>
        <p:txBody>
          <a:bodyPr/>
          <a:lstStyle/>
          <a:p>
            <a:r>
              <a:rPr lang="en-US" sz="2800" dirty="0"/>
              <a:t>Collection of [charged] atoms, with bonds</a:t>
            </a:r>
          </a:p>
          <a:p>
            <a:pPr lvl="1"/>
            <a:r>
              <a:rPr lang="en-US" sz="2000" dirty="0"/>
              <a:t>Newtonian mechanics</a:t>
            </a:r>
          </a:p>
          <a:p>
            <a:pPr lvl="1"/>
            <a:r>
              <a:rPr lang="en-US" sz="2000" dirty="0" smtClean="0"/>
              <a:t>Relatively small #of </a:t>
            </a:r>
            <a:r>
              <a:rPr lang="en-US" sz="2000" dirty="0"/>
              <a:t>atoms (</a:t>
            </a:r>
            <a:r>
              <a:rPr lang="en-US" sz="2000" dirty="0" smtClean="0"/>
              <a:t>100K </a:t>
            </a:r>
            <a:r>
              <a:rPr lang="en-US" sz="2000" dirty="0"/>
              <a:t>– </a:t>
            </a:r>
            <a:r>
              <a:rPr lang="en-US" sz="2000" dirty="0" smtClean="0"/>
              <a:t>10M)</a:t>
            </a:r>
            <a:endParaRPr lang="en-US" sz="2000" dirty="0"/>
          </a:p>
          <a:p>
            <a:r>
              <a:rPr lang="en-US" sz="2800" dirty="0"/>
              <a:t>At each time-step</a:t>
            </a:r>
          </a:p>
          <a:p>
            <a:pPr lvl="1"/>
            <a:r>
              <a:rPr lang="en-US" sz="2000" dirty="0"/>
              <a:t>Calculate forces on each atom </a:t>
            </a:r>
          </a:p>
          <a:p>
            <a:pPr lvl="2"/>
            <a:r>
              <a:rPr lang="en-US" sz="2000" dirty="0"/>
              <a:t>Bonds:</a:t>
            </a:r>
          </a:p>
          <a:p>
            <a:pPr lvl="2"/>
            <a:r>
              <a:rPr lang="en-US" sz="2000" dirty="0"/>
              <a:t>Non-bonded: electrostatic and van der Waal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</a:t>
            </a:r>
          </a:p>
          <a:p>
            <a:pPr lvl="3"/>
            <a:r>
              <a:rPr lang="en-US" sz="1800" dirty="0"/>
              <a:t>Short-distance: every </a:t>
            </a:r>
            <a:r>
              <a:rPr lang="en-US" sz="1800" dirty="0" err="1"/>
              <a:t>timestep</a:t>
            </a:r>
            <a:endParaRPr lang="en-US" sz="1800" dirty="0"/>
          </a:p>
          <a:p>
            <a:pPr lvl="3"/>
            <a:r>
              <a:rPr lang="en-US" sz="1800" dirty="0"/>
              <a:t>Long-distance: using PME (3D FFT)</a:t>
            </a:r>
          </a:p>
          <a:p>
            <a:pPr lvl="3"/>
            <a:r>
              <a:rPr lang="en-US" sz="1800" dirty="0"/>
              <a:t>Multiple Time Stepping : PME every 4 </a:t>
            </a:r>
            <a:r>
              <a:rPr lang="en-US" sz="1800" dirty="0" err="1"/>
              <a:t>timesteps</a:t>
            </a:r>
            <a:r>
              <a:rPr lang="en-US" sz="1800" dirty="0"/>
              <a:t> </a:t>
            </a:r>
          </a:p>
          <a:p>
            <a:pPr lvl="1"/>
            <a:r>
              <a:rPr lang="en-US" sz="2000" dirty="0"/>
              <a:t>Calculate velocities and advance positions</a:t>
            </a:r>
          </a:p>
          <a:p>
            <a:r>
              <a:rPr lang="en-US" sz="2800" dirty="0"/>
              <a:t>Challenge: femtosecond time-step, millions needed!</a:t>
            </a:r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685800" y="6248400"/>
            <a:ext cx="74676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80"/>
                </a:solidFill>
              </a:rPr>
              <a:t>Collaboration with K. </a:t>
            </a:r>
            <a:r>
              <a:rPr lang="en-US" dirty="0" err="1">
                <a:solidFill>
                  <a:srgbClr val="008080"/>
                </a:solidFill>
              </a:rPr>
              <a:t>Schulten</a:t>
            </a:r>
            <a:r>
              <a:rPr lang="en-US" dirty="0">
                <a:solidFill>
                  <a:srgbClr val="008080"/>
                </a:solidFill>
              </a:rPr>
              <a:t>, R. </a:t>
            </a:r>
            <a:r>
              <a:rPr lang="en-US" dirty="0" err="1">
                <a:solidFill>
                  <a:srgbClr val="008080"/>
                </a:solidFill>
              </a:rPr>
              <a:t>Skeel</a:t>
            </a:r>
            <a:r>
              <a:rPr lang="en-US" dirty="0">
                <a:solidFill>
                  <a:srgbClr val="008080"/>
                </a:solidFill>
              </a:rPr>
              <a:t>, and coworkers</a:t>
            </a:r>
          </a:p>
        </p:txBody>
      </p:sp>
      <p:pic>
        <p:nvPicPr>
          <p:cNvPr id="8" name="medium3.mpg.mpeg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0"/>
            <a:ext cx="2590800" cy="314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957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Lennart</a:t>
            </a:r>
            <a:r>
              <a:rPr lang="en-US" dirty="0" smtClean="0"/>
              <a:t>-Jones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will look at a simpler problem: </a:t>
            </a:r>
          </a:p>
          <a:p>
            <a:pPr lvl="1"/>
            <a:r>
              <a:rPr lang="en-US" dirty="0" smtClean="0"/>
              <a:t>Gas atoms moving around</a:t>
            </a:r>
          </a:p>
          <a:p>
            <a:pPr lvl="1"/>
            <a:r>
              <a:rPr lang="en-US" dirty="0" smtClean="0"/>
              <a:t>Temperature tells you the average velocity</a:t>
            </a:r>
          </a:p>
          <a:p>
            <a:pPr lvl="1"/>
            <a:r>
              <a:rPr lang="en-US" dirty="0" smtClean="0"/>
              <a:t>The only forces acting on them are van der Waals</a:t>
            </a:r>
          </a:p>
          <a:p>
            <a:pPr lvl="2"/>
            <a:r>
              <a:rPr lang="en-US" dirty="0" smtClean="0"/>
              <a:t>Basically, if they come too close, they are repelled,</a:t>
            </a:r>
          </a:p>
          <a:p>
            <a:pPr lvl="2"/>
            <a:r>
              <a:rPr lang="en-US" dirty="0" smtClean="0"/>
              <a:t>Otherwise, there is a small attractive force between all atoms</a:t>
            </a:r>
          </a:p>
          <a:p>
            <a:r>
              <a:rPr lang="en-US" dirty="0" smtClean="0"/>
              <a:t>Algorithm: simulate each time step</a:t>
            </a:r>
          </a:p>
          <a:p>
            <a:pPr lvl="1"/>
            <a:r>
              <a:rPr lang="en-US" dirty="0" smtClean="0"/>
              <a:t>Each atom has a mass, coordinates, and initial velocity</a:t>
            </a:r>
          </a:p>
          <a:p>
            <a:pPr lvl="1"/>
            <a:r>
              <a:rPr lang="en-US" dirty="0" smtClean="0"/>
              <a:t>Calculate forces on each atom due to nearby atoms</a:t>
            </a:r>
          </a:p>
          <a:p>
            <a:pPr lvl="1"/>
            <a:r>
              <a:rPr lang="en-US" dirty="0" smtClean="0"/>
              <a:t>Using forces, and Newton’s laws of motion, calculate acceleration, velocity, and update coordinates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76757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Spatial Decomposition Via Charm</a:t>
            </a:r>
          </a:p>
        </p:txBody>
      </p:sp>
      <p:grpSp>
        <p:nvGrpSpPr>
          <p:cNvPr id="440323" name="Group 3"/>
          <p:cNvGrpSpPr>
            <a:grpSpLocks/>
          </p:cNvGrpSpPr>
          <p:nvPr/>
        </p:nvGrpSpPr>
        <p:grpSpPr bwMode="auto">
          <a:xfrm>
            <a:off x="457200" y="1562100"/>
            <a:ext cx="3733800" cy="3581400"/>
            <a:chOff x="1440" y="1200"/>
            <a:chExt cx="2544" cy="2400"/>
          </a:xfrm>
        </p:grpSpPr>
        <p:sp>
          <p:nvSpPr>
            <p:cNvPr id="440324" name="Rectangle 4"/>
            <p:cNvSpPr>
              <a:spLocks noChangeArrowheads="1"/>
            </p:cNvSpPr>
            <p:nvPr/>
          </p:nvSpPr>
          <p:spPr bwMode="auto">
            <a:xfrm>
              <a:off x="1440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5" name="Rectangle 5"/>
            <p:cNvSpPr>
              <a:spLocks noChangeArrowheads="1"/>
            </p:cNvSpPr>
            <p:nvPr/>
          </p:nvSpPr>
          <p:spPr bwMode="auto">
            <a:xfrm>
              <a:off x="2448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6" name="Rectangle 6"/>
            <p:cNvSpPr>
              <a:spLocks noChangeArrowheads="1"/>
            </p:cNvSpPr>
            <p:nvPr/>
          </p:nvSpPr>
          <p:spPr bwMode="auto">
            <a:xfrm>
              <a:off x="345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7" name="Rectangle 7"/>
            <p:cNvSpPr>
              <a:spLocks noChangeArrowheads="1"/>
            </p:cNvSpPr>
            <p:nvPr/>
          </p:nvSpPr>
          <p:spPr bwMode="auto">
            <a:xfrm>
              <a:off x="2448" y="2112"/>
              <a:ext cx="528" cy="52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8" name="Rectangle 8"/>
            <p:cNvSpPr>
              <a:spLocks noChangeArrowheads="1"/>
            </p:cNvSpPr>
            <p:nvPr/>
          </p:nvSpPr>
          <p:spPr bwMode="auto">
            <a:xfrm>
              <a:off x="1440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29" name="Rectangle 9"/>
            <p:cNvSpPr>
              <a:spLocks noChangeArrowheads="1"/>
            </p:cNvSpPr>
            <p:nvPr/>
          </p:nvSpPr>
          <p:spPr bwMode="auto">
            <a:xfrm>
              <a:off x="3456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0" name="Rectangle 10"/>
            <p:cNvSpPr>
              <a:spLocks noChangeArrowheads="1"/>
            </p:cNvSpPr>
            <p:nvPr/>
          </p:nvSpPr>
          <p:spPr bwMode="auto">
            <a:xfrm>
              <a:off x="2448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1" name="Rectangle 11"/>
            <p:cNvSpPr>
              <a:spLocks noChangeArrowheads="1"/>
            </p:cNvSpPr>
            <p:nvPr/>
          </p:nvSpPr>
          <p:spPr bwMode="auto">
            <a:xfrm>
              <a:off x="1440" y="307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2" name="Rectangle 12"/>
            <p:cNvSpPr>
              <a:spLocks noChangeArrowheads="1"/>
            </p:cNvSpPr>
            <p:nvPr/>
          </p:nvSpPr>
          <p:spPr bwMode="auto">
            <a:xfrm>
              <a:off x="3456" y="211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3" name="AutoShape 13"/>
            <p:cNvSpPr>
              <a:spLocks noChangeArrowheads="1"/>
            </p:cNvSpPr>
            <p:nvPr/>
          </p:nvSpPr>
          <p:spPr bwMode="auto">
            <a:xfrm>
              <a:off x="1968" y="2304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4" name="AutoShape 14"/>
            <p:cNvSpPr>
              <a:spLocks noChangeArrowheads="1"/>
            </p:cNvSpPr>
            <p:nvPr/>
          </p:nvSpPr>
          <p:spPr bwMode="auto">
            <a:xfrm>
              <a:off x="2976" y="2304"/>
              <a:ext cx="480" cy="144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5" name="AutoShape 15"/>
            <p:cNvSpPr>
              <a:spLocks noChangeArrowheads="1"/>
            </p:cNvSpPr>
            <p:nvPr/>
          </p:nvSpPr>
          <p:spPr bwMode="auto">
            <a:xfrm>
              <a:off x="2640" y="1728"/>
              <a:ext cx="144" cy="384"/>
            </a:xfrm>
            <a:prstGeom prst="upDownArrow">
              <a:avLst>
                <a:gd name="adj1" fmla="val 50000"/>
                <a:gd name="adj2" fmla="val 53333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6" name="AutoShape 16"/>
            <p:cNvSpPr>
              <a:spLocks noChangeArrowheads="1"/>
            </p:cNvSpPr>
            <p:nvPr/>
          </p:nvSpPr>
          <p:spPr bwMode="auto">
            <a:xfrm>
              <a:off x="2640" y="2640"/>
              <a:ext cx="144" cy="432"/>
            </a:xfrm>
            <a:prstGeom prst="upDownArrow">
              <a:avLst>
                <a:gd name="adj1" fmla="val 50000"/>
                <a:gd name="adj2" fmla="val 60000"/>
              </a:avLst>
            </a:prstGeom>
            <a:solidFill>
              <a:srgbClr val="FFFF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7" name="Line 17"/>
            <p:cNvSpPr>
              <a:spLocks noChangeShapeType="1"/>
            </p:cNvSpPr>
            <p:nvPr/>
          </p:nvSpPr>
          <p:spPr bwMode="auto">
            <a:xfrm>
              <a:off x="2016" y="1776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8" name="Line 18"/>
            <p:cNvSpPr>
              <a:spLocks noChangeShapeType="1"/>
            </p:cNvSpPr>
            <p:nvPr/>
          </p:nvSpPr>
          <p:spPr bwMode="auto">
            <a:xfrm>
              <a:off x="3072" y="2688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39" name="Line 19"/>
            <p:cNvSpPr>
              <a:spLocks noChangeShapeType="1"/>
            </p:cNvSpPr>
            <p:nvPr/>
          </p:nvSpPr>
          <p:spPr bwMode="auto">
            <a:xfrm flipH="1">
              <a:off x="3024" y="1776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40" name="Line 20"/>
            <p:cNvSpPr>
              <a:spLocks noChangeShapeType="1"/>
            </p:cNvSpPr>
            <p:nvPr/>
          </p:nvSpPr>
          <p:spPr bwMode="auto">
            <a:xfrm flipH="1">
              <a:off x="2016" y="2688"/>
              <a:ext cx="384" cy="288"/>
            </a:xfrm>
            <a:prstGeom prst="line">
              <a:avLst/>
            </a:prstGeom>
            <a:noFill/>
            <a:ln w="76200" cap="sq">
              <a:solidFill>
                <a:srgbClr val="FFFF00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4572000" y="1600200"/>
            <a:ext cx="42672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Atoms distributed to cubes based on their location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 Size of each cube 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Just a bit larger than cut-off radius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Communicate only with neighbors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Work: for each pair of nbr objects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/>
              <a:t>C/C ratio: O(1)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>
                <a:solidFill>
                  <a:schemeClr val="tx2"/>
                </a:solidFill>
              </a:rPr>
              <a:t>However: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>
                <a:solidFill>
                  <a:schemeClr val="tx2"/>
                </a:solidFill>
              </a:rPr>
              <a:t>Load Imbalance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2000" b="1" i="1">
                <a:solidFill>
                  <a:schemeClr val="tx2"/>
                </a:solidFill>
              </a:rPr>
              <a:t>Limited Parallelism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sz="2000" b="1" i="1">
              <a:solidFill>
                <a:schemeClr val="tx2"/>
              </a:solidFill>
            </a:endParaRPr>
          </a:p>
        </p:txBody>
      </p:sp>
      <p:sp>
        <p:nvSpPr>
          <p:cNvPr id="440342" name="Text Box 22"/>
          <p:cNvSpPr txBox="1">
            <a:spLocks noChangeArrowheads="1"/>
          </p:cNvSpPr>
          <p:nvPr/>
        </p:nvSpPr>
        <p:spPr bwMode="auto">
          <a:xfrm>
            <a:off x="228600" y="6096000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</a:rPr>
              <a:t>Cells, Cubes or</a:t>
            </a:r>
            <a:r>
              <a:rPr lang="ja-JP" altLang="en-US" sz="2000">
                <a:solidFill>
                  <a:schemeClr val="accent1"/>
                </a:solidFill>
                <a:latin typeface="Arial"/>
              </a:rPr>
              <a:t>“</a:t>
            </a:r>
            <a:r>
              <a:rPr lang="en-US" sz="2000">
                <a:solidFill>
                  <a:schemeClr val="accent1"/>
                </a:solidFill>
              </a:rPr>
              <a:t>Patches</a:t>
            </a:r>
            <a:r>
              <a:rPr lang="ja-JP" altLang="en-US" sz="2000">
                <a:solidFill>
                  <a:schemeClr val="accent1"/>
                </a:solidFill>
                <a:latin typeface="Arial"/>
              </a:rPr>
              <a:t>”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440343" name="Line 23"/>
          <p:cNvSpPr>
            <a:spLocks noChangeShapeType="1"/>
          </p:cNvSpPr>
          <p:nvPr/>
        </p:nvSpPr>
        <p:spPr bwMode="auto">
          <a:xfrm flipH="1" flipV="1">
            <a:off x="838200" y="5181600"/>
            <a:ext cx="457200" cy="914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4" name="Line 24"/>
          <p:cNvSpPr>
            <a:spLocks noChangeShapeType="1"/>
          </p:cNvSpPr>
          <p:nvPr/>
        </p:nvSpPr>
        <p:spPr bwMode="auto">
          <a:xfrm flipV="1">
            <a:off x="1828800" y="5181600"/>
            <a:ext cx="167640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 flipV="1">
            <a:off x="1600200" y="5181600"/>
            <a:ext cx="609600" cy="914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0346" name="Text Box 26"/>
          <p:cNvSpPr txBox="1">
            <a:spLocks noChangeArrowheads="1"/>
          </p:cNvSpPr>
          <p:nvPr/>
        </p:nvSpPr>
        <p:spPr bwMode="auto">
          <a:xfrm>
            <a:off x="4724400" y="5638800"/>
            <a:ext cx="4038600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68686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1"/>
                </a:solidFill>
              </a:rPr>
              <a:t>Charm++ is useful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22281353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endParaRPr lang="en-US"/>
          </a:p>
        </p:txBody>
      </p:sp>
      <p:grpSp>
        <p:nvGrpSpPr>
          <p:cNvPr id="441347" name="Group 3"/>
          <p:cNvGrpSpPr>
            <a:grpSpLocks/>
          </p:cNvGrpSpPr>
          <p:nvPr/>
        </p:nvGrpSpPr>
        <p:grpSpPr bwMode="auto">
          <a:xfrm>
            <a:off x="381000" y="2209800"/>
            <a:ext cx="3886200" cy="3581400"/>
            <a:chOff x="1056" y="1200"/>
            <a:chExt cx="3744" cy="2928"/>
          </a:xfrm>
        </p:grpSpPr>
        <p:sp>
          <p:nvSpPr>
            <p:cNvPr id="441348" name="Rectangle 4"/>
            <p:cNvSpPr>
              <a:spLocks noChangeArrowheads="1"/>
            </p:cNvSpPr>
            <p:nvPr/>
          </p:nvSpPr>
          <p:spPr bwMode="auto">
            <a:xfrm>
              <a:off x="105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49" name="Rectangle 5"/>
            <p:cNvSpPr>
              <a:spLocks noChangeArrowheads="1"/>
            </p:cNvSpPr>
            <p:nvPr/>
          </p:nvSpPr>
          <p:spPr bwMode="auto">
            <a:xfrm>
              <a:off x="273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Rectangle 6"/>
            <p:cNvSpPr>
              <a:spLocks noChangeArrowheads="1"/>
            </p:cNvSpPr>
            <p:nvPr/>
          </p:nvSpPr>
          <p:spPr bwMode="auto">
            <a:xfrm>
              <a:off x="4272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1" name="Rectangle 7"/>
            <p:cNvSpPr>
              <a:spLocks noChangeArrowheads="1"/>
            </p:cNvSpPr>
            <p:nvPr/>
          </p:nvSpPr>
          <p:spPr bwMode="auto">
            <a:xfrm>
              <a:off x="2736" y="2400"/>
              <a:ext cx="528" cy="52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2" name="Rectangle 8"/>
            <p:cNvSpPr>
              <a:spLocks noChangeArrowheads="1"/>
            </p:cNvSpPr>
            <p:nvPr/>
          </p:nvSpPr>
          <p:spPr bwMode="auto">
            <a:xfrm>
              <a:off x="1056" y="23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3" name="Rectangle 9"/>
            <p:cNvSpPr>
              <a:spLocks noChangeArrowheads="1"/>
            </p:cNvSpPr>
            <p:nvPr/>
          </p:nvSpPr>
          <p:spPr bwMode="auto">
            <a:xfrm>
              <a:off x="4272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4" name="Rectangle 10"/>
            <p:cNvSpPr>
              <a:spLocks noChangeArrowheads="1"/>
            </p:cNvSpPr>
            <p:nvPr/>
          </p:nvSpPr>
          <p:spPr bwMode="auto">
            <a:xfrm>
              <a:off x="2736" y="36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5" name="Rectangle 11"/>
            <p:cNvSpPr>
              <a:spLocks noChangeArrowheads="1"/>
            </p:cNvSpPr>
            <p:nvPr/>
          </p:nvSpPr>
          <p:spPr bwMode="auto">
            <a:xfrm>
              <a:off x="1056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6" name="Rectangle 12"/>
            <p:cNvSpPr>
              <a:spLocks noChangeArrowheads="1"/>
            </p:cNvSpPr>
            <p:nvPr/>
          </p:nvSpPr>
          <p:spPr bwMode="auto">
            <a:xfrm>
              <a:off x="4272" y="24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7" name="AutoShape 13"/>
            <p:cNvSpPr>
              <a:spLocks noChangeArrowheads="1"/>
            </p:cNvSpPr>
            <p:nvPr/>
          </p:nvSpPr>
          <p:spPr bwMode="auto">
            <a:xfrm>
              <a:off x="1968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8" name="AutoShape 14"/>
            <p:cNvSpPr>
              <a:spLocks noChangeArrowheads="1"/>
            </p:cNvSpPr>
            <p:nvPr/>
          </p:nvSpPr>
          <p:spPr bwMode="auto">
            <a:xfrm>
              <a:off x="2064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9" name="AutoShape 15"/>
            <p:cNvSpPr>
              <a:spLocks noChangeArrowheads="1"/>
            </p:cNvSpPr>
            <p:nvPr/>
          </p:nvSpPr>
          <p:spPr bwMode="auto">
            <a:xfrm>
              <a:off x="2016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0" name="AutoShape 16"/>
            <p:cNvSpPr>
              <a:spLocks noChangeArrowheads="1"/>
            </p:cNvSpPr>
            <p:nvPr/>
          </p:nvSpPr>
          <p:spPr bwMode="auto">
            <a:xfrm>
              <a:off x="2784" y="31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1" name="AutoShape 17"/>
            <p:cNvSpPr>
              <a:spLocks noChangeArrowheads="1"/>
            </p:cNvSpPr>
            <p:nvPr/>
          </p:nvSpPr>
          <p:spPr bwMode="auto">
            <a:xfrm>
              <a:off x="3552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2" name="AutoShape 18"/>
            <p:cNvSpPr>
              <a:spLocks noChangeArrowheads="1"/>
            </p:cNvSpPr>
            <p:nvPr/>
          </p:nvSpPr>
          <p:spPr bwMode="auto">
            <a:xfrm>
              <a:off x="355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3" name="AutoShape 19"/>
            <p:cNvSpPr>
              <a:spLocks noChangeArrowheads="1"/>
            </p:cNvSpPr>
            <p:nvPr/>
          </p:nvSpPr>
          <p:spPr bwMode="auto">
            <a:xfrm>
              <a:off x="283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4" name="AutoShape 20"/>
            <p:cNvSpPr>
              <a:spLocks noChangeArrowheads="1"/>
            </p:cNvSpPr>
            <p:nvPr/>
          </p:nvSpPr>
          <p:spPr bwMode="auto">
            <a:xfrm>
              <a:off x="3600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5" name="Line 21"/>
            <p:cNvSpPr>
              <a:spLocks noChangeShapeType="1"/>
            </p:cNvSpPr>
            <p:nvPr/>
          </p:nvSpPr>
          <p:spPr bwMode="auto">
            <a:xfrm>
              <a:off x="15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6" name="Line 22"/>
            <p:cNvSpPr>
              <a:spLocks noChangeShapeType="1"/>
            </p:cNvSpPr>
            <p:nvPr/>
          </p:nvSpPr>
          <p:spPr bwMode="auto">
            <a:xfrm>
              <a:off x="326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7" name="Line 23"/>
            <p:cNvSpPr>
              <a:spLocks noChangeShapeType="1"/>
            </p:cNvSpPr>
            <p:nvPr/>
          </p:nvSpPr>
          <p:spPr bwMode="auto">
            <a:xfrm>
              <a:off x="39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8" name="Line 24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9" name="Line 25"/>
            <p:cNvSpPr>
              <a:spLocks noChangeShapeType="1"/>
            </p:cNvSpPr>
            <p:nvPr/>
          </p:nvSpPr>
          <p:spPr bwMode="auto">
            <a:xfrm flipH="1">
              <a:off x="2352" y="29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0" name="Line 26"/>
            <p:cNvSpPr>
              <a:spLocks noChangeShapeType="1"/>
            </p:cNvSpPr>
            <p:nvPr/>
          </p:nvSpPr>
          <p:spPr bwMode="auto">
            <a:xfrm flipH="1">
              <a:off x="1632" y="33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1" name="Line 27"/>
            <p:cNvSpPr>
              <a:spLocks noChangeShapeType="1"/>
            </p:cNvSpPr>
            <p:nvPr/>
          </p:nvSpPr>
          <p:spPr bwMode="auto">
            <a:xfrm flipH="1">
              <a:off x="3840" y="17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2" name="Line 28"/>
            <p:cNvSpPr>
              <a:spLocks noChangeShapeType="1"/>
            </p:cNvSpPr>
            <p:nvPr/>
          </p:nvSpPr>
          <p:spPr bwMode="auto">
            <a:xfrm flipH="1">
              <a:off x="3264" y="21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3" name="Line 29"/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4" name="Line 30"/>
            <p:cNvSpPr>
              <a:spLocks noChangeShapeType="1"/>
            </p:cNvSpPr>
            <p:nvPr/>
          </p:nvSpPr>
          <p:spPr bwMode="auto">
            <a:xfrm>
              <a:off x="3024" y="22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5" name="Line 31"/>
            <p:cNvSpPr>
              <a:spLocks noChangeShapeType="1"/>
            </p:cNvSpPr>
            <p:nvPr/>
          </p:nvSpPr>
          <p:spPr bwMode="auto">
            <a:xfrm>
              <a:off x="2976" y="2976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6" name="Line 32"/>
            <p:cNvSpPr>
              <a:spLocks noChangeShapeType="1"/>
            </p:cNvSpPr>
            <p:nvPr/>
          </p:nvSpPr>
          <p:spPr bwMode="auto">
            <a:xfrm>
              <a:off x="3024" y="34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7" name="Line 33"/>
            <p:cNvSpPr>
              <a:spLocks noChangeShapeType="1"/>
            </p:cNvSpPr>
            <p:nvPr/>
          </p:nvSpPr>
          <p:spPr bwMode="auto">
            <a:xfrm>
              <a:off x="1632" y="1728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8" name="Line 34"/>
            <p:cNvSpPr>
              <a:spLocks noChangeShapeType="1"/>
            </p:cNvSpPr>
            <p:nvPr/>
          </p:nvSpPr>
          <p:spPr bwMode="auto">
            <a:xfrm>
              <a:off x="2352" y="216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9" name="Line 35"/>
            <p:cNvSpPr>
              <a:spLocks noChangeShapeType="1"/>
            </p:cNvSpPr>
            <p:nvPr/>
          </p:nvSpPr>
          <p:spPr bwMode="auto">
            <a:xfrm>
              <a:off x="3888" y="3312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0" name="Line 36"/>
            <p:cNvSpPr>
              <a:spLocks noChangeShapeType="1"/>
            </p:cNvSpPr>
            <p:nvPr/>
          </p:nvSpPr>
          <p:spPr bwMode="auto">
            <a:xfrm>
              <a:off x="3264" y="288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1" name="Line 37"/>
            <p:cNvSpPr>
              <a:spLocks noChangeShapeType="1"/>
            </p:cNvSpPr>
            <p:nvPr/>
          </p:nvSpPr>
          <p:spPr bwMode="auto">
            <a:xfrm>
              <a:off x="1584" y="2688"/>
              <a:ext cx="11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2" name="AutoShape 38"/>
            <p:cNvSpPr>
              <a:spLocks noChangeArrowheads="1"/>
            </p:cNvSpPr>
            <p:nvPr/>
          </p:nvSpPr>
          <p:spPr bwMode="auto">
            <a:xfrm>
              <a:off x="2832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138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41384" name="Text Box 40"/>
          <p:cNvSpPr txBox="1">
            <a:spLocks noChangeArrowheads="1"/>
          </p:cNvSpPr>
          <p:nvPr/>
        </p:nvSpPr>
        <p:spPr bwMode="auto">
          <a:xfrm>
            <a:off x="609600" y="609600"/>
            <a:ext cx="8077200" cy="12207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0066"/>
                </a:solidFill>
              </a:rPr>
              <a:t>Object Based Parallelization for MD:</a:t>
            </a:r>
          </a:p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Force Decomposition + Spatial Decomposition</a:t>
            </a:r>
          </a:p>
        </p:txBody>
      </p:sp>
      <p:sp>
        <p:nvSpPr>
          <p:cNvPr id="441385" name="Text Box 41"/>
          <p:cNvSpPr txBox="1">
            <a:spLocks noChangeArrowheads="1"/>
          </p:cNvSpPr>
          <p:nvPr/>
        </p:nvSpPr>
        <p:spPr bwMode="auto">
          <a:xfrm>
            <a:off x="4572000" y="2209800"/>
            <a:ext cx="441960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/>
              <a:t>Now, we have many objects to load balance: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Each diamond can be  assigned to any proc.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 Number of diamonds (3D): </a:t>
            </a:r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14·Number of Patches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2-away variation: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Half-size cubes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5x5x5 interactions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/>
              <a:t>3-away interactions: 7x7x7</a:t>
            </a:r>
          </a:p>
        </p:txBody>
      </p:sp>
    </p:spTree>
    <p:extLst>
      <p:ext uri="{BB962C8B-B14F-4D97-AF65-F5344CB8AC3E}">
        <p14:creationId xmlns:p14="http://schemas.microsoft.com/office/powerpoint/2010/main" val="3105330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Parallelization Using Charm++</a:t>
            </a:r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51025"/>
            <a:ext cx="7467600" cy="3635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TextBox 1"/>
          <p:cNvSpPr txBox="1"/>
          <p:nvPr/>
        </p:nvSpPr>
        <p:spPr>
          <a:xfrm>
            <a:off x="304800" y="914400"/>
            <a:ext cx="845820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computation is decomposed into “natural” objects of the application, which are assigned to processors by Charm++ RTS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334000" y="2667000"/>
            <a:ext cx="32004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28956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3200400"/>
            <a:ext cx="1981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" y="26670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41148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90800" y="4191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636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in Charm++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</a:t>
            </a:r>
            <a:r>
              <a:rPr lang="en-US" dirty="0" err="1" smtClean="0"/>
              <a:t>chare</a:t>
            </a:r>
            <a:r>
              <a:rPr lang="en-US" dirty="0" smtClean="0"/>
              <a:t> arrays: </a:t>
            </a:r>
          </a:p>
          <a:p>
            <a:pPr lvl="1"/>
            <a:r>
              <a:rPr lang="en-US" dirty="0" smtClean="0"/>
              <a:t>Cells: a 3D array of </a:t>
            </a:r>
            <a:r>
              <a:rPr lang="en-US" dirty="0" err="1" smtClean="0"/>
              <a:t>chares</a:t>
            </a:r>
            <a:endParaRPr lang="en-US" dirty="0" smtClean="0"/>
          </a:p>
          <a:p>
            <a:pPr lvl="1"/>
            <a:r>
              <a:rPr lang="en-US" dirty="0" smtClean="0"/>
              <a:t>Pairs: one object for each “neighboring” </a:t>
            </a:r>
            <a:r>
              <a:rPr lang="en-US" dirty="0" err="1" smtClean="0"/>
              <a:t>chare</a:t>
            </a:r>
            <a:endParaRPr lang="en-US" dirty="0" smtClean="0"/>
          </a:p>
          <a:p>
            <a:r>
              <a:rPr lang="en-US" dirty="0" smtClean="0"/>
              <a:t>What is the dimensionality of </a:t>
            </a:r>
            <a:r>
              <a:rPr lang="en-US" i="1" dirty="0" smtClean="0"/>
              <a:t>“pairs”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Idea 1: make it a 3D array.. Does it work?</a:t>
            </a:r>
          </a:p>
          <a:p>
            <a:pPr lvl="1"/>
            <a:r>
              <a:rPr lang="en-US" dirty="0" smtClean="0"/>
              <a:t>Idea 2: Make it a 1D array,</a:t>
            </a:r>
          </a:p>
          <a:p>
            <a:pPr lvl="2"/>
            <a:r>
              <a:rPr lang="en-US" dirty="0" smtClean="0"/>
              <a:t>Explicitly assign indices to </a:t>
            </a:r>
            <a:r>
              <a:rPr lang="en-US" dirty="0" err="1" smtClean="0"/>
              <a:t>chares</a:t>
            </a:r>
            <a:r>
              <a:rPr lang="en-US" dirty="0" smtClean="0"/>
              <a:t>: the pair object between Cells[2,3,4] and Cells[2,3,5] is Pairs[</a:t>
            </a:r>
            <a:r>
              <a:rPr lang="en-US" dirty="0" err="1" smtClean="0"/>
              <a:t>someIndex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Idea 3: Make it a 6D array</a:t>
            </a:r>
          </a:p>
          <a:p>
            <a:pPr lvl="2"/>
            <a:r>
              <a:rPr lang="en-US" dirty="0" smtClean="0"/>
              <a:t>Pairs[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2,3,4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386572"/>
                </a:solidFill>
              </a:rPr>
              <a:t>2,3,5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But: (a) it is sparse and </a:t>
            </a:r>
          </a:p>
          <a:p>
            <a:pPr lvl="2"/>
            <a:r>
              <a:rPr lang="en-US" dirty="0" smtClean="0"/>
              <a:t>(b) symmetry? Do we also have Pairs[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2,3,5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386572"/>
                </a:solidFill>
              </a:rPr>
              <a:t>2,3,4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Use only one of them.. (say “smaller” in </a:t>
            </a:r>
            <a:r>
              <a:rPr lang="en-US" smtClean="0"/>
              <a:t>dictionary order)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78405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LJdynamics</a:t>
            </a:r>
            <a:r>
              <a:rPr lang="en-US" dirty="0" smtClean="0"/>
              <a:t> </a:t>
            </a:r>
            <a:r>
              <a:rPr lang="en-US" dirty="0" smtClean="0"/>
              <a:t>– Main 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entry void run()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when computesCreated() atomic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computeArray.doneInserting();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cellArray.run();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computeArray.run(); 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when done()</a:t>
            </a:r>
          </a:p>
          <a:p>
            <a:pPr marL="0" indent="0">
              <a:buNone/>
            </a:pPr>
            <a:r>
              <a:rPr lang="en-US" dirty="0" smtClean="0"/>
              <a:t>             atomic { </a:t>
            </a:r>
            <a:r>
              <a:rPr lang="en-US" dirty="0" err="1" smtClean="0"/>
              <a:t>CkExit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r>
              <a:rPr lang="en-US" dirty="0" smtClean="0"/>
              <a:t>}; //end of run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8344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LJdynamics</a:t>
            </a:r>
            <a:r>
              <a:rPr lang="en-US" dirty="0" smtClean="0"/>
              <a:t> </a:t>
            </a:r>
            <a:r>
              <a:rPr lang="en-US" dirty="0" smtClean="0"/>
              <a:t>-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42" y="1585931"/>
            <a:ext cx="8229600" cy="48921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entry void run() {</a:t>
            </a:r>
          </a:p>
          <a:p>
            <a:pPr marL="0" indent="0">
              <a:buNone/>
            </a:pPr>
            <a:r>
              <a:rPr lang="en-US" dirty="0" smtClean="0"/>
              <a:t>	for(stepCount = 1; stepCount &lt;= finalStepCount; stepCount++) {</a:t>
            </a:r>
          </a:p>
          <a:p>
            <a:pPr marL="0" indent="0">
              <a:buNone/>
            </a:pPr>
            <a:r>
              <a:rPr lang="en-US" dirty="0" smtClean="0"/>
              <a:t>		atomic { sendPositions(); }</a:t>
            </a:r>
          </a:p>
          <a:p>
            <a:pPr marL="0" indent="0">
              <a:buNone/>
            </a:pPr>
            <a:r>
              <a:rPr lang="en-US" dirty="0" smtClean="0"/>
              <a:t>		for(forceCount=0; forceCount &lt; inbrs; forceCount++)</a:t>
            </a:r>
          </a:p>
          <a:p>
            <a:pPr marL="0" indent="0">
              <a:buNone/>
            </a:pPr>
            <a:r>
              <a:rPr lang="en-US" dirty="0" smtClean="0"/>
              <a:t>          		when receiveForces[stepCount](int iter, vec3 forces[n], int n)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atomic { addForces(forces); }</a:t>
            </a:r>
          </a:p>
          <a:p>
            <a:pPr marL="0" indent="0">
              <a:buNone/>
            </a:pPr>
            <a:r>
              <a:rPr lang="en-US" dirty="0" smtClean="0"/>
              <a:t>    		atomic { updateProperties(); }</a:t>
            </a:r>
          </a:p>
          <a:p>
            <a:pPr marL="0" indent="0">
              <a:buNone/>
            </a:pPr>
            <a:r>
              <a:rPr lang="en-US" dirty="0" smtClean="0"/>
              <a:t>        	if ((stepCount %  MIGRATE_STEPCOUNT) == 0) {</a:t>
            </a:r>
          </a:p>
          <a:p>
            <a:pPr marL="0" indent="0">
              <a:buNone/>
            </a:pPr>
            <a:r>
              <a:rPr lang="en-US" dirty="0" smtClean="0"/>
              <a:t>			atomic { </a:t>
            </a:r>
            <a:r>
              <a:rPr lang="en-US" dirty="0" err="1" smtClean="0"/>
              <a:t>sendParticles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when statements for receiving particles from neighbors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}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atomic </a:t>
            </a: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smtClean="0"/>
              <a:t>contribute(</a:t>
            </a:r>
            <a:r>
              <a:rPr lang="en-US" dirty="0"/>
              <a:t>0</a:t>
            </a:r>
            <a:r>
              <a:rPr lang="en-US" dirty="0" smtClean="0"/>
              <a:t>, </a:t>
            </a:r>
            <a:r>
              <a:rPr lang="en-US" dirty="0" err="1"/>
              <a:t>CkReduction</a:t>
            </a:r>
            <a:r>
              <a:rPr lang="en-US" dirty="0"/>
              <a:t>:</a:t>
            </a:r>
            <a:r>
              <a:rPr lang="en-US" dirty="0" smtClean="0"/>
              <a:t>:NULL,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	      		</a:t>
            </a:r>
            <a:r>
              <a:rPr lang="en-US" dirty="0" smtClean="0"/>
              <a:t>             </a:t>
            </a:r>
            <a:r>
              <a:rPr lang="en-US" dirty="0" err="1" smtClean="0"/>
              <a:t>CkCallback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</a:t>
            </a:r>
            <a:r>
              <a:rPr lang="en-US" dirty="0" err="1"/>
              <a:t>Main</a:t>
            </a:r>
            <a:r>
              <a:rPr lang="en-US" dirty="0" err="1" smtClean="0"/>
              <a:t>,done</a:t>
            </a:r>
            <a:r>
              <a:rPr lang="en-US" dirty="0" smtClean="0"/>
              <a:t>)</a:t>
            </a:r>
            <a:r>
              <a:rPr lang="en-US" dirty="0"/>
              <a:t>,</a:t>
            </a:r>
            <a:r>
              <a:rPr lang="en-US" dirty="0" err="1"/>
              <a:t>mainProxy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2165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LJdynamics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smtClean="0"/>
              <a:t>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710"/>
            <a:ext cx="8686800" cy="54132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600" dirty="0" smtClean="0">
                <a:latin typeface="Lucida Sans"/>
                <a:cs typeface="Lucida Sans"/>
              </a:rPr>
              <a:t>entry void run() {</a:t>
            </a: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  </a:t>
            </a:r>
            <a:r>
              <a:rPr lang="en-US" sz="2600" dirty="0" smtClean="0">
                <a:latin typeface="Lucida Sans"/>
                <a:cs typeface="Lucida Sans"/>
              </a:rPr>
              <a:t>for</a:t>
            </a:r>
            <a:r>
              <a:rPr lang="en-US" sz="2600" dirty="0" smtClean="0">
                <a:latin typeface="Lucida Sans"/>
                <a:cs typeface="Lucida Sans"/>
              </a:rPr>
              <a:t>(stepCount = 1; stepCount &lt;= finalStepCount; stepCount++) {</a:t>
            </a: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</a:t>
            </a:r>
            <a:r>
              <a:rPr lang="en-US" sz="2600" dirty="0" smtClean="0">
                <a:latin typeface="Lucida Sans"/>
                <a:cs typeface="Lucida Sans"/>
              </a:rPr>
              <a:t>if (	thisIndex.x1</a:t>
            </a:r>
            <a:r>
              <a:rPr lang="en-US" sz="2600" dirty="0" smtClean="0">
                <a:latin typeface="Lucida Sans"/>
                <a:cs typeface="Lucida Sans"/>
              </a:rPr>
              <a:t>==thisIndex.x2 &amp;</a:t>
            </a:r>
            <a:r>
              <a:rPr lang="en-US" sz="2600" dirty="0" smtClean="0">
                <a:latin typeface="Lucida Sans"/>
                <a:cs typeface="Lucida Sans"/>
              </a:rPr>
              <a:t>&amp;         	thisIndex.y1</a:t>
            </a:r>
            <a:r>
              <a:rPr lang="en-US" sz="2600" dirty="0" smtClean="0">
                <a:latin typeface="Lucida Sans"/>
                <a:cs typeface="Lucida Sans"/>
              </a:rPr>
              <a:t>==thisIndex.y2 &amp;</a:t>
            </a:r>
            <a:r>
              <a:rPr lang="en-US" sz="2600" dirty="0" smtClean="0">
                <a:latin typeface="Lucida Sans"/>
                <a:cs typeface="Lucida Sans"/>
              </a:rPr>
              <a:t>&amp;</a:t>
            </a:r>
            <a:endParaRPr lang="en-US" sz="2600" dirty="0" smtClean="0"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          </a:t>
            </a:r>
            <a:r>
              <a:rPr lang="en-US" sz="2600" dirty="0" smtClean="0">
                <a:latin typeface="Lucida Sans"/>
                <a:cs typeface="Lucida Sans"/>
              </a:rPr>
              <a:t>thisIndex.z1</a:t>
            </a:r>
            <a:r>
              <a:rPr lang="en-US" sz="2600" dirty="0" smtClean="0">
                <a:latin typeface="Lucida Sans"/>
                <a:cs typeface="Lucida Sans"/>
              </a:rPr>
              <a:t>==thisIndex.z2) </a:t>
            </a: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        </a:t>
            </a:r>
            <a:r>
              <a:rPr lang="en-US" sz="2600" dirty="0" smtClean="0">
                <a:latin typeface="Lucida Sans"/>
                <a:cs typeface="Lucida Sans"/>
              </a:rPr>
              <a:t>when </a:t>
            </a:r>
            <a:r>
              <a:rPr lang="en-US" sz="2600" dirty="0" smtClean="0">
                <a:latin typeface="Lucida Sans"/>
                <a:cs typeface="Lucida Sans"/>
              </a:rPr>
              <a:t>calculateForces[stepCount](ParticleData *data) </a:t>
            </a: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     </a:t>
            </a:r>
            <a:r>
              <a:rPr lang="en-US" sz="2600" dirty="0" smtClean="0">
                <a:latin typeface="Lucida Sans"/>
                <a:cs typeface="Lucida Sans"/>
              </a:rPr>
              <a:t>         </a:t>
            </a:r>
            <a:r>
              <a:rPr lang="en-US" sz="2600" dirty="0" smtClean="0">
                <a:latin typeface="Lucida Sans"/>
                <a:cs typeface="Lucida Sans"/>
              </a:rPr>
              <a:t>atomic { selfInteract(data); }</a:t>
            </a: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  </a:t>
            </a:r>
            <a:r>
              <a:rPr lang="en-US" sz="2600" dirty="0" smtClean="0">
                <a:latin typeface="Lucida Sans"/>
                <a:cs typeface="Lucida Sans"/>
              </a:rPr>
              <a:t>else </a:t>
            </a:r>
            <a:r>
              <a:rPr lang="en-US" sz="2600" dirty="0" smtClean="0">
                <a:latin typeface="Lucida Sans"/>
                <a:cs typeface="Lucida Sans"/>
              </a:rPr>
              <a:t>{</a:t>
            </a: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	</a:t>
            </a:r>
            <a:r>
              <a:rPr lang="en-US" sz="2600" dirty="0" smtClean="0">
                <a:latin typeface="Lucida Sans"/>
                <a:cs typeface="Lucida Sans"/>
              </a:rPr>
              <a:t>when </a:t>
            </a:r>
            <a:r>
              <a:rPr lang="en-US" sz="2600" dirty="0" smtClean="0">
                <a:latin typeface="Lucida Sans"/>
                <a:cs typeface="Lucida Sans"/>
              </a:rPr>
              <a:t>calculateForces[</a:t>
            </a:r>
            <a:r>
              <a:rPr lang="en-US" sz="2600" dirty="0" err="1" smtClean="0">
                <a:latin typeface="Lucida Sans"/>
                <a:cs typeface="Lucida Sans"/>
              </a:rPr>
              <a:t>stepCount</a:t>
            </a:r>
            <a:r>
              <a:rPr lang="en-US" sz="2600" dirty="0" smtClean="0">
                <a:latin typeface="Lucida Sans"/>
                <a:cs typeface="Lucida Sans"/>
              </a:rPr>
              <a:t>]   (</a:t>
            </a:r>
            <a:r>
              <a:rPr lang="en-US" sz="2600" dirty="0" smtClean="0">
                <a:latin typeface="Lucida Sans"/>
                <a:cs typeface="Lucida Sans"/>
              </a:rPr>
              <a:t>ParticleData *data) </a:t>
            </a: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                 </a:t>
            </a:r>
            <a:r>
              <a:rPr lang="en-US" sz="2600" dirty="0" smtClean="0">
                <a:latin typeface="Lucida Sans"/>
                <a:cs typeface="Lucida Sans"/>
              </a:rPr>
              <a:t>atomic </a:t>
            </a:r>
            <a:r>
              <a:rPr lang="en-US" sz="2600" dirty="0" smtClean="0">
                <a:latin typeface="Lucida Sans"/>
                <a:cs typeface="Lucida Sans"/>
              </a:rPr>
              <a:t>{ bufferedData = data; }</a:t>
            </a: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          	</a:t>
            </a:r>
            <a:r>
              <a:rPr lang="en-US" sz="2600" dirty="0" smtClean="0">
                <a:latin typeface="Lucida Sans"/>
                <a:cs typeface="Lucida Sans"/>
              </a:rPr>
              <a:t>when </a:t>
            </a:r>
            <a:r>
              <a:rPr lang="en-US" sz="2600" dirty="0" smtClean="0">
                <a:latin typeface="Lucida Sans"/>
                <a:cs typeface="Lucida Sans"/>
              </a:rPr>
              <a:t>calculateForces[stepCount](ParticleData *data) </a:t>
            </a: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                 </a:t>
            </a:r>
            <a:r>
              <a:rPr lang="en-US" sz="2600" dirty="0" smtClean="0">
                <a:latin typeface="Lucida Sans"/>
                <a:cs typeface="Lucida Sans"/>
              </a:rPr>
              <a:t>atomic </a:t>
            </a:r>
            <a:r>
              <a:rPr lang="en-US" sz="2600" dirty="0" smtClean="0">
                <a:latin typeface="Lucida Sans"/>
                <a:cs typeface="Lucida Sans"/>
              </a:rPr>
              <a:t>{ interact(data); }</a:t>
            </a: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        	</a:t>
            </a:r>
            <a:r>
              <a:rPr lang="en-US" sz="2600" dirty="0" smtClean="0">
                <a:latin typeface="Lucida Sans"/>
                <a:cs typeface="Lucida Sans"/>
              </a:rPr>
              <a:t>}</a:t>
            </a:r>
            <a:endParaRPr lang="en-US" sz="2600" dirty="0" smtClean="0"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     </a:t>
            </a:r>
            <a:r>
              <a:rPr lang="en-US" sz="2600" dirty="0" smtClean="0">
                <a:latin typeface="Lucida Sans"/>
                <a:cs typeface="Lucida Sans"/>
              </a:rPr>
              <a:t>}</a:t>
            </a:r>
            <a:endParaRPr lang="en-US" sz="2600" dirty="0" smtClean="0">
              <a:latin typeface="Lucida Sans"/>
              <a:cs typeface="Lucida Sans"/>
            </a:endParaRP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 };</a:t>
            </a:r>
            <a:endParaRPr lang="en-US" sz="26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8821754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58995</TotalTime>
  <Words>535</Words>
  <Application>Microsoft Macintosh PowerPoint</Application>
  <PresentationFormat>On-screen Show (4:3)</PresentationFormat>
  <Paragraphs>105</Paragraphs>
  <Slides>9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pplpreso</vt:lpstr>
      <vt:lpstr>Molecular Dynamics</vt:lpstr>
      <vt:lpstr>Lennart-Jones Dynamics</vt:lpstr>
      <vt:lpstr>Spatial Decomposition Via Charm</vt:lpstr>
      <vt:lpstr> </vt:lpstr>
      <vt:lpstr>Parallelization Using Charm++</vt:lpstr>
      <vt:lpstr>Expressing in Charm++</vt:lpstr>
      <vt:lpstr>LJdynamics – Main chare</vt:lpstr>
      <vt:lpstr>LJdynamics - Cell</vt:lpstr>
      <vt:lpstr>LJdynamics - Pair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Sanjay Kale</cp:lastModifiedBy>
  <cp:revision>382</cp:revision>
  <dcterms:created xsi:type="dcterms:W3CDTF">2002-10-12T14:08:56Z</dcterms:created>
  <dcterms:modified xsi:type="dcterms:W3CDTF">2012-09-18T14:29:33Z</dcterms:modified>
</cp:coreProperties>
</file>