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3" r:id="rId1"/>
  </p:sldMasterIdLst>
  <p:notesMasterIdLst>
    <p:notesMasterId r:id="rId18"/>
  </p:notesMasterIdLst>
  <p:handoutMasterIdLst>
    <p:handoutMasterId r:id="rId19"/>
  </p:handoutMasterIdLst>
  <p:sldIdLst>
    <p:sldId id="256" r:id="rId2"/>
    <p:sldId id="859" r:id="rId3"/>
    <p:sldId id="942" r:id="rId4"/>
    <p:sldId id="943" r:id="rId5"/>
    <p:sldId id="944" r:id="rId6"/>
    <p:sldId id="945" r:id="rId7"/>
    <p:sldId id="946" r:id="rId8"/>
    <p:sldId id="947" r:id="rId9"/>
    <p:sldId id="948" r:id="rId10"/>
    <p:sldId id="949" r:id="rId11"/>
    <p:sldId id="950" r:id="rId12"/>
    <p:sldId id="951" r:id="rId13"/>
    <p:sldId id="952" r:id="rId14"/>
    <p:sldId id="953" r:id="rId15"/>
    <p:sldId id="954" r:id="rId16"/>
    <p:sldId id="955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3D00"/>
    <a:srgbClr val="386572"/>
    <a:srgbClr val="3A6876"/>
    <a:srgbClr val="64B4CD"/>
    <a:srgbClr val="24445A"/>
    <a:srgbClr val="1C3445"/>
    <a:srgbClr val="CCFFCC"/>
    <a:srgbClr val="CCFFFF"/>
    <a:srgbClr val="FF6699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7" autoAdjust="0"/>
    <p:restoredTop sz="94743" autoAdjust="0"/>
  </p:normalViewPr>
  <p:slideViewPr>
    <p:cSldViewPr>
      <p:cViewPr varScale="1">
        <p:scale>
          <a:sx n="99" d="100"/>
          <a:sy n="99" d="100"/>
        </p:scale>
        <p:origin x="-100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04F5D-E38D-3641-802A-EEE0508E3D0C}" type="datetimeFigureOut">
              <a:rPr lang="en-US" smtClean="0"/>
              <a:t>9/26/12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22AA6-882D-2647-96D1-C2161CDF2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022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B04B643-C74C-455E-AFCB-1138D85C2B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92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E62B86-45F4-4C1B-BB2D-2E1880191CEB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9BE213-1EDB-0345-B725-E52CA055AB9E}" type="datetime1">
              <a:rPr lang="en-US" smtClean="0"/>
              <a:t>9/26/12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E8914-472C-4427-BBE5-B601DB073B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8D65E1-1ABB-1D48-9288-F142F0969D8F}" type="datetime1">
              <a:rPr lang="en-US" smtClean="0"/>
              <a:t>9/26/12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538B-28AD-4B8F-9377-02FC4F0157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D2DABE-44CD-CE43-BA88-A1E1BE534680}" type="datetime1">
              <a:rPr lang="en-US" smtClean="0"/>
              <a:t>9/26/12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07E28-94A6-4B68-AD3A-4EC40AD6B3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923F77-B0BB-F442-BFE0-6941AFF667D7}" type="datetime1">
              <a:rPr lang="en-US" smtClean="0"/>
              <a:t>9/26/12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818750-B658-454A-AEDC-5B6ACA8CC451}" type="datetime1">
              <a:rPr lang="en-US" smtClean="0"/>
              <a:t>9/26/12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9/26/12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0CC869-FCA0-EF44-8B37-6ADA37BC16D3}" type="datetime1">
              <a:rPr lang="en-US" smtClean="0"/>
              <a:t>9/26/12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6F1F8-890D-4C48-8E24-C784EDDCDBB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10A942-6C07-E04A-9A25-2A96ACE80720}" type="datetime1">
              <a:rPr lang="en-US" smtClean="0"/>
              <a:t>9/26/12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C39AB-C319-403C-8545-69BA255C32C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60A200-9D0A-4C4D-8BF5-1B3B0CB1EFD0}" type="datetime1">
              <a:rPr lang="en-US" smtClean="0"/>
              <a:t>9/26/12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90EB3-662D-402A-86F6-9B1E52ECB0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55AEAD-8F24-D742-B3AE-BD748ABD6EDA}" type="datetime1">
              <a:rPr lang="en-US" smtClean="0"/>
              <a:t>9/26/12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7ABAD1-D7D4-BE45-BF93-C4C49317BDD5}" type="datetime1">
              <a:rPr lang="en-US" smtClean="0"/>
              <a:t>9/26/12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C72E0-3E7F-4709-B8DF-5EC8A0346E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2A1716-3F56-574D-9A2C-BAA8C16F3EFC}" type="datetime1">
              <a:rPr lang="en-US" smtClean="0"/>
              <a:t>9/26/12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72E52-CA3B-4B89-8AEC-1B69F92FAE92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 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3D12A0-7341-2144-9575-86E44419DA9C}" type="datetime1">
              <a:rPr lang="en-US" smtClean="0"/>
              <a:t>9/26/12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DF9DE-2389-48A4-BC7A-B4842B3063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fld id="{FBF001B2-D86A-284F-AF55-7B4A782CFB68}" type="datetime1">
              <a:rPr lang="en-US" smtClean="0"/>
              <a:t>9/26/12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6868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  <p:sldLayoutId id="2147483732" r:id="rId13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accent3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baseline="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harm.cs.uiuc.edu/" TargetMode="External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457201"/>
            <a:ext cx="8458200" cy="3143250"/>
          </a:xfrm>
        </p:spPr>
        <p:txBody>
          <a:bodyPr>
            <a:normAutofit/>
          </a:bodyPr>
          <a:lstStyle/>
          <a:p>
            <a:r>
              <a:rPr lang="en-US" dirty="0"/>
              <a:t>Charm++:  An Asynchronous Parallel  Programming Model with an Intelligent Adaptive Runtime System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5100" dirty="0" smtClean="0"/>
              <a:t>Laxmikant (Sanjay) Kale</a:t>
            </a:r>
          </a:p>
          <a:p>
            <a:r>
              <a:rPr lang="en-US" dirty="0" smtClean="0">
                <a:hlinkClick r:id="rId3"/>
              </a:rPr>
              <a:t>http://charm.cs.illinois.edu</a:t>
            </a:r>
            <a:endParaRPr lang="en-US" dirty="0" smtClean="0"/>
          </a:p>
          <a:p>
            <a:r>
              <a:rPr lang="en-US" dirty="0" smtClean="0"/>
              <a:t>Parallel Programming Laboratory</a:t>
            </a:r>
          </a:p>
          <a:p>
            <a:r>
              <a:rPr lang="en-US" dirty="0" smtClean="0"/>
              <a:t>Department of Computer Science</a:t>
            </a:r>
          </a:p>
          <a:p>
            <a:r>
              <a:rPr lang="en-US" dirty="0" smtClean="0"/>
              <a:t>University of Illinois at Urbana Champaign</a:t>
            </a:r>
          </a:p>
        </p:txBody>
      </p:sp>
      <p:pic>
        <p:nvPicPr>
          <p:cNvPr id="18436" name="Picture 6" descr="ppl-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5813425"/>
            <a:ext cx="2889250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7" descr="full_mark_horz_bw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5867400"/>
            <a:ext cx="4133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Part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cover some basic techniques today</a:t>
            </a:r>
          </a:p>
          <a:p>
            <a:r>
              <a:rPr lang="en-US" dirty="0" smtClean="0"/>
              <a:t>More sophisticated tools and techniques in later lectures (part I and part III maybe)</a:t>
            </a:r>
          </a:p>
          <a:p>
            <a:r>
              <a:rPr lang="en-US" dirty="0" smtClean="0"/>
              <a:t>Let us first discuss what you have been doing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9/27/12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21611"/>
      </p:ext>
    </p:extLst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the bug to </a:t>
            </a:r>
            <a:r>
              <a:rPr lang="en-US" dirty="0" smtClean="0"/>
              <a:t>the </a:t>
            </a:r>
            <a:r>
              <a:rPr lang="en-US" dirty="0" err="1" smtClean="0"/>
              <a:t>simlest</a:t>
            </a:r>
            <a:r>
              <a:rPr lang="en-US" dirty="0" smtClean="0"/>
              <a:t> context in which it appears</a:t>
            </a:r>
          </a:p>
          <a:p>
            <a:pPr lvl="1"/>
            <a:r>
              <a:rPr lang="en-US" dirty="0" smtClean="0"/>
              <a:t>1 PE or needs to have multiple </a:t>
            </a:r>
            <a:r>
              <a:rPr lang="en-US" dirty="0" err="1" smtClean="0"/>
              <a:t>Pes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chare</a:t>
            </a:r>
            <a:r>
              <a:rPr lang="en-US" dirty="0" smtClean="0"/>
              <a:t> array element or needs more?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9/27/12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95483"/>
      </p:ext>
    </p:extLst>
  </p:cSld>
  <p:clrMapOvr>
    <a:masterClrMapping/>
  </p:clrMapOvr>
  <p:transition xmlns:p14="http://schemas.microsoft.com/office/powerpoint/2010/main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 2: </a:t>
            </a:r>
            <a:r>
              <a:rPr lang="en-US" dirty="0" err="1" smtClean="0"/>
              <a:t>SyncPrint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9/27/12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01647"/>
      </p:ext>
    </p:extLst>
  </p:cSld>
  <p:clrMapOvr>
    <a:masterClrMapping/>
  </p:clrMapOvr>
  <p:transition xmlns:p14="http://schemas.microsoft.com/office/powerpoint/2010/main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 on 1 PE without </a:t>
            </a:r>
            <a:r>
              <a:rPr lang="en-US" dirty="0" err="1" smtClean="0"/>
              <a:t>charmrun</a:t>
            </a:r>
            <a:endParaRPr lang="en-US" dirty="0" smtClean="0"/>
          </a:p>
          <a:p>
            <a:r>
              <a:rPr lang="en-US" dirty="0" smtClean="0"/>
              <a:t>You can fire the application from command line directly</a:t>
            </a:r>
          </a:p>
          <a:p>
            <a:pPr lvl="1"/>
            <a:r>
              <a:rPr lang="en-US" dirty="0" smtClean="0"/>
              <a:t>Lets do it first with 1 PE</a:t>
            </a:r>
          </a:p>
          <a:p>
            <a:pPr lvl="1"/>
            <a:r>
              <a:rPr lang="en-US" dirty="0" smtClean="0"/>
              <a:t>(on shared memory machines, you can do more)</a:t>
            </a:r>
          </a:p>
          <a:p>
            <a:r>
              <a:rPr lang="en-US" dirty="0" smtClean="0"/>
              <a:t>Just use your normal </a:t>
            </a:r>
            <a:r>
              <a:rPr lang="en-US" dirty="0" err="1" smtClean="0"/>
              <a:t>gdb</a:t>
            </a:r>
            <a:r>
              <a:rPr lang="en-US" dirty="0" smtClean="0"/>
              <a:t> based debugging</a:t>
            </a:r>
          </a:p>
          <a:p>
            <a:pPr lvl="1"/>
            <a:r>
              <a:rPr lang="en-US" dirty="0" smtClean="0"/>
              <a:t>Compile with –g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gdb</a:t>
            </a:r>
            <a:r>
              <a:rPr lang="en-US" dirty="0" smtClean="0"/>
              <a:t> &lt;executable&gt; &lt;parameters&gt;</a:t>
            </a:r>
          </a:p>
          <a:p>
            <a:pPr lvl="1"/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9/27/12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365648"/>
      </p:ext>
    </p:extLst>
  </p:cSld>
  <p:clrMapOvr>
    <a:masterClrMapping/>
  </p:clrMapOvr>
  <p:transition xmlns:p14="http://schemas.microsoft.com/office/powerpoint/2010/main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++debug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just introduce it today.. </a:t>
            </a:r>
          </a:p>
          <a:p>
            <a:pPr lvl="1"/>
            <a:r>
              <a:rPr lang="en-US" dirty="0" smtClean="0"/>
              <a:t>Not teach it in detail</a:t>
            </a:r>
          </a:p>
          <a:p>
            <a:pPr lvl="1"/>
            <a:r>
              <a:rPr lang="en-US" dirty="0" smtClean="0"/>
              <a:t>Explore it</a:t>
            </a:r>
          </a:p>
          <a:p>
            <a:r>
              <a:rPr lang="en-US" dirty="0" smtClean="0"/>
              <a:t>Run the code with a command line parameter: ++debug</a:t>
            </a:r>
          </a:p>
          <a:p>
            <a:pPr lvl="1"/>
            <a:r>
              <a:rPr lang="en-US" dirty="0"/>
              <a:t>Run each node under </a:t>
            </a:r>
            <a:r>
              <a:rPr lang="en-US" dirty="0" err="1"/>
              <a:t>gdb</a:t>
            </a:r>
            <a:r>
              <a:rPr lang="en-US" dirty="0"/>
              <a:t> in an </a:t>
            </a:r>
            <a:r>
              <a:rPr lang="en-US" dirty="0" err="1"/>
              <a:t>xterm</a:t>
            </a:r>
            <a:r>
              <a:rPr lang="en-US" dirty="0"/>
              <a:t> window, prompting the user to begin execution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Need to run in an environment where </a:t>
            </a:r>
            <a:r>
              <a:rPr lang="en-US" dirty="0" err="1" smtClean="0"/>
              <a:t>xterm</a:t>
            </a:r>
            <a:r>
              <a:rPr lang="en-US" dirty="0" smtClean="0"/>
              <a:t> can be used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9/27/12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66437"/>
      </p:ext>
    </p:extLst>
  </p:cSld>
  <p:clrMapOvr>
    <a:masterClrMapping/>
  </p:clrMapOvr>
  <p:transition xmlns:p14="http://schemas.microsoft.com/office/powerpoint/2010/main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++debug-no-pause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as before, but you don’t have to type “run” in every window..</a:t>
            </a:r>
          </a:p>
          <a:p>
            <a:pPr lvl="1"/>
            <a:r>
              <a:rPr lang="en-US" dirty="0" smtClean="0"/>
              <a:t>It just starts running</a:t>
            </a:r>
          </a:p>
          <a:p>
            <a:pPr lvl="1"/>
            <a:r>
              <a:rPr lang="en-US" dirty="0" smtClean="0"/>
              <a:t>Stops at a </a:t>
            </a:r>
            <a:r>
              <a:rPr lang="en-US" dirty="0" err="1" smtClean="0"/>
              <a:t>segfault</a:t>
            </a:r>
            <a:r>
              <a:rPr lang="en-US" dirty="0" smtClean="0"/>
              <a:t>, for example.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9/27/12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067726"/>
      </p:ext>
    </p:extLst>
  </p:cSld>
  <p:clrMapOvr>
    <a:masterClrMapping/>
  </p:clrMapOvr>
  <p:transition xmlns:p14="http://schemas.microsoft.com/office/powerpoint/2010/main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all of the previous scenarios:</a:t>
            </a:r>
          </a:p>
          <a:p>
            <a:pPr lvl="1"/>
            <a:r>
              <a:rPr lang="en-US" dirty="0" smtClean="0"/>
              <a:t>You can set up breakpoints</a:t>
            </a:r>
          </a:p>
          <a:p>
            <a:pPr lvl="2"/>
            <a:r>
              <a:rPr lang="en-US" dirty="0" smtClean="0"/>
              <a:t>Pause (a PE) whenever the code reaches this point on it</a:t>
            </a:r>
          </a:p>
          <a:p>
            <a:pPr lvl="1"/>
            <a:r>
              <a:rPr lang="en-US" dirty="0" smtClean="0"/>
              <a:t>At breakpoints, you can watch values of variables</a:t>
            </a:r>
          </a:p>
          <a:p>
            <a:pPr lvl="1"/>
            <a:r>
              <a:rPr lang="en-US" dirty="0" smtClean="0"/>
              <a:t>You can “step” through execution – one statement at a time</a:t>
            </a:r>
          </a:p>
          <a:p>
            <a:pPr lvl="1"/>
            <a:r>
              <a:rPr lang="en-US" dirty="0" smtClean="0"/>
              <a:t>Add </a:t>
            </a:r>
            <a:r>
              <a:rPr lang="en-US" smtClean="0"/>
              <a:t>more breakpoints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9/27/12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12962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Observations: Exascale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Development of new models must be driven by the needs of exascale applications</a:t>
            </a:r>
          </a:p>
          <a:p>
            <a:pPr lvl="1"/>
            <a:r>
              <a:rPr lang="en-US" dirty="0"/>
              <a:t>Multi-resolution</a:t>
            </a:r>
          </a:p>
          <a:p>
            <a:pPr lvl="1"/>
            <a:r>
              <a:rPr lang="en-US" dirty="0"/>
              <a:t>Multi-module (multi-physics)</a:t>
            </a:r>
          </a:p>
          <a:p>
            <a:pPr lvl="1"/>
            <a:r>
              <a:rPr lang="en-US" dirty="0" smtClean="0"/>
              <a:t>Dynamic/adaptive: </a:t>
            </a:r>
            <a:r>
              <a:rPr lang="en-US" dirty="0"/>
              <a:t>to handle application variation</a:t>
            </a:r>
          </a:p>
          <a:p>
            <a:pPr lvl="1"/>
            <a:r>
              <a:rPr lang="en-US" dirty="0"/>
              <a:t>Adapt to a volatile computational environment</a:t>
            </a:r>
          </a:p>
          <a:p>
            <a:pPr lvl="1"/>
            <a:r>
              <a:rPr lang="en-US" dirty="0"/>
              <a:t>Exploit heterogeneous </a:t>
            </a:r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Deal with thermal and energy considerations</a:t>
            </a:r>
            <a:endParaRPr lang="en-US" dirty="0"/>
          </a:p>
          <a:p>
            <a:r>
              <a:rPr lang="en-US" dirty="0"/>
              <a:t>So? Consequences:</a:t>
            </a:r>
          </a:p>
          <a:p>
            <a:pPr lvl="1"/>
            <a:r>
              <a:rPr lang="en-US" dirty="0"/>
              <a:t>Must support automated resource </a:t>
            </a:r>
            <a:r>
              <a:rPr lang="en-US" dirty="0" smtClean="0"/>
              <a:t>management</a:t>
            </a:r>
            <a:endParaRPr lang="en-US" dirty="0"/>
          </a:p>
          <a:p>
            <a:pPr lvl="1"/>
            <a:r>
              <a:rPr lang="en-US" dirty="0"/>
              <a:t>Must support interoperability and parallel composition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0F1584-2384-9F42-ADDF-9CE626BEDD33}" type="datetime1">
              <a:rPr lang="en-US" smtClean="0"/>
              <a:t>9/26/12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521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Mapping (i.e. assignment)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some applications, load patterns don’t change much as computation progresses</a:t>
            </a:r>
          </a:p>
          <a:p>
            <a:pPr lvl="1"/>
            <a:r>
              <a:rPr lang="en-US" dirty="0" smtClean="0"/>
              <a:t>You, the programmer, may want to control which </a:t>
            </a:r>
            <a:r>
              <a:rPr lang="en-US" dirty="0" err="1" smtClean="0"/>
              <a:t>chare</a:t>
            </a:r>
            <a:r>
              <a:rPr lang="en-US" dirty="0" smtClean="0"/>
              <a:t> lives on which processors</a:t>
            </a:r>
          </a:p>
          <a:p>
            <a:pPr lvl="1"/>
            <a:r>
              <a:rPr lang="en-US" dirty="0" smtClean="0"/>
              <a:t>This is also true when  load may evolve over time, but you want to control initial placement of </a:t>
            </a:r>
            <a:r>
              <a:rPr lang="en-US" dirty="0" err="1" smtClean="0"/>
              <a:t>chares</a:t>
            </a:r>
            <a:endParaRPr lang="en-US" dirty="0" smtClean="0"/>
          </a:p>
          <a:p>
            <a:r>
              <a:rPr lang="en-US" dirty="0" smtClean="0"/>
              <a:t>The feature in Charm++ for this purpose is called </a:t>
            </a:r>
            <a:r>
              <a:rPr lang="en-US" i="1" u="sng" dirty="0" smtClean="0"/>
              <a:t>Map Objects</a:t>
            </a:r>
          </a:p>
          <a:p>
            <a:pPr lvl="1"/>
            <a:r>
              <a:rPr lang="en-US" dirty="0" smtClean="0"/>
              <a:t>Sec. 13.2.2 of the Charm++ manual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9/26/12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13556"/>
      </p:ext>
    </p:extLst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CkArrayOptions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153400" cy="2133600"/>
          </a:xfrm>
        </p:spPr>
        <p:txBody>
          <a:bodyPr/>
          <a:lstStyle/>
          <a:p>
            <a:r>
              <a:rPr lang="en-US" dirty="0" smtClean="0"/>
              <a:t>Many </a:t>
            </a:r>
            <a:r>
              <a:rPr lang="en-US" dirty="0" err="1" smtClean="0"/>
              <a:t>propperties</a:t>
            </a:r>
            <a:r>
              <a:rPr lang="en-US" dirty="0" smtClean="0"/>
              <a:t> of arrays can be set using this method.</a:t>
            </a:r>
          </a:p>
          <a:p>
            <a:r>
              <a:rPr lang="en-US" dirty="0" smtClean="0"/>
              <a:t>In particular, we can specify a map object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9/26/12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0"/>
            <a:ext cx="81534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 specify static initial mapping, we must first learn this feature</a:t>
            </a:r>
          </a:p>
          <a:p>
            <a:pPr lvl="1"/>
            <a:r>
              <a:rPr lang="en-US" dirty="0" smtClean="0"/>
              <a:t>Whenever a </a:t>
            </a:r>
            <a:r>
              <a:rPr lang="en-US" dirty="0" err="1" smtClean="0"/>
              <a:t>chare</a:t>
            </a:r>
            <a:r>
              <a:rPr lang="en-US" dirty="0" smtClean="0"/>
              <a:t> array is created, one can pass an optional parameter of type </a:t>
            </a:r>
            <a:r>
              <a:rPr lang="en-US" dirty="0" err="1" smtClean="0"/>
              <a:t>CkArrayOptions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33528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CkArrayOptions</a:t>
            </a:r>
            <a:r>
              <a:rPr lang="en-US" dirty="0" smtClean="0"/>
              <a:t> opts(</a:t>
            </a:r>
            <a:r>
              <a:rPr lang="en-US" dirty="0" err="1" smtClean="0"/>
              <a:t>numElements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Set properties in opts (e.g</a:t>
            </a:r>
            <a:r>
              <a:rPr lang="en-US" dirty="0" smtClean="0">
                <a:latin typeface="+mj-lt"/>
              </a:rPr>
              <a:t>. </a:t>
            </a:r>
            <a:r>
              <a:rPr lang="en-US" dirty="0" err="1" smtClean="0">
                <a:latin typeface="+mj-lt"/>
              </a:rPr>
              <a:t>opts.setAnytimeMigration</a:t>
            </a:r>
            <a:r>
              <a:rPr lang="en-US" dirty="0" smtClean="0">
                <a:latin typeface="+mj-lt"/>
              </a:rPr>
              <a:t>(false); </a:t>
            </a:r>
            <a:r>
              <a:rPr lang="en-US" dirty="0" smtClean="0"/>
              <a:t>)</a:t>
            </a:r>
          </a:p>
          <a:p>
            <a:r>
              <a:rPr lang="en-US" dirty="0" smtClean="0"/>
              <a:t>P = </a:t>
            </a:r>
            <a:r>
              <a:rPr lang="en-US" dirty="0" err="1" smtClean="0"/>
              <a:t>Cproxy_A</a:t>
            </a:r>
            <a:r>
              <a:rPr lang="en-US" dirty="0" smtClean="0"/>
              <a:t>::</a:t>
            </a:r>
            <a:r>
              <a:rPr lang="en-US" dirty="0" err="1" smtClean="0"/>
              <a:t>CkNew</a:t>
            </a:r>
            <a:r>
              <a:rPr lang="en-US" dirty="0" smtClean="0"/>
              <a:t>(parameters, opts);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72981"/>
      </p:ext>
    </p:extLst>
  </p:cSld>
  <p:clrMapOvr>
    <a:masterClrMapping/>
  </p:clrMapOvr>
  <p:transition xmlns:p14="http://schemas.microsoft.com/office/powerpoint/2010/main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CkArrayMap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724400"/>
            <a:ext cx="8077200" cy="1981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If you want to specify a map for a </a:t>
            </a:r>
            <a:r>
              <a:rPr lang="en-US" dirty="0" err="1" smtClean="0"/>
              <a:t>chare</a:t>
            </a:r>
            <a:r>
              <a:rPr lang="en-US" dirty="0" smtClean="0"/>
              <a:t> array you are about to create, you must first define a subclass of </a:t>
            </a:r>
            <a:r>
              <a:rPr lang="en-US" dirty="0" err="1" smtClean="0"/>
              <a:t>CkArrayMap</a:t>
            </a:r>
            <a:endParaRPr lang="en-US" dirty="0" smtClean="0"/>
          </a:p>
          <a:p>
            <a:r>
              <a:rPr lang="en-US" dirty="0" smtClean="0"/>
              <a:t>It is a “Group”.. More on that much later</a:t>
            </a:r>
          </a:p>
          <a:p>
            <a:pPr lvl="1"/>
            <a:r>
              <a:rPr lang="en-US" dirty="0" smtClean="0"/>
              <a:t>You don’t need to know any more than inheriting from it for now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9/26/12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1371600"/>
            <a:ext cx="8153400" cy="32316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class </a:t>
            </a:r>
            <a:r>
              <a:rPr lang="en-US" sz="2000" dirty="0" err="1"/>
              <a:t>CkArrayMap</a:t>
            </a:r>
            <a:r>
              <a:rPr lang="en-US" sz="2000" dirty="0"/>
              <a:t> : public </a:t>
            </a:r>
            <a:r>
              <a:rPr lang="en-US" sz="2000" dirty="0">
                <a:solidFill>
                  <a:srgbClr val="FF0000"/>
                </a:solidFill>
              </a:rPr>
              <a:t>Group</a:t>
            </a:r>
          </a:p>
          <a:p>
            <a:r>
              <a:rPr lang="en-US" sz="2000" dirty="0"/>
              <a:t>     {</a:t>
            </a:r>
          </a:p>
          <a:p>
            <a:r>
              <a:rPr lang="en-US" sz="2000" dirty="0"/>
              <a:t>     public:</a:t>
            </a:r>
          </a:p>
          <a:p>
            <a:r>
              <a:rPr lang="en-US" sz="2000" dirty="0"/>
              <a:t>       /</a:t>
            </a:r>
            <a:r>
              <a:rPr lang="en-US" sz="2000" dirty="0" smtClean="0"/>
              <a:t>/…</a:t>
            </a:r>
            <a:endParaRPr lang="en-US" sz="2000" dirty="0"/>
          </a:p>
          <a:p>
            <a:r>
              <a:rPr lang="en-US" sz="2000" dirty="0"/>
              <a:t>       //Return an ``</a:t>
            </a:r>
            <a:r>
              <a:rPr lang="en-US" sz="2000" dirty="0" err="1"/>
              <a:t>arrayHdl</a:t>
            </a:r>
            <a:r>
              <a:rPr lang="en-US" sz="2000" dirty="0"/>
              <a:t>'', given some information about the array</a:t>
            </a:r>
          </a:p>
          <a:p>
            <a:r>
              <a:rPr lang="en-US" sz="2000" dirty="0"/>
              <a:t>       virtual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registerArray</a:t>
            </a:r>
            <a:r>
              <a:rPr lang="en-US" sz="2000" dirty="0"/>
              <a:t>(</a:t>
            </a:r>
            <a:r>
              <a:rPr lang="en-US" sz="2000" dirty="0" err="1"/>
              <a:t>CkArrayIndex</a:t>
            </a:r>
            <a:r>
              <a:rPr lang="en-US" sz="2000" dirty="0"/>
              <a:t>&amp; </a:t>
            </a:r>
            <a:r>
              <a:rPr lang="en-US" sz="2000" dirty="0" err="1"/>
              <a:t>numElements,CkArrayID</a:t>
            </a:r>
            <a:r>
              <a:rPr lang="en-US" sz="2000" dirty="0"/>
              <a:t> aid);</a:t>
            </a:r>
          </a:p>
          <a:p>
            <a:r>
              <a:rPr lang="en-US" sz="2000" dirty="0"/>
              <a:t>       //Return the home processor number for this element of this array</a:t>
            </a:r>
          </a:p>
          <a:p>
            <a:r>
              <a:rPr lang="en-US" sz="2000" dirty="0"/>
              <a:t>       virtual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procNum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arrayHdl,const</a:t>
            </a:r>
            <a:r>
              <a:rPr lang="en-US" sz="2000" dirty="0"/>
              <a:t> </a:t>
            </a:r>
            <a:r>
              <a:rPr lang="en-US" sz="2000" dirty="0" err="1"/>
              <a:t>CkArrayIndex</a:t>
            </a:r>
            <a:r>
              <a:rPr lang="en-US" sz="2000" dirty="0"/>
              <a:t> &amp;element);</a:t>
            </a:r>
          </a:p>
          <a:p>
            <a:r>
              <a:rPr lang="en-US" sz="2000" dirty="0"/>
              <a:t>     }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26258"/>
      </p:ext>
    </p:extLst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876800"/>
            <a:ext cx="8382000" cy="1554163"/>
          </a:xfrm>
        </p:spPr>
        <p:txBody>
          <a:bodyPr/>
          <a:lstStyle/>
          <a:p>
            <a:r>
              <a:rPr lang="en-US" dirty="0" err="1" smtClean="0"/>
              <a:t>CkArrayIdx</a:t>
            </a:r>
            <a:r>
              <a:rPr lang="en-US" dirty="0" smtClean="0"/>
              <a:t> is a </a:t>
            </a:r>
            <a:r>
              <a:rPr lang="en-US" dirty="0" err="1" smtClean="0"/>
              <a:t>datatye</a:t>
            </a:r>
            <a:r>
              <a:rPr lang="en-US" dirty="0" smtClean="0"/>
              <a:t> that</a:t>
            </a:r>
            <a:r>
              <a:rPr lang="fr-FR" dirty="0" smtClean="0"/>
              <a:t>’</a:t>
            </a:r>
            <a:r>
              <a:rPr lang="en-US" dirty="0" smtClean="0"/>
              <a:t>s normally used by the system. You can peek into it to extract indices. The example works for 1D array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9/27/12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219200"/>
            <a:ext cx="8458200" cy="34778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 class </a:t>
            </a:r>
            <a:r>
              <a:rPr lang="en-US" sz="2000" dirty="0" err="1"/>
              <a:t>BlockMap</a:t>
            </a:r>
            <a:r>
              <a:rPr lang="en-US" sz="2000" dirty="0"/>
              <a:t> : public </a:t>
            </a:r>
            <a:r>
              <a:rPr lang="en-US" sz="2000" dirty="0" err="1"/>
              <a:t>CkArrayMap</a:t>
            </a:r>
            <a:endParaRPr lang="en-US" sz="2000" dirty="0"/>
          </a:p>
          <a:p>
            <a:r>
              <a:rPr lang="en-US" sz="2000" dirty="0"/>
              <a:t>     </a:t>
            </a:r>
            <a:r>
              <a:rPr lang="en-US" sz="2000" dirty="0" smtClean="0"/>
              <a:t>{</a:t>
            </a:r>
            <a:r>
              <a:rPr lang="en-US" sz="2000" dirty="0"/>
              <a:t> public:</a:t>
            </a:r>
          </a:p>
          <a:p>
            <a:r>
              <a:rPr lang="fi-FI" sz="2000" dirty="0"/>
              <a:t>       </a:t>
            </a:r>
            <a:r>
              <a:rPr lang="fi-FI" sz="2000" dirty="0" err="1">
                <a:solidFill>
                  <a:schemeClr val="accent2">
                    <a:lumMod val="75000"/>
                  </a:schemeClr>
                </a:solidFill>
              </a:rPr>
              <a:t>BlockMap(void</a:t>
            </a:r>
            <a:r>
              <a:rPr lang="fi-FI" sz="2000" dirty="0">
                <a:solidFill>
                  <a:schemeClr val="accent2">
                    <a:lumMod val="75000"/>
                  </a:schemeClr>
                </a:solidFill>
              </a:rPr>
              <a:t>) {}</a:t>
            </a:r>
          </a:p>
          <a:p>
            <a:r>
              <a:rPr lang="fi-FI" sz="2000" dirty="0">
                <a:solidFill>
                  <a:schemeClr val="accent2">
                    <a:lumMod val="75000"/>
                  </a:schemeClr>
                </a:solidFill>
              </a:rPr>
              <a:t>       </a:t>
            </a:r>
            <a:r>
              <a:rPr lang="fi-FI" sz="2000" dirty="0" err="1">
                <a:solidFill>
                  <a:schemeClr val="accent2">
                    <a:lumMod val="75000"/>
                  </a:schemeClr>
                </a:solidFill>
              </a:rPr>
              <a:t>BlockMap(CkMigrateMessage</a:t>
            </a:r>
            <a:r>
              <a:rPr lang="fi-FI" sz="2000" dirty="0">
                <a:solidFill>
                  <a:schemeClr val="accent2">
                    <a:lumMod val="75000"/>
                  </a:schemeClr>
                </a:solidFill>
              </a:rPr>
              <a:t> *m){}</a:t>
            </a:r>
          </a:p>
          <a:p>
            <a:r>
              <a:rPr lang="fi-FI" sz="2000" dirty="0"/>
              <a:t>       </a:t>
            </a:r>
            <a:r>
              <a:rPr lang="fi-FI" sz="2000" dirty="0" err="1"/>
              <a:t>int</a:t>
            </a:r>
            <a:r>
              <a:rPr lang="fi-FI" sz="2000" dirty="0"/>
              <a:t> </a:t>
            </a:r>
            <a:r>
              <a:rPr lang="fi-FI" sz="2000" dirty="0" err="1"/>
              <a:t>registerArray(CkArrayIndex</a:t>
            </a:r>
            <a:r>
              <a:rPr lang="fi-FI" sz="2000" dirty="0"/>
              <a:t>&amp; </a:t>
            </a:r>
            <a:r>
              <a:rPr lang="fi-FI" sz="2000" dirty="0" err="1"/>
              <a:t>numElements,CkArrayID</a:t>
            </a:r>
            <a:r>
              <a:rPr lang="fi-FI" sz="2000" dirty="0"/>
              <a:t> </a:t>
            </a:r>
            <a:r>
              <a:rPr lang="fi-FI" sz="2000" dirty="0" err="1"/>
              <a:t>aid</a:t>
            </a:r>
            <a:r>
              <a:rPr lang="fi-FI" sz="2000" dirty="0"/>
              <a:t>) </a:t>
            </a:r>
            <a:r>
              <a:rPr lang="fi-FI" sz="2000" dirty="0" smtClean="0"/>
              <a:t>{ </a:t>
            </a:r>
            <a:r>
              <a:rPr lang="en-US" sz="2000" dirty="0" smtClean="0"/>
              <a:t>return </a:t>
            </a:r>
            <a:r>
              <a:rPr lang="en-US" sz="2000" dirty="0"/>
              <a:t>0</a:t>
            </a:r>
            <a:r>
              <a:rPr lang="en-US" sz="2000" dirty="0" smtClean="0"/>
              <a:t>;}</a:t>
            </a:r>
            <a:endParaRPr lang="en-US" sz="2000" dirty="0"/>
          </a:p>
          <a:p>
            <a:r>
              <a:rPr lang="en-US" sz="2000" dirty="0"/>
              <a:t>       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procNum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/*</a:t>
            </a:r>
            <a:r>
              <a:rPr lang="en-US" sz="2000" dirty="0" err="1"/>
              <a:t>arrayHdl</a:t>
            </a:r>
            <a:r>
              <a:rPr lang="en-US" sz="2000" dirty="0"/>
              <a:t>*/,</a:t>
            </a: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CkArrayIndex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&amp;</a:t>
            </a:r>
            <a:r>
              <a:rPr lang="en-US" sz="2000" dirty="0" err="1"/>
              <a:t>idx</a:t>
            </a:r>
            <a:r>
              <a:rPr lang="en-US" sz="2000" dirty="0"/>
              <a:t>) {</a:t>
            </a:r>
          </a:p>
          <a:p>
            <a:r>
              <a:rPr lang="da-DK" sz="2000" dirty="0"/>
              <a:t>         </a:t>
            </a:r>
            <a:r>
              <a:rPr lang="da-DK" sz="2000" dirty="0" err="1"/>
              <a:t>int</a:t>
            </a:r>
            <a:r>
              <a:rPr lang="da-DK" sz="2000" dirty="0"/>
              <a:t> </a:t>
            </a:r>
            <a:r>
              <a:rPr lang="da-DK" sz="2000" dirty="0" err="1"/>
              <a:t>elem</a:t>
            </a:r>
            <a:r>
              <a:rPr lang="da-DK" sz="2000" dirty="0"/>
              <a:t>=*(</a:t>
            </a:r>
            <a:r>
              <a:rPr lang="da-DK" sz="2000" dirty="0" err="1"/>
              <a:t>int</a:t>
            </a:r>
            <a:r>
              <a:rPr lang="da-DK" sz="2000" dirty="0"/>
              <a:t> *</a:t>
            </a:r>
            <a:r>
              <a:rPr lang="da-DK" sz="2000" dirty="0">
                <a:solidFill>
                  <a:srgbClr val="FF0000"/>
                </a:solidFill>
              </a:rPr>
              <a:t>)</a:t>
            </a:r>
            <a:r>
              <a:rPr lang="da-DK" sz="2000" dirty="0" err="1">
                <a:solidFill>
                  <a:srgbClr val="FF0000"/>
                </a:solidFill>
              </a:rPr>
              <a:t>idx.data</a:t>
            </a:r>
            <a:r>
              <a:rPr lang="da-DK" sz="2000" dirty="0"/>
              <a:t>();</a:t>
            </a:r>
          </a:p>
          <a:p>
            <a:r>
              <a:rPr lang="is-IS" sz="2000" dirty="0"/>
              <a:t>         int penum =  (elem/(32/CkNumPes()));</a:t>
            </a:r>
          </a:p>
          <a:p>
            <a:r>
              <a:rPr lang="ro-RO" sz="2000" dirty="0"/>
              <a:t>         return penum;</a:t>
            </a:r>
          </a:p>
          <a:p>
            <a:r>
              <a:rPr lang="ro-RO" sz="2000" dirty="0"/>
              <a:t>       }</a:t>
            </a:r>
          </a:p>
          <a:p>
            <a:r>
              <a:rPr lang="ro-RO" sz="2000" dirty="0"/>
              <a:t>     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56497"/>
      </p:ext>
    </p:extLst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them </a:t>
            </a:r>
            <a:r>
              <a:rPr lang="en-US" dirty="0" err="1" smtClean="0"/>
              <a:t>alll</a:t>
            </a:r>
            <a:r>
              <a:rPr lang="en-US" dirty="0" smtClean="0"/>
              <a:t> together: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782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a map object, </a:t>
            </a:r>
          </a:p>
          <a:p>
            <a:r>
              <a:rPr lang="en-US" dirty="0" smtClean="0"/>
              <a:t>pass it to an </a:t>
            </a:r>
            <a:r>
              <a:rPr lang="en-US" dirty="0" err="1" smtClean="0"/>
              <a:t>CkArrayOptions</a:t>
            </a:r>
            <a:r>
              <a:rPr lang="en-US" dirty="0" smtClean="0"/>
              <a:t> object (opts here), and then </a:t>
            </a:r>
          </a:p>
          <a:p>
            <a:r>
              <a:rPr lang="en-US" dirty="0" smtClean="0"/>
              <a:t>pass that to </a:t>
            </a:r>
            <a:r>
              <a:rPr lang="en-US" dirty="0" err="1" smtClean="0"/>
              <a:t>ckNew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9/27/12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676400"/>
            <a:ext cx="8077200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    </a:t>
            </a:r>
            <a:r>
              <a:rPr lang="en-US" dirty="0"/>
              <a:t>//Create the map group</a:t>
            </a:r>
          </a:p>
          <a:p>
            <a:r>
              <a:rPr lang="en-US" dirty="0"/>
              <a:t>       </a:t>
            </a:r>
            <a:r>
              <a:rPr lang="en-US" dirty="0" err="1"/>
              <a:t>CProxy_BlockMap</a:t>
            </a:r>
            <a:r>
              <a:rPr lang="en-US" dirty="0"/>
              <a:t> </a:t>
            </a:r>
            <a:r>
              <a:rPr lang="en-US" dirty="0" err="1"/>
              <a:t>myMap</a:t>
            </a:r>
            <a:r>
              <a:rPr lang="en-US" dirty="0"/>
              <a:t>=</a:t>
            </a:r>
            <a:r>
              <a:rPr lang="en-US" dirty="0" err="1"/>
              <a:t>CProxy_BlockMap</a:t>
            </a:r>
            <a:r>
              <a:rPr lang="en-US" dirty="0"/>
              <a:t>::</a:t>
            </a:r>
            <a:r>
              <a:rPr lang="en-US" dirty="0" err="1"/>
              <a:t>ckNew</a:t>
            </a:r>
            <a:r>
              <a:rPr lang="en-US" dirty="0"/>
              <a:t>();</a:t>
            </a:r>
          </a:p>
          <a:p>
            <a:r>
              <a:rPr lang="en-US" dirty="0"/>
              <a:t>     //Make a new array using that map</a:t>
            </a:r>
          </a:p>
          <a:p>
            <a:r>
              <a:rPr lang="en-US" dirty="0"/>
              <a:t>       </a:t>
            </a:r>
            <a:r>
              <a:rPr lang="en-US" dirty="0" err="1"/>
              <a:t>CkArrayOptions</a:t>
            </a:r>
            <a:r>
              <a:rPr lang="en-US" dirty="0"/>
              <a:t> opts(</a:t>
            </a:r>
            <a:r>
              <a:rPr lang="en-US" dirty="0" err="1"/>
              <a:t>nElements</a:t>
            </a:r>
            <a:r>
              <a:rPr lang="en-US" dirty="0"/>
              <a:t>);</a:t>
            </a:r>
          </a:p>
          <a:p>
            <a:r>
              <a:rPr lang="en-US" dirty="0"/>
              <a:t>       </a:t>
            </a:r>
            <a:r>
              <a:rPr lang="en-US" dirty="0" err="1">
                <a:solidFill>
                  <a:srgbClr val="FF0000"/>
                </a:solidFill>
              </a:rPr>
              <a:t>opts.setMap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myMap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r>
              <a:rPr lang="en-US" dirty="0"/>
              <a:t>       a1=CProxy_A1::</a:t>
            </a:r>
            <a:r>
              <a:rPr lang="en-US" dirty="0" err="1"/>
              <a:t>ckNew</a:t>
            </a:r>
            <a:r>
              <a:rPr lang="en-US" dirty="0"/>
              <a:t>( </a:t>
            </a:r>
            <a:r>
              <a:rPr lang="en-US" dirty="0" err="1"/>
              <a:t>parameters,opts</a:t>
            </a:r>
            <a:r>
              <a:rPr lang="en-US" dirty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83899"/>
      </p:ext>
    </p:extLst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</a:t>
            </a:r>
            <a:r>
              <a:rPr lang="en-US" dirty="0" err="1" smtClean="0"/>
              <a:t>CkArrayMap</a:t>
            </a:r>
            <a:r>
              <a:rPr lang="en-US" dirty="0" smtClean="0"/>
              <a:t>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looks like a function.. Given an Index, return a PE (processor number)</a:t>
            </a:r>
          </a:p>
          <a:p>
            <a:r>
              <a:rPr lang="en-US" dirty="0" smtClean="0"/>
              <a:t>In many simple cases, that is enough</a:t>
            </a:r>
          </a:p>
          <a:p>
            <a:r>
              <a:rPr lang="en-US" dirty="0" smtClean="0"/>
              <a:t>In general, you may want to remember some data in state information, so you can construct the answer quickly</a:t>
            </a:r>
          </a:p>
          <a:p>
            <a:r>
              <a:rPr lang="en-US" dirty="0" smtClean="0"/>
              <a:t>The system may ask you for this information at creation, but also later during method invocation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9/27/12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76315"/>
      </p:ext>
    </p:extLst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Write a map object for cyclic distribution of a 1D </a:t>
            </a:r>
            <a:r>
              <a:rPr lang="en-US" dirty="0" err="1" smtClean="0"/>
              <a:t>chare</a:t>
            </a:r>
            <a:r>
              <a:rPr lang="en-US" dirty="0" smtClean="0"/>
              <a:t> array</a:t>
            </a:r>
          </a:p>
          <a:p>
            <a:r>
              <a:rPr lang="en-US" dirty="0" smtClean="0"/>
              <a:t>Write a map object for a 2D </a:t>
            </a:r>
            <a:r>
              <a:rPr lang="en-US" dirty="0" err="1" smtClean="0"/>
              <a:t>chare</a:t>
            </a:r>
            <a:r>
              <a:rPr lang="en-US" dirty="0" smtClean="0"/>
              <a:t> array in a block fashion, ensuring that they are too load imbalanced, even when running on non-square number of processors</a:t>
            </a:r>
          </a:p>
          <a:p>
            <a:pPr lvl="1"/>
            <a:r>
              <a:rPr lang="en-US" dirty="0" smtClean="0"/>
              <a:t>Should work for any combination of array sizes and number of processors</a:t>
            </a:r>
          </a:p>
          <a:p>
            <a:r>
              <a:rPr lang="en-US" dirty="0" smtClean="0"/>
              <a:t>Extend the previous one for the case where each processor has a </a:t>
            </a:r>
            <a:r>
              <a:rPr lang="en-US" dirty="0" err="1" smtClean="0"/>
              <a:t>x,y,z</a:t>
            </a:r>
            <a:r>
              <a:rPr lang="en-US" dirty="0" smtClean="0"/>
              <a:t> coordinate (the physical network is a torus, for example)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9/27/12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60553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pplpreso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pplpreso</Template>
  <TotalTime>59774</TotalTime>
  <Words>858</Words>
  <Application>Microsoft Macintosh PowerPoint</Application>
  <PresentationFormat>On-screen Show (4:3)</PresentationFormat>
  <Paragraphs>159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pplpreso</vt:lpstr>
      <vt:lpstr>Charm++:  An Asynchronous Parallel  Programming Model with an Intelligent Adaptive Runtime System </vt:lpstr>
      <vt:lpstr>Observations: Exascale applications</vt:lpstr>
      <vt:lpstr>Static Mapping (i.e. assignment)</vt:lpstr>
      <vt:lpstr>CkArrayOptions</vt:lpstr>
      <vt:lpstr>CkArrayMap</vt:lpstr>
      <vt:lpstr>Defining your own map</vt:lpstr>
      <vt:lpstr>Put them alll together: </vt:lpstr>
      <vt:lpstr>Why is CkArrayMap an object</vt:lpstr>
      <vt:lpstr>Exercises</vt:lpstr>
      <vt:lpstr>Debugging Part I</vt:lpstr>
      <vt:lpstr>Technique 1</vt:lpstr>
      <vt:lpstr>Technique 2: SyncPrint</vt:lpstr>
      <vt:lpstr>Technique 3</vt:lpstr>
      <vt:lpstr>++debug option</vt:lpstr>
      <vt:lpstr>++debug-no-pause</vt:lpstr>
      <vt:lpstr>Using gdb</vt:lpstr>
    </vt:vector>
  </TitlesOfParts>
  <Company>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Runtime Optimizations</dc:title>
  <dc:creator>sanjay</dc:creator>
  <cp:lastModifiedBy>Sanjay Kale</cp:lastModifiedBy>
  <cp:revision>384</cp:revision>
  <dcterms:created xsi:type="dcterms:W3CDTF">2002-10-12T14:08:56Z</dcterms:created>
  <dcterms:modified xsi:type="dcterms:W3CDTF">2012-09-27T13:52:07Z</dcterms:modified>
</cp:coreProperties>
</file>